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1"/>
  </p:notesMasterIdLst>
  <p:sldIdLst>
    <p:sldId id="256" r:id="rId3"/>
    <p:sldId id="259" r:id="rId4"/>
    <p:sldId id="273" r:id="rId5"/>
    <p:sldId id="279" r:id="rId6"/>
    <p:sldId id="294" r:id="rId7"/>
    <p:sldId id="296" r:id="rId8"/>
    <p:sldId id="295" r:id="rId9"/>
    <p:sldId id="297" r:id="rId10"/>
    <p:sldId id="315" r:id="rId11"/>
    <p:sldId id="301" r:id="rId12"/>
    <p:sldId id="299" r:id="rId13"/>
    <p:sldId id="300" r:id="rId14"/>
    <p:sldId id="314" r:id="rId15"/>
    <p:sldId id="286" r:id="rId16"/>
    <p:sldId id="309" r:id="rId17"/>
    <p:sldId id="308" r:id="rId18"/>
    <p:sldId id="311" r:id="rId19"/>
    <p:sldId id="312" r:id="rId20"/>
    <p:sldId id="313" r:id="rId21"/>
    <p:sldId id="302" r:id="rId22"/>
    <p:sldId id="287" r:id="rId23"/>
    <p:sldId id="288" r:id="rId24"/>
    <p:sldId id="306" r:id="rId25"/>
    <p:sldId id="265" r:id="rId26"/>
    <p:sldId id="292" r:id="rId27"/>
    <p:sldId id="305" r:id="rId28"/>
    <p:sldId id="290" r:id="rId29"/>
    <p:sldId id="274" r:id="rId30"/>
  </p:sldIdLst>
  <p:sldSz cx="18313400" cy="10306050"/>
  <p:notesSz cx="18313400" cy="10306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94660"/>
  </p:normalViewPr>
  <p:slideViewPr>
    <p:cSldViewPr>
      <p:cViewPr varScale="1">
        <p:scale>
          <a:sx n="56" d="100"/>
          <a:sy n="56" d="100"/>
        </p:scale>
        <p:origin x="351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525EB-9707-4605-BCF7-0E91D723998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2B871D3-7DE0-4CEC-9D02-76CE09A3BFC1}">
      <dgm:prSet phldrT="[Text]"/>
      <dgm:spPr/>
      <dgm:t>
        <a:bodyPr/>
        <a:lstStyle/>
        <a:p>
          <a:r>
            <a:rPr lang="sk-SK" dirty="0"/>
            <a:t>Dôvera založená na hrozbe/kalkulácii</a:t>
          </a:r>
          <a:endParaRPr lang="en-US" dirty="0"/>
        </a:p>
      </dgm:t>
    </dgm:pt>
    <dgm:pt modelId="{C90B66F7-08C3-4075-B01D-93572E489D7C}" type="parTrans" cxnId="{81DE183B-543A-4AD8-9C74-F0068C9A7DA0}">
      <dgm:prSet/>
      <dgm:spPr/>
      <dgm:t>
        <a:bodyPr/>
        <a:lstStyle/>
        <a:p>
          <a:endParaRPr lang="en-US"/>
        </a:p>
      </dgm:t>
    </dgm:pt>
    <dgm:pt modelId="{D24B9902-7FF6-4E03-840D-51199C484A8B}" type="sibTrans" cxnId="{81DE183B-543A-4AD8-9C74-F0068C9A7DA0}">
      <dgm:prSet/>
      <dgm:spPr/>
      <dgm:t>
        <a:bodyPr/>
        <a:lstStyle/>
        <a:p>
          <a:endParaRPr lang="en-US"/>
        </a:p>
      </dgm:t>
    </dgm:pt>
    <dgm:pt modelId="{4241E80A-770C-4240-A96D-43482FA2DB2B}">
      <dgm:prSet phldrT="[Text]"/>
      <dgm:spPr/>
      <dgm:t>
        <a:bodyPr/>
        <a:lstStyle/>
        <a:p>
          <a:r>
            <a:rPr lang="sk-SK" dirty="0"/>
            <a:t>Dôvera založená na vzťahu a znalosti postojov</a:t>
          </a:r>
          <a:endParaRPr lang="en-US" dirty="0"/>
        </a:p>
      </dgm:t>
    </dgm:pt>
    <dgm:pt modelId="{D90C16D0-492F-4647-9F75-25A891806075}" type="parTrans" cxnId="{43B0D310-7288-490B-B9D6-F3CD24F0110D}">
      <dgm:prSet/>
      <dgm:spPr/>
      <dgm:t>
        <a:bodyPr/>
        <a:lstStyle/>
        <a:p>
          <a:endParaRPr lang="en-US"/>
        </a:p>
      </dgm:t>
    </dgm:pt>
    <dgm:pt modelId="{E2CF2BD5-EAEF-4F42-82B3-A6ECA6811908}" type="sibTrans" cxnId="{43B0D310-7288-490B-B9D6-F3CD24F0110D}">
      <dgm:prSet/>
      <dgm:spPr/>
      <dgm:t>
        <a:bodyPr/>
        <a:lstStyle/>
        <a:p>
          <a:endParaRPr lang="en-US"/>
        </a:p>
      </dgm:t>
    </dgm:pt>
    <dgm:pt modelId="{965B2C40-DE8C-4B29-866B-74B79DA2BF23}">
      <dgm:prSet phldrT="[Text]"/>
      <dgm:spPr/>
      <dgm:t>
        <a:bodyPr/>
        <a:lstStyle/>
        <a:p>
          <a:r>
            <a:rPr lang="sk-SK" dirty="0"/>
            <a:t>Dôvera založená na zdieľaní postojov </a:t>
          </a:r>
          <a:r>
            <a:rPr lang="sk-SK"/>
            <a:t>(identite)</a:t>
          </a:r>
          <a:endParaRPr lang="en-US" dirty="0"/>
        </a:p>
      </dgm:t>
    </dgm:pt>
    <dgm:pt modelId="{D1A21948-58C3-4B86-8BAD-CD1D285F26E9}" type="parTrans" cxnId="{B2A166FF-A191-4075-BC17-6048D7C14BD5}">
      <dgm:prSet/>
      <dgm:spPr/>
      <dgm:t>
        <a:bodyPr/>
        <a:lstStyle/>
        <a:p>
          <a:endParaRPr lang="en-US"/>
        </a:p>
      </dgm:t>
    </dgm:pt>
    <dgm:pt modelId="{C3632D7C-7C12-4BC5-B146-AF574ABAC6D7}" type="sibTrans" cxnId="{B2A166FF-A191-4075-BC17-6048D7C14BD5}">
      <dgm:prSet/>
      <dgm:spPr/>
      <dgm:t>
        <a:bodyPr/>
        <a:lstStyle/>
        <a:p>
          <a:endParaRPr lang="en-US"/>
        </a:p>
      </dgm:t>
    </dgm:pt>
    <dgm:pt modelId="{97E776DE-9D9A-4987-A042-CD925CAF70EC}" type="pres">
      <dgm:prSet presAssocID="{1B9525EB-9707-4605-BCF7-0E91D7239987}" presName="CompostProcess" presStyleCnt="0">
        <dgm:presLayoutVars>
          <dgm:dir/>
          <dgm:resizeHandles val="exact"/>
        </dgm:presLayoutVars>
      </dgm:prSet>
      <dgm:spPr/>
    </dgm:pt>
    <dgm:pt modelId="{583448D6-1306-48C9-A809-10AC3C3CFFBD}" type="pres">
      <dgm:prSet presAssocID="{1B9525EB-9707-4605-BCF7-0E91D7239987}" presName="arrow" presStyleLbl="bgShp" presStyleIdx="0" presStyleCnt="1"/>
      <dgm:spPr/>
    </dgm:pt>
    <dgm:pt modelId="{A2664D72-4F58-4DA5-89B2-67F20070B24C}" type="pres">
      <dgm:prSet presAssocID="{1B9525EB-9707-4605-BCF7-0E91D7239987}" presName="linearProcess" presStyleCnt="0"/>
      <dgm:spPr/>
    </dgm:pt>
    <dgm:pt modelId="{78AB0AA5-50B6-44BE-96AE-B4B8E24EFF49}" type="pres">
      <dgm:prSet presAssocID="{12B871D3-7DE0-4CEC-9D02-76CE09A3BFC1}" presName="textNode" presStyleLbl="node1" presStyleIdx="0" presStyleCnt="3">
        <dgm:presLayoutVars>
          <dgm:bulletEnabled val="1"/>
        </dgm:presLayoutVars>
      </dgm:prSet>
      <dgm:spPr/>
    </dgm:pt>
    <dgm:pt modelId="{E6BE532C-CD90-4DA7-B005-FECD77F084CF}" type="pres">
      <dgm:prSet presAssocID="{D24B9902-7FF6-4E03-840D-51199C484A8B}" presName="sibTrans" presStyleCnt="0"/>
      <dgm:spPr/>
    </dgm:pt>
    <dgm:pt modelId="{F13E5DF6-9C95-49AD-88CC-09890DEE0E24}" type="pres">
      <dgm:prSet presAssocID="{4241E80A-770C-4240-A96D-43482FA2DB2B}" presName="textNode" presStyleLbl="node1" presStyleIdx="1" presStyleCnt="3">
        <dgm:presLayoutVars>
          <dgm:bulletEnabled val="1"/>
        </dgm:presLayoutVars>
      </dgm:prSet>
      <dgm:spPr/>
    </dgm:pt>
    <dgm:pt modelId="{AD1F55D3-DD04-49A3-BC88-9C7B309FC168}" type="pres">
      <dgm:prSet presAssocID="{E2CF2BD5-EAEF-4F42-82B3-A6ECA6811908}" presName="sibTrans" presStyleCnt="0"/>
      <dgm:spPr/>
    </dgm:pt>
    <dgm:pt modelId="{F4174DA4-A337-409F-ABFD-AAEF945F5ED0}" type="pres">
      <dgm:prSet presAssocID="{965B2C40-DE8C-4B29-866B-74B79DA2BF2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30E2F00-4FEB-4FCB-9BD6-AB868504ED88}" type="presOf" srcId="{965B2C40-DE8C-4B29-866B-74B79DA2BF23}" destId="{F4174DA4-A337-409F-ABFD-AAEF945F5ED0}" srcOrd="0" destOrd="0" presId="urn:microsoft.com/office/officeart/2005/8/layout/hProcess9"/>
    <dgm:cxn modelId="{43B0D310-7288-490B-B9D6-F3CD24F0110D}" srcId="{1B9525EB-9707-4605-BCF7-0E91D7239987}" destId="{4241E80A-770C-4240-A96D-43482FA2DB2B}" srcOrd="1" destOrd="0" parTransId="{D90C16D0-492F-4647-9F75-25A891806075}" sibTransId="{E2CF2BD5-EAEF-4F42-82B3-A6ECA6811908}"/>
    <dgm:cxn modelId="{6718081C-1AAD-4730-8549-2D4BB091D15B}" type="presOf" srcId="{12B871D3-7DE0-4CEC-9D02-76CE09A3BFC1}" destId="{78AB0AA5-50B6-44BE-96AE-B4B8E24EFF49}" srcOrd="0" destOrd="0" presId="urn:microsoft.com/office/officeart/2005/8/layout/hProcess9"/>
    <dgm:cxn modelId="{81DE183B-543A-4AD8-9C74-F0068C9A7DA0}" srcId="{1B9525EB-9707-4605-BCF7-0E91D7239987}" destId="{12B871D3-7DE0-4CEC-9D02-76CE09A3BFC1}" srcOrd="0" destOrd="0" parTransId="{C90B66F7-08C3-4075-B01D-93572E489D7C}" sibTransId="{D24B9902-7FF6-4E03-840D-51199C484A8B}"/>
    <dgm:cxn modelId="{DD32F147-6D95-4E1D-A5AB-37D6962736BB}" type="presOf" srcId="{1B9525EB-9707-4605-BCF7-0E91D7239987}" destId="{97E776DE-9D9A-4987-A042-CD925CAF70EC}" srcOrd="0" destOrd="0" presId="urn:microsoft.com/office/officeart/2005/8/layout/hProcess9"/>
    <dgm:cxn modelId="{FC74D08E-7261-4F52-BC92-F87ED34B8A19}" type="presOf" srcId="{4241E80A-770C-4240-A96D-43482FA2DB2B}" destId="{F13E5DF6-9C95-49AD-88CC-09890DEE0E24}" srcOrd="0" destOrd="0" presId="urn:microsoft.com/office/officeart/2005/8/layout/hProcess9"/>
    <dgm:cxn modelId="{B2A166FF-A191-4075-BC17-6048D7C14BD5}" srcId="{1B9525EB-9707-4605-BCF7-0E91D7239987}" destId="{965B2C40-DE8C-4B29-866B-74B79DA2BF23}" srcOrd="2" destOrd="0" parTransId="{D1A21948-58C3-4B86-8BAD-CD1D285F26E9}" sibTransId="{C3632D7C-7C12-4BC5-B146-AF574ABAC6D7}"/>
    <dgm:cxn modelId="{22A0EB38-DD76-48D2-8E04-A1BF1911A776}" type="presParOf" srcId="{97E776DE-9D9A-4987-A042-CD925CAF70EC}" destId="{583448D6-1306-48C9-A809-10AC3C3CFFBD}" srcOrd="0" destOrd="0" presId="urn:microsoft.com/office/officeart/2005/8/layout/hProcess9"/>
    <dgm:cxn modelId="{919CBCD9-CE67-4179-B82B-110B077E578B}" type="presParOf" srcId="{97E776DE-9D9A-4987-A042-CD925CAF70EC}" destId="{A2664D72-4F58-4DA5-89B2-67F20070B24C}" srcOrd="1" destOrd="0" presId="urn:microsoft.com/office/officeart/2005/8/layout/hProcess9"/>
    <dgm:cxn modelId="{78E83F2C-3163-474C-98D5-06537B3CA4E7}" type="presParOf" srcId="{A2664D72-4F58-4DA5-89B2-67F20070B24C}" destId="{78AB0AA5-50B6-44BE-96AE-B4B8E24EFF49}" srcOrd="0" destOrd="0" presId="urn:microsoft.com/office/officeart/2005/8/layout/hProcess9"/>
    <dgm:cxn modelId="{93C8EC47-628A-4F64-AFF1-FA875F3D3CFE}" type="presParOf" srcId="{A2664D72-4F58-4DA5-89B2-67F20070B24C}" destId="{E6BE532C-CD90-4DA7-B005-FECD77F084CF}" srcOrd="1" destOrd="0" presId="urn:microsoft.com/office/officeart/2005/8/layout/hProcess9"/>
    <dgm:cxn modelId="{AF077E0D-C826-4625-810A-7D97E09D39D1}" type="presParOf" srcId="{A2664D72-4F58-4DA5-89B2-67F20070B24C}" destId="{F13E5DF6-9C95-49AD-88CC-09890DEE0E24}" srcOrd="2" destOrd="0" presId="urn:microsoft.com/office/officeart/2005/8/layout/hProcess9"/>
    <dgm:cxn modelId="{6FCF601C-43BA-47C3-BE48-516EB988FF73}" type="presParOf" srcId="{A2664D72-4F58-4DA5-89B2-67F20070B24C}" destId="{AD1F55D3-DD04-49A3-BC88-9C7B309FC168}" srcOrd="3" destOrd="0" presId="urn:microsoft.com/office/officeart/2005/8/layout/hProcess9"/>
    <dgm:cxn modelId="{2C454019-0F35-4DB1-A18C-8960FACBC241}" type="presParOf" srcId="{A2664D72-4F58-4DA5-89B2-67F20070B24C}" destId="{F4174DA4-A337-409F-ABFD-AAEF945F5ED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448D6-1306-48C9-A809-10AC3C3CFFBD}">
      <dsp:nvSpPr>
        <dsp:cNvPr id="0" name=""/>
        <dsp:cNvSpPr/>
      </dsp:nvSpPr>
      <dsp:spPr>
        <a:xfrm>
          <a:off x="915669" y="0"/>
          <a:ext cx="10377593" cy="813928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B0AA5-50B6-44BE-96AE-B4B8E24EFF49}">
      <dsp:nvSpPr>
        <dsp:cNvPr id="0" name=""/>
        <dsp:cNvSpPr/>
      </dsp:nvSpPr>
      <dsp:spPr>
        <a:xfrm>
          <a:off x="6764" y="2441786"/>
          <a:ext cx="3902388" cy="32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Dôvera založená na hrozbe/kalkulácii</a:t>
          </a:r>
          <a:endParaRPr lang="en-US" sz="3700" kern="1200" dirty="0"/>
        </a:p>
      </dsp:txBody>
      <dsp:txXfrm>
        <a:off x="165695" y="2600717"/>
        <a:ext cx="3584526" cy="2937853"/>
      </dsp:txXfrm>
    </dsp:sp>
    <dsp:sp modelId="{F13E5DF6-9C95-49AD-88CC-09890DEE0E24}">
      <dsp:nvSpPr>
        <dsp:cNvPr id="0" name=""/>
        <dsp:cNvSpPr/>
      </dsp:nvSpPr>
      <dsp:spPr>
        <a:xfrm>
          <a:off x="4153272" y="2441786"/>
          <a:ext cx="3902388" cy="32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Dôvera založená na vzťahu a znalosti postojov</a:t>
          </a:r>
          <a:endParaRPr lang="en-US" sz="3700" kern="1200" dirty="0"/>
        </a:p>
      </dsp:txBody>
      <dsp:txXfrm>
        <a:off x="4312203" y="2600717"/>
        <a:ext cx="3584526" cy="2937853"/>
      </dsp:txXfrm>
    </dsp:sp>
    <dsp:sp modelId="{F4174DA4-A337-409F-ABFD-AAEF945F5ED0}">
      <dsp:nvSpPr>
        <dsp:cNvPr id="0" name=""/>
        <dsp:cNvSpPr/>
      </dsp:nvSpPr>
      <dsp:spPr>
        <a:xfrm>
          <a:off x="8299779" y="2441786"/>
          <a:ext cx="3902388" cy="32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700" kern="1200" dirty="0"/>
            <a:t>Dôvera založená na zdieľaní postojov </a:t>
          </a:r>
          <a:r>
            <a:rPr lang="sk-SK" sz="3700" kern="1200"/>
            <a:t>(identite)</a:t>
          </a:r>
          <a:endParaRPr lang="en-US" sz="3700" kern="1200" dirty="0"/>
        </a:p>
      </dsp:txBody>
      <dsp:txXfrm>
        <a:off x="8458710" y="2600717"/>
        <a:ext cx="3584526" cy="2937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35913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72725" y="0"/>
            <a:ext cx="7935913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51831-150F-49A5-8D1D-100EE12FBFC6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5838" y="1289050"/>
            <a:ext cx="6181725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1975" y="4959350"/>
            <a:ext cx="14649450" cy="405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90113"/>
            <a:ext cx="7935913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72725" y="9790113"/>
            <a:ext cx="7935913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2055A-F469-4606-927C-254B2FA8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Micro</a:t>
            </a:r>
            <a:r>
              <a:rPr lang="sk-SK" dirty="0"/>
              <a:t>-fundament </a:t>
            </a:r>
            <a:r>
              <a:rPr lang="sk-SK" dirty="0" err="1"/>
              <a:t>dovery</a:t>
            </a:r>
            <a:r>
              <a:rPr lang="sk-SK" dirty="0"/>
              <a:t> – byt dôveryhodný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2055A-F469-4606-927C-254B2FA84B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28470-3795-18A2-87AB-381B526D1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BB576-958C-5913-88F3-8CB3EDF8C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D778E-50B9-011D-0234-00C12C079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Micro</a:t>
            </a:r>
            <a:r>
              <a:rPr lang="sk-SK" dirty="0"/>
              <a:t>-fundament </a:t>
            </a:r>
            <a:r>
              <a:rPr lang="sk-SK" dirty="0" err="1"/>
              <a:t>dovery</a:t>
            </a:r>
            <a:r>
              <a:rPr lang="sk-SK" dirty="0"/>
              <a:t> – byt dôveryhodný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F8A01-4A9D-583C-1D4B-E5A9BBFFD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2055A-F469-4606-927C-254B2FA84B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4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3981" y="3194875"/>
            <a:ext cx="15571788" cy="216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EA4B6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7962" y="5771388"/>
            <a:ext cx="12823825" cy="2576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7C4F9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4344-6591-3285-D84F-DE6D2AB1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431" y="548702"/>
            <a:ext cx="15795308" cy="1992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84A91-D485-9C64-7754-E90C38CE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432" y="2526414"/>
            <a:ext cx="7747426" cy="1238157"/>
          </a:xfrm>
        </p:spPr>
        <p:txBody>
          <a:bodyPr anchor="b"/>
          <a:lstStyle>
            <a:lvl1pPr marL="0" indent="0">
              <a:buNone/>
              <a:defRPr sz="3605" b="1"/>
            </a:lvl1pPr>
            <a:lvl2pPr marL="686760" indent="0">
              <a:buNone/>
              <a:defRPr sz="3004" b="1"/>
            </a:lvl2pPr>
            <a:lvl3pPr marL="1373520" indent="0">
              <a:buNone/>
              <a:defRPr sz="2704" b="1"/>
            </a:lvl3pPr>
            <a:lvl4pPr marL="2060280" indent="0">
              <a:buNone/>
              <a:defRPr sz="2403" b="1"/>
            </a:lvl4pPr>
            <a:lvl5pPr marL="2747040" indent="0">
              <a:buNone/>
              <a:defRPr sz="2403" b="1"/>
            </a:lvl5pPr>
            <a:lvl6pPr marL="3433801" indent="0">
              <a:buNone/>
              <a:defRPr sz="2403" b="1"/>
            </a:lvl6pPr>
            <a:lvl7pPr marL="4120561" indent="0">
              <a:buNone/>
              <a:defRPr sz="2403" b="1"/>
            </a:lvl7pPr>
            <a:lvl8pPr marL="4807321" indent="0">
              <a:buNone/>
              <a:defRPr sz="2403" b="1"/>
            </a:lvl8pPr>
            <a:lvl9pPr marL="5494081" indent="0">
              <a:buNone/>
              <a:defRPr sz="2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23EF2-3B09-DB51-F996-11B2C5F63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432" y="3764571"/>
            <a:ext cx="7747426" cy="553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D552A-7586-930F-1A1B-72FE9CC4D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71159" y="2526414"/>
            <a:ext cx="7785580" cy="1238157"/>
          </a:xfrm>
        </p:spPr>
        <p:txBody>
          <a:bodyPr anchor="b"/>
          <a:lstStyle>
            <a:lvl1pPr marL="0" indent="0">
              <a:buNone/>
              <a:defRPr sz="3605" b="1"/>
            </a:lvl1pPr>
            <a:lvl2pPr marL="686760" indent="0">
              <a:buNone/>
              <a:defRPr sz="3004" b="1"/>
            </a:lvl2pPr>
            <a:lvl3pPr marL="1373520" indent="0">
              <a:buNone/>
              <a:defRPr sz="2704" b="1"/>
            </a:lvl3pPr>
            <a:lvl4pPr marL="2060280" indent="0">
              <a:buNone/>
              <a:defRPr sz="2403" b="1"/>
            </a:lvl4pPr>
            <a:lvl5pPr marL="2747040" indent="0">
              <a:buNone/>
              <a:defRPr sz="2403" b="1"/>
            </a:lvl5pPr>
            <a:lvl6pPr marL="3433801" indent="0">
              <a:buNone/>
              <a:defRPr sz="2403" b="1"/>
            </a:lvl6pPr>
            <a:lvl7pPr marL="4120561" indent="0">
              <a:buNone/>
              <a:defRPr sz="2403" b="1"/>
            </a:lvl7pPr>
            <a:lvl8pPr marL="4807321" indent="0">
              <a:buNone/>
              <a:defRPr sz="2403" b="1"/>
            </a:lvl8pPr>
            <a:lvl9pPr marL="5494081" indent="0">
              <a:buNone/>
              <a:defRPr sz="2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B87327-3E08-5170-0326-A37963290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71159" y="3764571"/>
            <a:ext cx="7785580" cy="553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42F72-F8C3-A381-B646-08EAF32C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B84110-968C-6145-6E2B-A69EAABD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F9C76-D099-CA79-F095-EF032BC3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0DD0-1A32-01D8-C420-345C5126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E7840-F0C3-3668-DE48-3C3352C4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40D7C-8FCC-D021-A04B-0B9EA2C9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16858-E56F-FD51-2BC8-78DEBFD9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9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596E6-45EA-E0F6-4F4D-65727385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102B6-7AD4-E559-A4B9-B0888ABB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B6CD4-D489-8B9A-84CD-AAB85285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F4F9-4D0E-E315-89D4-ED8A5186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432" y="687070"/>
            <a:ext cx="5906548" cy="2404745"/>
          </a:xfrm>
        </p:spPr>
        <p:txBody>
          <a:bodyPr anchor="b"/>
          <a:lstStyle>
            <a:lvl1pPr>
              <a:defRPr sz="48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0D5B-80BF-3FEC-B0AC-EB5AF84D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580" y="1483881"/>
            <a:ext cx="9271159" cy="7323975"/>
          </a:xfrm>
        </p:spPr>
        <p:txBody>
          <a:bodyPr/>
          <a:lstStyle>
            <a:lvl1pPr>
              <a:defRPr sz="4807"/>
            </a:lvl1pPr>
            <a:lvl2pPr>
              <a:defRPr sz="4206"/>
            </a:lvl2pPr>
            <a:lvl3pPr>
              <a:defRPr sz="3605"/>
            </a:lvl3pPr>
            <a:lvl4pPr>
              <a:defRPr sz="3004"/>
            </a:lvl4pPr>
            <a:lvl5pPr>
              <a:defRPr sz="3004"/>
            </a:lvl5pPr>
            <a:lvl6pPr>
              <a:defRPr sz="3004"/>
            </a:lvl6pPr>
            <a:lvl7pPr>
              <a:defRPr sz="3004"/>
            </a:lvl7pPr>
            <a:lvl8pPr>
              <a:defRPr sz="3004"/>
            </a:lvl8pPr>
            <a:lvl9pPr>
              <a:defRPr sz="30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F16C1-DE04-131F-9392-CEDDF6D08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432" y="3091815"/>
            <a:ext cx="5906548" cy="5727970"/>
          </a:xfrm>
        </p:spPr>
        <p:txBody>
          <a:bodyPr/>
          <a:lstStyle>
            <a:lvl1pPr marL="0" indent="0">
              <a:buNone/>
              <a:defRPr sz="2403"/>
            </a:lvl1pPr>
            <a:lvl2pPr marL="686760" indent="0">
              <a:buNone/>
              <a:defRPr sz="2103"/>
            </a:lvl2pPr>
            <a:lvl3pPr marL="1373520" indent="0">
              <a:buNone/>
              <a:defRPr sz="1803"/>
            </a:lvl3pPr>
            <a:lvl4pPr marL="2060280" indent="0">
              <a:buNone/>
              <a:defRPr sz="1502"/>
            </a:lvl4pPr>
            <a:lvl5pPr marL="2747040" indent="0">
              <a:buNone/>
              <a:defRPr sz="1502"/>
            </a:lvl5pPr>
            <a:lvl6pPr marL="3433801" indent="0">
              <a:buNone/>
              <a:defRPr sz="1502"/>
            </a:lvl6pPr>
            <a:lvl7pPr marL="4120561" indent="0">
              <a:buNone/>
              <a:defRPr sz="1502"/>
            </a:lvl7pPr>
            <a:lvl8pPr marL="4807321" indent="0">
              <a:buNone/>
              <a:defRPr sz="1502"/>
            </a:lvl8pPr>
            <a:lvl9pPr marL="5494081" indent="0">
              <a:buNone/>
              <a:defRPr sz="15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31FFC-65BC-B079-A633-AC0B29CA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B4FE3-004C-B7E0-F543-435D640D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1D653-154C-5F9F-CF32-BA0340D3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5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B016-8157-C90D-78E7-9582FC47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432" y="687070"/>
            <a:ext cx="5906548" cy="2404745"/>
          </a:xfrm>
        </p:spPr>
        <p:txBody>
          <a:bodyPr anchor="b"/>
          <a:lstStyle>
            <a:lvl1pPr>
              <a:defRPr sz="480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DE582-27F1-0B69-C857-18BEADEE9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85580" y="1483881"/>
            <a:ext cx="9271159" cy="7323975"/>
          </a:xfrm>
        </p:spPr>
        <p:txBody>
          <a:bodyPr/>
          <a:lstStyle>
            <a:lvl1pPr marL="0" indent="0">
              <a:buNone/>
              <a:defRPr sz="4807"/>
            </a:lvl1pPr>
            <a:lvl2pPr marL="686760" indent="0">
              <a:buNone/>
              <a:defRPr sz="4206"/>
            </a:lvl2pPr>
            <a:lvl3pPr marL="1373520" indent="0">
              <a:buNone/>
              <a:defRPr sz="3605"/>
            </a:lvl3pPr>
            <a:lvl4pPr marL="2060280" indent="0">
              <a:buNone/>
              <a:defRPr sz="3004"/>
            </a:lvl4pPr>
            <a:lvl5pPr marL="2747040" indent="0">
              <a:buNone/>
              <a:defRPr sz="3004"/>
            </a:lvl5pPr>
            <a:lvl6pPr marL="3433801" indent="0">
              <a:buNone/>
              <a:defRPr sz="3004"/>
            </a:lvl6pPr>
            <a:lvl7pPr marL="4120561" indent="0">
              <a:buNone/>
              <a:defRPr sz="3004"/>
            </a:lvl7pPr>
            <a:lvl8pPr marL="4807321" indent="0">
              <a:buNone/>
              <a:defRPr sz="3004"/>
            </a:lvl8pPr>
            <a:lvl9pPr marL="5494081" indent="0">
              <a:buNone/>
              <a:defRPr sz="300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6817C-14E0-BC73-BEE7-9C8920D16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432" y="3091815"/>
            <a:ext cx="5906548" cy="5727970"/>
          </a:xfrm>
        </p:spPr>
        <p:txBody>
          <a:bodyPr/>
          <a:lstStyle>
            <a:lvl1pPr marL="0" indent="0">
              <a:buNone/>
              <a:defRPr sz="2403"/>
            </a:lvl1pPr>
            <a:lvl2pPr marL="686760" indent="0">
              <a:buNone/>
              <a:defRPr sz="2103"/>
            </a:lvl2pPr>
            <a:lvl3pPr marL="1373520" indent="0">
              <a:buNone/>
              <a:defRPr sz="1803"/>
            </a:lvl3pPr>
            <a:lvl4pPr marL="2060280" indent="0">
              <a:buNone/>
              <a:defRPr sz="1502"/>
            </a:lvl4pPr>
            <a:lvl5pPr marL="2747040" indent="0">
              <a:buNone/>
              <a:defRPr sz="1502"/>
            </a:lvl5pPr>
            <a:lvl6pPr marL="3433801" indent="0">
              <a:buNone/>
              <a:defRPr sz="1502"/>
            </a:lvl6pPr>
            <a:lvl7pPr marL="4120561" indent="0">
              <a:buNone/>
              <a:defRPr sz="1502"/>
            </a:lvl7pPr>
            <a:lvl8pPr marL="4807321" indent="0">
              <a:buNone/>
              <a:defRPr sz="1502"/>
            </a:lvl8pPr>
            <a:lvl9pPr marL="5494081" indent="0">
              <a:buNone/>
              <a:defRPr sz="15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8410B-F6FC-B622-F2AB-2CF50CD7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32931-B5E1-E0F6-2554-30E1CD84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16D22-0D39-E498-8E51-2048F5E8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8EA0-6849-6A15-F60B-4EBEEDC8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CF5C0-5269-6912-9BC3-EBF465C44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6BEB9-722D-9C26-05AE-7102A464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6163-178A-036F-6AC9-31E84248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2BB8-3B1E-00BD-FE9E-7299EF8F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4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F39F4-9C64-A6B3-F3D5-7DA0212FF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105527" y="548702"/>
            <a:ext cx="3948827" cy="873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6B9DF-5DA9-C7C6-24AB-536BBF35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9046" y="548702"/>
            <a:ext cx="11617563" cy="873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F5F13-1F16-72F2-4F1B-C01C2097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79F56-CD93-7493-AD16-08DFA118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28C93-AE36-115E-EB9C-A8E0578E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7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79FFD-C1F0-F7E7-281F-A461A99C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F54CB-1AA7-1BB6-7BD1-50532F206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FA6BB-0924-ABED-FA32-F8E43180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F90C-ABB3-4F85-A503-449D0C307E44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7F0E6-A84B-DE43-471B-DFE88F5A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7730-25AA-9E2F-ADE2-F905E9DF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BD11-A02D-425A-AE4B-81CB3D073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7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EA4B6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7C4F9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EA4B6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987" y="2370391"/>
            <a:ext cx="7969091" cy="680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34671" y="2370391"/>
            <a:ext cx="7969091" cy="680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1" i="0">
                <a:solidFill>
                  <a:srgbClr val="EA4B6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BB2B-1FF2-87D2-1301-A308D6CB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175" y="1686662"/>
            <a:ext cx="13735050" cy="3588032"/>
          </a:xfrm>
        </p:spPr>
        <p:txBody>
          <a:bodyPr anchor="b"/>
          <a:lstStyle>
            <a:lvl1pPr algn="ctr">
              <a:defRPr sz="9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6268-8B96-9229-8AB8-E185475E2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9175" y="5413063"/>
            <a:ext cx="13735050" cy="2488242"/>
          </a:xfrm>
        </p:spPr>
        <p:txBody>
          <a:bodyPr/>
          <a:lstStyle>
            <a:lvl1pPr marL="0" indent="0" algn="ctr">
              <a:buNone/>
              <a:defRPr sz="3605"/>
            </a:lvl1pPr>
            <a:lvl2pPr marL="686760" indent="0" algn="ctr">
              <a:buNone/>
              <a:defRPr sz="3004"/>
            </a:lvl2pPr>
            <a:lvl3pPr marL="1373520" indent="0" algn="ctr">
              <a:buNone/>
              <a:defRPr sz="2704"/>
            </a:lvl3pPr>
            <a:lvl4pPr marL="2060280" indent="0" algn="ctr">
              <a:buNone/>
              <a:defRPr sz="2403"/>
            </a:lvl4pPr>
            <a:lvl5pPr marL="2747040" indent="0" algn="ctr">
              <a:buNone/>
              <a:defRPr sz="2403"/>
            </a:lvl5pPr>
            <a:lvl6pPr marL="3433801" indent="0" algn="ctr">
              <a:buNone/>
              <a:defRPr sz="2403"/>
            </a:lvl6pPr>
            <a:lvl7pPr marL="4120561" indent="0" algn="ctr">
              <a:buNone/>
              <a:defRPr sz="2403"/>
            </a:lvl7pPr>
            <a:lvl8pPr marL="4807321" indent="0" algn="ctr">
              <a:buNone/>
              <a:defRPr sz="2403"/>
            </a:lvl8pPr>
            <a:lvl9pPr marL="5494081" indent="0" algn="ctr">
              <a:buNone/>
              <a:defRPr sz="240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E85E-78A6-D63E-FB3A-870E8490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E180F-4CF0-C498-9DF5-D059E062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5145-3F8D-1112-7AC7-310BED38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629D-BA83-81E3-CCE9-7E2A5363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1F46-43F4-8EDF-B00C-F86A6FC93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4B4FC-7C03-9584-69BE-FF213630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A6D97-B5BB-7C42-EFD4-CB60A947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EC663-1462-8BFF-409C-D48A4BA6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F783-5F75-581A-52FF-B3EBAB22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08" y="2569357"/>
            <a:ext cx="15795308" cy="4287030"/>
          </a:xfrm>
        </p:spPr>
        <p:txBody>
          <a:bodyPr anchor="b"/>
          <a:lstStyle>
            <a:lvl1pPr>
              <a:defRPr sz="9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8AD08-168F-F450-665C-9DEDE990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9508" y="6896944"/>
            <a:ext cx="15795308" cy="2254448"/>
          </a:xfrm>
        </p:spPr>
        <p:txBody>
          <a:bodyPr/>
          <a:lstStyle>
            <a:lvl1pPr marL="0" indent="0">
              <a:buNone/>
              <a:defRPr sz="3605">
                <a:solidFill>
                  <a:schemeClr val="tx1">
                    <a:tint val="75000"/>
                  </a:schemeClr>
                </a:solidFill>
              </a:defRPr>
            </a:lvl1pPr>
            <a:lvl2pPr marL="686760" indent="0">
              <a:buNone/>
              <a:defRPr sz="3004">
                <a:solidFill>
                  <a:schemeClr val="tx1">
                    <a:tint val="75000"/>
                  </a:schemeClr>
                </a:solidFill>
              </a:defRPr>
            </a:lvl2pPr>
            <a:lvl3pPr marL="1373520" indent="0">
              <a:buNone/>
              <a:defRPr sz="2704">
                <a:solidFill>
                  <a:schemeClr val="tx1">
                    <a:tint val="75000"/>
                  </a:schemeClr>
                </a:solidFill>
              </a:defRPr>
            </a:lvl3pPr>
            <a:lvl4pPr marL="2060280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4pPr>
            <a:lvl5pPr marL="2747040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5pPr>
            <a:lvl6pPr marL="3433801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6pPr>
            <a:lvl7pPr marL="4120561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7pPr>
            <a:lvl8pPr marL="4807321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8pPr>
            <a:lvl9pPr marL="5494081" indent="0">
              <a:buNone/>
              <a:defRPr sz="2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4AEA4-B390-9256-0FA7-2BC480FD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9A73-2C70-81AD-4E06-41C9F41D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2D8D8-AA66-362B-6A02-9890E4E2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9BF9-699D-5464-C4AB-AD745923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423C-7AE4-90CF-5A65-79CDD238F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046" y="2743509"/>
            <a:ext cx="7783195" cy="6539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0AC14-ACD2-9F89-B945-D0C3E42E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159" y="2743509"/>
            <a:ext cx="7783195" cy="6539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8C190-3F5B-1EBB-751C-A423A14C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C641B-6FD5-BE1F-9D12-CB0148FF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5D526-D7ED-8F65-B219-E884C55E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753" y="3"/>
            <a:ext cx="17243295" cy="103052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01660" y="8184723"/>
            <a:ext cx="667569" cy="6843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27969" y="0"/>
            <a:ext cx="7365644" cy="88691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1066" y="1074749"/>
            <a:ext cx="2141854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EA4B6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1317" y="4748986"/>
            <a:ext cx="7761605" cy="238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7C4F9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8715" y="9584627"/>
            <a:ext cx="5862320" cy="515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987" y="9584627"/>
            <a:ext cx="4213542" cy="515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90221" y="9584627"/>
            <a:ext cx="4213542" cy="5153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034CE-190A-9F30-7A7B-2914DF40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046" y="548702"/>
            <a:ext cx="15795308" cy="199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103A5-D1C1-5C3B-2FA3-D1D33F18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046" y="2743509"/>
            <a:ext cx="15795308" cy="6539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5E6D-B7E3-8AD4-8653-BD419BCE6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9046" y="9552182"/>
            <a:ext cx="4120515" cy="548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35BF0-069F-43C2-8320-5A9B02998C0B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D200-A8AC-D64B-7AD9-14ED261B5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6314" y="9552182"/>
            <a:ext cx="6180773" cy="548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897CC-792B-0763-CE11-62CE7F443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33839" y="9552182"/>
            <a:ext cx="4120515" cy="548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BF7B-C4B3-4662-BF92-DEA93FA1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2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373520" rtl="0" eaLnBrk="1" latinLnBrk="0" hangingPunct="1">
        <a:lnSpc>
          <a:spcPct val="90000"/>
        </a:lnSpc>
        <a:spcBef>
          <a:spcPct val="0"/>
        </a:spcBef>
        <a:buNone/>
        <a:defRPr sz="66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380" indent="-343380" algn="l" defTabSz="1373520" rtl="0" eaLnBrk="1" latinLnBrk="0" hangingPunct="1">
        <a:lnSpc>
          <a:spcPct val="90000"/>
        </a:lnSpc>
        <a:spcBef>
          <a:spcPts val="1502"/>
        </a:spcBef>
        <a:buFont typeface="Arial" panose="020B0604020202020204" pitchFamily="34" charset="0"/>
        <a:buChar char="•"/>
        <a:defRPr sz="4206" kern="1200">
          <a:solidFill>
            <a:schemeClr val="tx1"/>
          </a:solidFill>
          <a:latin typeface="+mn-lt"/>
          <a:ea typeface="+mn-ea"/>
          <a:cs typeface="+mn-cs"/>
        </a:defRPr>
      </a:lvl1pPr>
      <a:lvl2pPr marL="1030140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605" kern="1200">
          <a:solidFill>
            <a:schemeClr val="tx1"/>
          </a:solidFill>
          <a:latin typeface="+mn-lt"/>
          <a:ea typeface="+mn-ea"/>
          <a:cs typeface="+mn-cs"/>
        </a:defRPr>
      </a:lvl2pPr>
      <a:lvl3pPr marL="1716900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004" kern="1200">
          <a:solidFill>
            <a:schemeClr val="tx1"/>
          </a:solidFill>
          <a:latin typeface="+mn-lt"/>
          <a:ea typeface="+mn-ea"/>
          <a:cs typeface="+mn-cs"/>
        </a:defRPr>
      </a:lvl3pPr>
      <a:lvl4pPr marL="2403660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4" kern="1200">
          <a:solidFill>
            <a:schemeClr val="tx1"/>
          </a:solidFill>
          <a:latin typeface="+mn-lt"/>
          <a:ea typeface="+mn-ea"/>
          <a:cs typeface="+mn-cs"/>
        </a:defRPr>
      </a:lvl4pPr>
      <a:lvl5pPr marL="3090421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4" kern="1200">
          <a:solidFill>
            <a:schemeClr val="tx1"/>
          </a:solidFill>
          <a:latin typeface="+mn-lt"/>
          <a:ea typeface="+mn-ea"/>
          <a:cs typeface="+mn-cs"/>
        </a:defRPr>
      </a:lvl5pPr>
      <a:lvl6pPr marL="3777181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4" kern="1200">
          <a:solidFill>
            <a:schemeClr val="tx1"/>
          </a:solidFill>
          <a:latin typeface="+mn-lt"/>
          <a:ea typeface="+mn-ea"/>
          <a:cs typeface="+mn-cs"/>
        </a:defRPr>
      </a:lvl6pPr>
      <a:lvl7pPr marL="4463941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4" kern="1200">
          <a:solidFill>
            <a:schemeClr val="tx1"/>
          </a:solidFill>
          <a:latin typeface="+mn-lt"/>
          <a:ea typeface="+mn-ea"/>
          <a:cs typeface="+mn-cs"/>
        </a:defRPr>
      </a:lvl7pPr>
      <a:lvl8pPr marL="5150701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4" kern="1200">
          <a:solidFill>
            <a:schemeClr val="tx1"/>
          </a:solidFill>
          <a:latin typeface="+mn-lt"/>
          <a:ea typeface="+mn-ea"/>
          <a:cs typeface="+mn-cs"/>
        </a:defRPr>
      </a:lvl8pPr>
      <a:lvl9pPr marL="5837461" indent="-343380" algn="l" defTabSz="137352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1pPr>
      <a:lvl2pPr marL="686760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2pPr>
      <a:lvl3pPr marL="1373520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3pPr>
      <a:lvl4pPr marL="2060280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4pPr>
      <a:lvl5pPr marL="2747040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5pPr>
      <a:lvl6pPr marL="3433801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6pPr>
      <a:lvl7pPr marL="4120561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7pPr>
      <a:lvl8pPr marL="4807321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8pPr>
      <a:lvl9pPr marL="5494081" algn="l" defTabSz="1373520" rtl="0" eaLnBrk="1" latinLnBrk="0" hangingPunct="1">
        <a:defRPr sz="27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jpeg"/><Relationship Id="rId4" Type="http://schemas.openxmlformats.org/officeDocument/2006/relationships/hyperlink" Target="mailto:adam.sumichrast@celsi.sk" TargetMode="External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432560" y="3009975"/>
            <a:ext cx="5199380" cy="81661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 marR="5080" indent="1905">
              <a:lnSpc>
                <a:spcPct val="73000"/>
              </a:lnSpc>
              <a:spcBef>
                <a:spcPts val="1070"/>
              </a:spcBef>
            </a:pPr>
            <a:r>
              <a:rPr sz="3000" spc="-90" dirty="0">
                <a:solidFill>
                  <a:srgbClr val="121212"/>
                </a:solidFill>
                <a:latin typeface="Cambria"/>
                <a:cs typeface="Cambria"/>
              </a:rPr>
              <a:t>Trust</a:t>
            </a:r>
            <a:r>
              <a:rPr sz="3000" spc="-5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121212"/>
                </a:solidFill>
                <a:latin typeface="Cambria"/>
                <a:cs typeface="Cambria"/>
              </a:rPr>
              <a:t>in</a:t>
            </a:r>
            <a:r>
              <a:rPr sz="3000" spc="80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spc="-50" dirty="0">
                <a:solidFill>
                  <a:srgbClr val="121212"/>
                </a:solidFill>
                <a:latin typeface="Cambria"/>
                <a:cs typeface="Cambria"/>
              </a:rPr>
              <a:t>Relations</a:t>
            </a:r>
            <a:r>
              <a:rPr sz="3000" spc="-100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spc="-10" dirty="0">
                <a:solidFill>
                  <a:srgbClr val="121212"/>
                </a:solidFill>
                <a:latin typeface="Cambria"/>
                <a:cs typeface="Cambria"/>
              </a:rPr>
              <a:t>between </a:t>
            </a:r>
            <a:r>
              <a:rPr sz="3000" spc="-25" dirty="0">
                <a:solidFill>
                  <a:srgbClr val="121212"/>
                </a:solidFill>
                <a:latin typeface="Cambria"/>
                <a:cs typeface="Cambria"/>
              </a:rPr>
              <a:t>Unions</a:t>
            </a:r>
            <a:r>
              <a:rPr sz="3000" spc="-100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121212"/>
                </a:solidFill>
                <a:latin typeface="Cambria"/>
                <a:cs typeface="Cambria"/>
              </a:rPr>
              <a:t>and</a:t>
            </a:r>
            <a:r>
              <a:rPr sz="3000" spc="40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spc="-80" dirty="0">
                <a:solidFill>
                  <a:srgbClr val="121212"/>
                </a:solidFill>
                <a:latin typeface="Cambria"/>
                <a:cs typeface="Cambria"/>
              </a:rPr>
              <a:t>Employers</a:t>
            </a:r>
            <a:r>
              <a:rPr sz="3000" spc="-85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dirty="0">
                <a:solidFill>
                  <a:srgbClr val="121212"/>
                </a:solidFill>
                <a:latin typeface="Cambria"/>
                <a:cs typeface="Cambria"/>
              </a:rPr>
              <a:t>in</a:t>
            </a:r>
            <a:r>
              <a:rPr sz="3000" spc="90" dirty="0">
                <a:solidFill>
                  <a:srgbClr val="121212"/>
                </a:solidFill>
                <a:latin typeface="Cambria"/>
                <a:cs typeface="Cambria"/>
              </a:rPr>
              <a:t> </a:t>
            </a:r>
            <a:r>
              <a:rPr sz="3000" spc="-85" dirty="0">
                <a:solidFill>
                  <a:srgbClr val="121212"/>
                </a:solidFill>
                <a:latin typeface="Cambria"/>
                <a:cs typeface="Cambria"/>
              </a:rPr>
              <a:t>Europe</a:t>
            </a:r>
            <a:endParaRPr sz="30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308100" y="7881633"/>
            <a:ext cx="7761605" cy="46423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495"/>
              </a:spcBef>
            </a:pPr>
            <a:r>
              <a:rPr sz="2200" b="0" dirty="0">
                <a:solidFill>
                  <a:srgbClr val="1A1A1A"/>
                </a:solidFill>
                <a:latin typeface="Arial"/>
                <a:cs typeface="Arial"/>
              </a:rPr>
              <a:t>0</a:t>
            </a:r>
            <a:r>
              <a:rPr lang="sk-SK" sz="2200" b="0" dirty="0">
                <a:solidFill>
                  <a:srgbClr val="1A1A1A"/>
                </a:solidFill>
                <a:latin typeface="Arial"/>
                <a:cs typeface="Arial"/>
              </a:rPr>
              <a:t>8</a:t>
            </a:r>
            <a:r>
              <a:rPr sz="2200" b="0" dirty="0">
                <a:solidFill>
                  <a:srgbClr val="1A1A1A"/>
                </a:solidFill>
                <a:latin typeface="Arial"/>
                <a:cs typeface="Arial"/>
              </a:rPr>
              <a:t>/202</a:t>
            </a:r>
            <a:r>
              <a:rPr lang="sk-SK" sz="2200" b="0" dirty="0">
                <a:solidFill>
                  <a:srgbClr val="1A1A1A"/>
                </a:solidFill>
                <a:latin typeface="Arial"/>
                <a:cs typeface="Arial"/>
              </a:rPr>
              <a:t>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2026" y="8892361"/>
            <a:ext cx="704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0" dirty="0">
                <a:solidFill>
                  <a:srgbClr val="ADD386"/>
                </a:solidFill>
                <a:latin typeface="Niagara Engraved"/>
                <a:cs typeface="Niagara Engraved"/>
              </a:rPr>
              <a:t>.</a:t>
            </a:r>
            <a:endParaRPr sz="2900">
              <a:latin typeface="Niagara Engraved"/>
              <a:cs typeface="Niagara Engrave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6EDF83-B5DF-E3C0-D35D-176A4FB07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" y="817679"/>
            <a:ext cx="5486400" cy="18522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E37824-A9BD-7754-75E6-33A26DF2F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9013836"/>
            <a:ext cx="4523789" cy="949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29F02-49BE-BBBC-B012-3FD6B5580873}"/>
              </a:ext>
            </a:extLst>
          </p:cNvPr>
          <p:cNvSpPr txBox="1"/>
          <p:nvPr/>
        </p:nvSpPr>
        <p:spPr>
          <a:xfrm>
            <a:off x="1308100" y="4166672"/>
            <a:ext cx="95841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1000"/>
              </a:spcAft>
            </a:pP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Ako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budovať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dôveru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medzi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sociálnymi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partnermi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–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osvedčené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sk-SK" sz="1200" b="0" i="1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postupy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a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nové</a:t>
            </a:r>
            <a:r>
              <a:rPr lang="en-US" sz="4800" b="1" spc="-160" dirty="0">
                <a:solidFill>
                  <a:srgbClr val="7C4F9B"/>
                </a:solidFill>
                <a:latin typeface="Tahoma"/>
                <a:ea typeface="+mn-ea"/>
                <a:cs typeface="Tahoma"/>
              </a:rPr>
              <a:t> </a:t>
            </a:r>
            <a:r>
              <a:rPr lang="en-US" sz="4800" b="1" spc="-160" dirty="0" err="1">
                <a:solidFill>
                  <a:srgbClr val="7C4F9B"/>
                </a:solidFill>
                <a:latin typeface="Tahoma"/>
                <a:ea typeface="+mn-ea"/>
                <a:cs typeface="Tahoma"/>
              </a:rPr>
              <a:t>stratégie</a:t>
            </a:r>
            <a:endParaRPr lang="en-US" sz="4800" b="1" spc="-160" dirty="0">
              <a:solidFill>
                <a:srgbClr val="7C4F9B"/>
              </a:solidFill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575B4-51C6-8A0C-6C29-A2F6E971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E0BCC-A1B2-6AD5-4F40-F9138F9F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6" y="657225"/>
            <a:ext cx="11414634" cy="2231380"/>
          </a:xfrm>
        </p:spPr>
        <p:txBody>
          <a:bodyPr/>
          <a:lstStyle/>
          <a:p>
            <a:r>
              <a:rPr lang="sk-SK" dirty="0"/>
              <a:t>Čo pomáha budovať dôveru - sektor?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0CAC6F-86FC-570A-4997-512D43BD9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066" y="3705225"/>
            <a:ext cx="10117583" cy="2708434"/>
          </a:xfrm>
        </p:spPr>
        <p:txBody>
          <a:bodyPr/>
          <a:lstStyle/>
          <a:p>
            <a:endParaRPr lang="sk-SK" sz="44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2FBE2A-E7E3-25DE-F54E-CD231F9E477C}"/>
              </a:ext>
            </a:extLst>
          </p:cNvPr>
          <p:cNvSpPr txBox="1">
            <a:spLocks/>
          </p:cNvSpPr>
          <p:nvPr/>
        </p:nvSpPr>
        <p:spPr>
          <a:xfrm>
            <a:off x="698500" y="2924836"/>
            <a:ext cx="10117583" cy="9233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6300" b="1" i="0">
                <a:solidFill>
                  <a:srgbClr val="7C4F9B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0" dirty="0"/>
              <a:t>Opakované interakcie (zvyšujú zdieľanú znalosť a výmenu informácií) – prípravy pred jednaním (SE, AT)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0" dirty="0"/>
              <a:t>Opakovanie kompromisného prístupu v KV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0" dirty="0"/>
              <a:t>„Kvalita podania ruky“ – osobnostné rysy vyjednávačov (AT)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0" dirty="0"/>
              <a:t>Identita sociálnych partnerov (spoločné záujmy)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b="0" dirty="0"/>
              <a:t>Obava o narúšanie dôvery v dôsledku vonkajších zásahov, hlavne politických do bipartitného systému (SE, AT)</a:t>
            </a:r>
          </a:p>
          <a:p>
            <a:endParaRPr lang="sk-SK" sz="3600" b="0" dirty="0"/>
          </a:p>
          <a:p>
            <a:endParaRPr lang="sk-SK" sz="36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76425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85A31-8F19-F53F-665E-1956CC55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EFD6-50E5-8746-48BA-D7AD9E7E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6" y="657225"/>
            <a:ext cx="11414634" cy="1115690"/>
          </a:xfrm>
        </p:spPr>
        <p:txBody>
          <a:bodyPr/>
          <a:lstStyle/>
          <a:p>
            <a:r>
              <a:rPr lang="sk-SK" dirty="0"/>
              <a:t>Čo pomáha dôveru udržať?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F9BA1B-978C-6DBE-3E9D-06AB7CB8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066" y="3705225"/>
            <a:ext cx="10117583" cy="2708434"/>
          </a:xfrm>
        </p:spPr>
        <p:txBody>
          <a:bodyPr/>
          <a:lstStyle/>
          <a:p>
            <a:endParaRPr lang="sk-SK" sz="44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2CA9F1-934D-2B82-0CBF-A0F056908E5C}"/>
              </a:ext>
            </a:extLst>
          </p:cNvPr>
          <p:cNvSpPr txBox="1">
            <a:spLocks/>
          </p:cNvSpPr>
          <p:nvPr/>
        </p:nvSpPr>
        <p:spPr>
          <a:xfrm>
            <a:off x="669594" y="2486025"/>
            <a:ext cx="10117583" cy="8002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6300" b="1" i="0">
                <a:solidFill>
                  <a:srgbClr val="7C4F9B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0" dirty="0"/>
              <a:t>Ak je dôvera postavená len na osobnej dôvere, je veľmi krehká a závislá na ľuďoch.</a:t>
            </a:r>
          </a:p>
          <a:p>
            <a:endParaRPr lang="sk-SK" sz="2800" b="0" dirty="0"/>
          </a:p>
          <a:p>
            <a:r>
              <a:rPr lang="sk-SK" sz="2800" b="0" dirty="0"/>
              <a:t>Zmena manažmentu, štrajky a konflikty môžu narušiť vybudovanú dôveru natoľko, že kolektívne vyjednávanie zanikne.</a:t>
            </a:r>
          </a:p>
          <a:p>
            <a:endParaRPr lang="sk-SK" sz="2800" b="0" dirty="0"/>
          </a:p>
          <a:p>
            <a:r>
              <a:rPr lang="sk-SK" sz="2800" b="0" dirty="0"/>
              <a:t>Osobná dôvera sa buduje ťažšie, keď: </a:t>
            </a:r>
          </a:p>
          <a:p>
            <a:pPr marL="571500" indent="-571500">
              <a:buFontTx/>
              <a:buChar char="-"/>
            </a:pPr>
            <a:r>
              <a:rPr lang="sk-SK" sz="2800" b="0" dirty="0"/>
              <a:t>striedanie manažmentu </a:t>
            </a:r>
          </a:p>
          <a:p>
            <a:pPr marL="571500" indent="-571500">
              <a:buFontTx/>
              <a:buChar char="-"/>
            </a:pPr>
            <a:r>
              <a:rPr lang="sk-SK" sz="2800" b="0" dirty="0"/>
              <a:t>zahraničný vlastník firmy </a:t>
            </a:r>
          </a:p>
          <a:p>
            <a:endParaRPr lang="sk-SK" sz="3600" b="0" dirty="0"/>
          </a:p>
          <a:p>
            <a:r>
              <a:rPr lang="sk-SK" sz="3600" b="0" dirty="0"/>
              <a:t>Inštitúcie sociálneho dialógu na sektorovej a národnej úrovni</a:t>
            </a:r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34066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30BC2-12EE-D636-6086-F1E58D89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EF69-C80D-8CB5-CA82-FF7909D9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6" y="657225"/>
            <a:ext cx="11414634" cy="1115690"/>
          </a:xfrm>
        </p:spPr>
        <p:txBody>
          <a:bodyPr/>
          <a:lstStyle/>
          <a:p>
            <a:r>
              <a:rPr lang="sk-SK" dirty="0"/>
              <a:t>Význam inštitúcií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6AF5E7-D40D-94F3-464A-AC01947D4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066" y="3705225"/>
            <a:ext cx="10117583" cy="2708434"/>
          </a:xfrm>
        </p:spPr>
        <p:txBody>
          <a:bodyPr/>
          <a:lstStyle/>
          <a:p>
            <a:endParaRPr lang="sk-SK" sz="44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948F7D-D351-4640-3572-2520925F49A0}"/>
              </a:ext>
            </a:extLst>
          </p:cNvPr>
          <p:cNvSpPr txBox="1">
            <a:spLocks/>
          </p:cNvSpPr>
          <p:nvPr/>
        </p:nvSpPr>
        <p:spPr>
          <a:xfrm>
            <a:off x="637666" y="3171825"/>
            <a:ext cx="10117583" cy="31393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6300" b="1" i="0">
                <a:solidFill>
                  <a:srgbClr val="7C4F9B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sk-SK" sz="3600" b="0" dirty="0"/>
          </a:p>
          <a:p>
            <a:endParaRPr lang="sk-SK" sz="36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B3E44-3AD5-C081-A272-6CB6315C9E40}"/>
              </a:ext>
            </a:extLst>
          </p:cNvPr>
          <p:cNvSpPr txBox="1">
            <a:spLocks/>
          </p:cNvSpPr>
          <p:nvPr/>
        </p:nvSpPr>
        <p:spPr>
          <a:xfrm>
            <a:off x="904366" y="1827788"/>
            <a:ext cx="10117583" cy="9171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6300" b="1" i="0">
                <a:solidFill>
                  <a:srgbClr val="7C4F9B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b="0" dirty="0"/>
              <a:t>Symbolická úroveň</a:t>
            </a:r>
          </a:p>
          <a:p>
            <a:endParaRPr lang="sk-SK" sz="36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Udržanie SD na podnikovej úrovni v čase (pri zmenách ľudí)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Sektorová úroveň v koordinovaných systémoch SE, AT</a:t>
            </a:r>
          </a:p>
          <a:p>
            <a:endParaRPr lang="sk-SK" sz="3600" b="0" dirty="0"/>
          </a:p>
          <a:p>
            <a:r>
              <a:rPr lang="sk-SK" sz="3600" b="0" dirty="0"/>
              <a:t>Praktická úroveň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Riešenie konfliktov na nižšej úrovni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Národné inštitúcie v </a:t>
            </a:r>
            <a:r>
              <a:rPr lang="sk-SK" sz="3200" b="0" dirty="0" err="1"/>
              <a:t>neoliberálnych</a:t>
            </a:r>
            <a:r>
              <a:rPr lang="sk-SK" sz="3200" b="0" dirty="0"/>
              <a:t> systémoch IE, 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Sektorové organizácie v CZ a 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 err="1"/>
              <a:t>Benchmarking</a:t>
            </a:r>
            <a:r>
              <a:rPr lang="sk-SK" sz="3200" b="0" dirty="0"/>
              <a:t> v kolektívnom vyjednávaní na sektorovej úrovni</a:t>
            </a:r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408050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5978-9B1A-4E0C-6F1E-CA9D068B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66" y="1074749"/>
            <a:ext cx="2141854" cy="1130300"/>
          </a:xfrm>
        </p:spPr>
        <p:txBody>
          <a:bodyPr wrap="square">
            <a:normAutofit/>
          </a:bodyPr>
          <a:lstStyle/>
          <a:p>
            <a:r>
              <a:rPr lang="sk-SK" dirty="0" err="1"/>
              <a:t>Slido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2534C-50F9-26BA-4195-5FB37CD59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1066" y="2421385"/>
            <a:ext cx="7969091" cy="6801993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r>
              <a:rPr lang="sk-SK" sz="5800" b="0" dirty="0"/>
              <a:t>Aké efekty má podľa vás dôvera medzi sociálnymi partnermi z vašej skúsenosti?</a:t>
            </a:r>
          </a:p>
          <a:p>
            <a:pPr>
              <a:spcAft>
                <a:spcPts val="600"/>
              </a:spcAft>
            </a:pPr>
            <a:r>
              <a:rPr lang="sk-SK" dirty="0"/>
              <a:t> </a:t>
            </a:r>
          </a:p>
          <a:p>
            <a:pPr>
              <a:spcAft>
                <a:spcPts val="600"/>
              </a:spcAft>
            </a:pPr>
            <a:r>
              <a:rPr lang="en-US" sz="4400" b="0" dirty="0"/>
              <a:t>https://app.sli.do/event/2GevhMMhfxWU4313cFJdKF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C1EB2-B49F-54B7-5F93-FD670E44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0" y="2242283"/>
            <a:ext cx="6801993" cy="6801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735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8446F-78E4-F2BB-01B7-59BA7A61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2BD3DA8-5971-E20B-1370-5EE3D1AA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88507"/>
            <a:ext cx="12947368" cy="23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7200" b="1" dirty="0">
                <a:solidFill>
                  <a:srgbClr val="8440AF"/>
                </a:solidFill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Význam dôvery v sociálnom dialógu v Česku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483CAD4-2273-A5C3-1531-7C282066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6676327"/>
            <a:ext cx="13665338" cy="6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0" dirty="0"/>
              <a:t>Témy: vyjednávanie o mzdách, rekvalifikácie a BOZP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598A2-2B72-3452-0053-8B5D3B674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C5F5CC1-4ECC-1413-6980-3983B3D9E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219838"/>
            <a:ext cx="3443301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18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https://true-europe.celsi.sk/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27D654C-B0E6-95E9-7EB1-A0BC104B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1B43D-99D1-A735-A9EE-B9BF3C4FF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0" y="5826074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82CF5248-6B64-2099-4951-320A6A1B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42" y="3665241"/>
            <a:ext cx="13665338" cy="34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5" dirty="0"/>
              <a:t>Výsledky výskumného projektu so zameraním na sociálny dialóg a dôveru na základe 15 rozhovorov kovopriemysle, doprave a </a:t>
            </a:r>
            <a:r>
              <a:rPr lang="sk-SK" sz="3605" dirty="0" err="1"/>
              <a:t>bankovnictve</a:t>
            </a:r>
            <a:r>
              <a:rPr lang="sk-SK" sz="3605" dirty="0"/>
              <a:t> (2024)</a:t>
            </a:r>
          </a:p>
          <a:p>
            <a:endParaRPr lang="sk-SK" sz="3605" dirty="0"/>
          </a:p>
          <a:p>
            <a:r>
              <a:rPr lang="sk-SK" sz="3605" dirty="0"/>
              <a:t>Zameranie na podnikovú, sektorovú a národnú úroveň</a:t>
            </a:r>
          </a:p>
          <a:p>
            <a:endParaRPr lang="sk-SK" sz="360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B367F7-FFE3-A1AD-0274-2932D26EE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3665241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00BE319C-2C46-7AD1-4FB9-09CE0D321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09" y="6773692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F9E28-83E9-3696-99E3-C898CBD1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3ACB28E-CC42-1641-29FA-5B1A5627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298" y="766195"/>
            <a:ext cx="13330267" cy="23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Čiastočná dôvera na národnej úrovni</a:t>
            </a:r>
            <a:endParaRPr lang="en-US" sz="7200" b="1" dirty="0">
              <a:solidFill>
                <a:srgbClr val="8440A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ADB8E-3330-DD44-ABCD-501C9E0B2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1CEB3EFF-3C50-8CEA-9226-2A14B0C8F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219838"/>
            <a:ext cx="3443301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18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https://true-europe.celsi.sk/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664AD99-DBEC-961C-219D-F74242F93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7E0BBF-D76D-5B34-201B-8D3EC67C7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3" y="5337467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50D4C1C2-818D-6C29-1E55-C034333F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215" y="3448635"/>
            <a:ext cx="13665338" cy="45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5" dirty="0"/>
              <a:t>Chýbajúca diskusia: „</a:t>
            </a:r>
            <a:r>
              <a:rPr lang="sk-SK" sz="2800" i="1" dirty="0"/>
              <a:t>Nediskutujeme, zakaždým keď nie je zhoda, je to chápané ako konflikt</a:t>
            </a:r>
            <a:r>
              <a:rPr lang="sk-SK" sz="3605" dirty="0"/>
              <a:t>“</a:t>
            </a:r>
          </a:p>
          <a:p>
            <a:endParaRPr lang="sk-SK" sz="3605" dirty="0"/>
          </a:p>
          <a:p>
            <a:r>
              <a:rPr lang="sk-SK" sz="3605" dirty="0"/>
              <a:t>Ale diskusia o konkrétnych témach: spoločný záujem na zavedení duálneho vzdelávania, ale rozpory pri regulácii migrácie alebo výške minimálnej mzdy. </a:t>
            </a:r>
          </a:p>
          <a:p>
            <a:endParaRPr lang="sk-SK" sz="3605" dirty="0"/>
          </a:p>
          <a:p>
            <a:r>
              <a:rPr lang="sk-SK" sz="3605" dirty="0"/>
              <a:t>Málo podporných mechanizmov pri konflikte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C05787-89B0-869A-E7C2-7423853BF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3665241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30C7CA19-7DA3-A46C-F676-48DB4489F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18" y="7369016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8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60536-58D5-98AD-1041-67C6E498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47DB0AD-2E21-F88A-A6C7-54DF8909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330" y="852725"/>
            <a:ext cx="12947368" cy="23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Diverzifikovaná</a:t>
            </a:r>
            <a:r>
              <a:rPr lang="sk-SK" sz="6609" b="1" kern="100" dirty="0"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dôvera na sektorovej úrovni</a:t>
            </a:r>
            <a:endParaRPr lang="en-US" sz="7200" b="1" dirty="0">
              <a:solidFill>
                <a:srgbClr val="8440A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CBA4B-19F0-E065-C027-46D42B676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A4A74B12-2269-6F12-55FD-EAA350A3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219838"/>
            <a:ext cx="3443301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18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https://true-europe.celsi.sk/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E7EF9C94-0347-5BE1-8479-B01D0D3C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441B88-D3FE-340D-A515-44A7FC476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4620873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237DB877-36A6-3136-78B0-EDC99385C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410" y="3334353"/>
            <a:ext cx="13665338" cy="503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3605" dirty="0"/>
              <a:t>Bankovníctvo a regionálna doprava KZVS, </a:t>
            </a:r>
            <a:r>
              <a:rPr lang="sk-SK" sz="3605" dirty="0" err="1"/>
              <a:t>automotive</a:t>
            </a:r>
            <a:r>
              <a:rPr lang="sk-SK" sz="3605" dirty="0"/>
              <a:t> a mestská doprava bez KZVS</a:t>
            </a:r>
          </a:p>
          <a:p>
            <a:pPr>
              <a:spcAft>
                <a:spcPts val="1200"/>
              </a:spcAft>
            </a:pPr>
            <a:r>
              <a:rPr lang="sk-SK" sz="3605" dirty="0" err="1"/>
              <a:t>Automotive</a:t>
            </a:r>
            <a:r>
              <a:rPr lang="sk-SK" sz="3605" dirty="0"/>
              <a:t>: formálne a </a:t>
            </a:r>
            <a:r>
              <a:rPr lang="sk-SK" sz="3605" dirty="0" err="1"/>
              <a:t>poloformálne</a:t>
            </a:r>
            <a:r>
              <a:rPr lang="sk-SK" sz="3605" dirty="0"/>
              <a:t> interakcie, zdieľanie informácií, ale odmietanie KV, vzájomná spolupráca namierená na národnú úroveň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Bankovníctvo: kolektívne vyjednávanie ako platforma pre hľadanie kompromisov aj na podnikovej úrovni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Doprava: chýbajúca dôvera v benefity soc. dialógu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8B2DA-83BC-0831-80BB-6595EB872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3426038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90531BC3-0048-154E-DED7-22927F428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83" y="6353242"/>
            <a:ext cx="591297" cy="56268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14421676-5426-39EC-130D-00EF8684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7707123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D795-E25D-2CCC-C2DB-221B271CF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7D8C674-B106-DFCC-CDF2-43408BC30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330" y="852725"/>
            <a:ext cx="12947368" cy="1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Efekty dôvery</a:t>
            </a:r>
            <a:endParaRPr lang="en-US" sz="7200" b="1" dirty="0">
              <a:solidFill>
                <a:srgbClr val="8440A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6BFDD-056F-FC3D-ECA9-B40455D15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EF6DEA9-8954-BF5A-8F01-CFCDADD9A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219838"/>
            <a:ext cx="3443301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18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https://true-europe.celsi.sk/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36FCE21-1D1F-664B-4596-937ED49C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44584-0F6C-C914-AC58-DE00056D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2" y="3432387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09F8A713-BF93-976F-D273-F3418463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155" y="2638425"/>
            <a:ext cx="13665338" cy="534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3605" dirty="0"/>
              <a:t>Efektívnejšie vyjednávanie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Jednoduchšie zdieľanie informácií aj pozícií v KV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Lepšia koordinácia požiadaviek </a:t>
            </a:r>
          </a:p>
          <a:p>
            <a:pPr>
              <a:spcAft>
                <a:spcPts val="1200"/>
              </a:spcAft>
            </a:pPr>
            <a:endParaRPr lang="sk-SK" sz="3605" dirty="0"/>
          </a:p>
          <a:p>
            <a:pPr>
              <a:spcAft>
                <a:spcPts val="1200"/>
              </a:spcAft>
            </a:pPr>
            <a:r>
              <a:rPr lang="sk-SK" sz="3605" b="1" dirty="0"/>
              <a:t>Ak chýba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Zánik kolektívneho vyjednávania, sťažené podmienky pre koordináciu na podnikovej úrovni, dopadá hlavne na odbory (</a:t>
            </a:r>
            <a:r>
              <a:rPr lang="sk-SK" sz="3605" dirty="0" err="1"/>
              <a:t>automotive</a:t>
            </a:r>
            <a:r>
              <a:rPr lang="sk-SK" sz="3605" dirty="0"/>
              <a:t> a doprava)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88D7A-2501-2440-CC90-FF7D4CB4D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2" y="2671340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CE7168A0-F87E-CD74-B5BD-BE49D352B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89" y="4152034"/>
            <a:ext cx="591297" cy="56268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D7977429-046A-E087-95EB-6B94EB280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73" y="6204656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9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87081-E787-9300-E359-FA82E241A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D7AA727-9C28-EADF-62BD-30F89FB9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330" y="852725"/>
            <a:ext cx="12947368" cy="1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Bariéry budovania dôvery</a:t>
            </a:r>
            <a:endParaRPr lang="en-US" sz="7200" b="1" dirty="0">
              <a:solidFill>
                <a:srgbClr val="8440A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994C2-25A0-E9FB-D786-FB01B737C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10E483D-12E9-367B-D3B6-98F599DC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219838"/>
            <a:ext cx="3443301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18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https://true-europe.celsi.sk/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AE27931-2CE5-0AC2-ABBE-38281847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7BC59-0F1B-58A1-2E7E-9F0AE1403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4142279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141264FC-8937-E7AF-3D2B-3DE8F535C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410" y="3334353"/>
            <a:ext cx="13665338" cy="35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3605" dirty="0"/>
              <a:t>Osobnosti a postoje (doprava)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Zahraničné vlastníctvo (bankovníctvo, </a:t>
            </a:r>
            <a:r>
              <a:rPr lang="sk-SK" sz="3605" dirty="0" err="1"/>
              <a:t>automotive</a:t>
            </a:r>
            <a:r>
              <a:rPr lang="sk-SK" sz="3605" dirty="0"/>
              <a:t>)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Zdieľanie </a:t>
            </a:r>
            <a:r>
              <a:rPr lang="sk-SK" sz="3605" dirty="0" err="1"/>
              <a:t>vs</a:t>
            </a:r>
            <a:r>
              <a:rPr lang="sk-SK" sz="3605" dirty="0"/>
              <a:t>. nezdieľanie informácií (bankovníctvo, </a:t>
            </a:r>
            <a:r>
              <a:rPr lang="sk-SK" sz="3605" dirty="0" err="1"/>
              <a:t>automotive</a:t>
            </a:r>
            <a:r>
              <a:rPr lang="sk-SK" sz="3605" dirty="0"/>
              <a:t>)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Stávková aktivita? (bankovníctvo, doprava)</a:t>
            </a:r>
          </a:p>
          <a:p>
            <a:pPr>
              <a:spcAft>
                <a:spcPts val="1200"/>
              </a:spcAft>
            </a:pPr>
            <a:endParaRPr lang="sk-SK" sz="360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7EFE7-8C6F-FB9C-529D-76E9A18FB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3393889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F3348F92-1994-D161-5E9A-EBBCE436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4871682"/>
            <a:ext cx="591297" cy="562685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D14D95B-9018-E2BB-A126-2A440A398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33" y="5549371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06ADB-D948-A05F-9838-65E1372B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6EC96C7-9D43-C0F9-8968-61F07B66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330" y="852725"/>
            <a:ext cx="12947368" cy="23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Osobná </a:t>
            </a:r>
            <a:r>
              <a:rPr lang="sk-SK" sz="7200" b="1" dirty="0" err="1">
                <a:solidFill>
                  <a:srgbClr val="8440AF"/>
                </a:solidFill>
                <a:cs typeface="Times New Roman" panose="02020603050405020304" pitchFamily="18" charset="0"/>
              </a:rPr>
              <a:t>vs</a:t>
            </a:r>
            <a:r>
              <a:rPr lang="sk-SK" sz="7200" b="1" dirty="0">
                <a:solidFill>
                  <a:srgbClr val="8440AF"/>
                </a:solidFill>
                <a:cs typeface="Times New Roman" panose="02020603050405020304" pitchFamily="18" charset="0"/>
              </a:rPr>
              <a:t>. inštitucionálna dôvera</a:t>
            </a:r>
            <a:endParaRPr lang="en-US" sz="7200" b="1" dirty="0">
              <a:solidFill>
                <a:srgbClr val="8440AF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9BBD8-183C-E1E3-1A73-EF88195C1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DF21CDD7-B96B-0170-7A7C-3CDE378E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219838"/>
            <a:ext cx="3443301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18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https://true-europe.celsi.sk/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F71FCF0-DDFF-81A8-A827-EAD02C7B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1F5EC-EAD0-CF83-BDC2-2ED4CC1B6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3393889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666B2E04-3835-FA8E-09CB-DE05F42E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4871682"/>
            <a:ext cx="591297" cy="562685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3FD91B4-B557-ACB2-9ACF-445987AE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410" y="3334353"/>
            <a:ext cx="13665338" cy="448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sk-SK" sz="3605" dirty="0"/>
              <a:t>Oslabená dôvera v inštitúcie (napr. pracovno-právne súdy, ale aj inštitúcia kolektívneho vyjednávania alebo tripartity)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Dopad na stabilitu industriálnych vzťahov – do väčšej miery závislá od osôb </a:t>
            </a:r>
          </a:p>
          <a:p>
            <a:pPr>
              <a:spcAft>
                <a:spcPts val="1200"/>
              </a:spcAft>
            </a:pPr>
            <a:r>
              <a:rPr lang="sk-SK" sz="3605" dirty="0"/>
              <a:t>Veľmi dôležitá sektorová úroveň pre KV, aktuálne však hlavne pre odbory</a:t>
            </a:r>
          </a:p>
          <a:p>
            <a:pPr>
              <a:spcAft>
                <a:spcPts val="1200"/>
              </a:spcAft>
            </a:pPr>
            <a:endParaRPr lang="sk-SK" sz="3605" dirty="0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5BC5AEF6-0482-88E0-F87A-4746AFB31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12" y="5936223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F0A3-C4AD-B8F9-FD15-2118E48C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kern="0" dirty="0">
                <a:solidFill>
                  <a:srgbClr val="EA4B6F"/>
                </a:solidFill>
                <a:latin typeface="Times New Roman"/>
                <a:cs typeface="Times New Roman"/>
              </a:rPr>
              <a:t>Workshopom sprevádzajú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172A-7986-FE73-1D28-638C1935F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046" y="2181225"/>
            <a:ext cx="15795308" cy="6539094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Monika Martišková               Adam </a:t>
            </a:r>
            <a:r>
              <a:rPr lang="sk-SK" dirty="0" err="1"/>
              <a:t>Šumichrast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74700-166B-DABF-766C-539E7C3B2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4" y="9115425"/>
            <a:ext cx="4523789" cy="949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E71720-140B-717B-FC43-58203B871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96" y="9115425"/>
            <a:ext cx="2811221" cy="949068"/>
          </a:xfrm>
          <a:prstGeom prst="rect">
            <a:avLst/>
          </a:prstGeom>
        </p:spPr>
      </p:pic>
      <p:pic>
        <p:nvPicPr>
          <p:cNvPr id="6" name="Picture 5" descr="A person wearing a red shirt and necklace&#10;&#10;AI-generated content may be incorrect.">
            <a:extLst>
              <a:ext uri="{FF2B5EF4-FFF2-40B4-BE49-F238E27FC236}">
                <a16:creationId xmlns:a16="http://schemas.microsoft.com/office/drawing/2014/main" id="{CC86B1C8-6151-70F5-337F-F23401892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019470"/>
            <a:ext cx="2845308" cy="4267109"/>
          </a:xfrm>
          <a:prstGeom prst="rect">
            <a:avLst/>
          </a:prstGeom>
        </p:spPr>
      </p:pic>
      <p:pic>
        <p:nvPicPr>
          <p:cNvPr id="11" name="Picture 10" descr="A person in a black shirt&#10;&#10;AI-generated content may be incorrect.">
            <a:extLst>
              <a:ext uri="{FF2B5EF4-FFF2-40B4-BE49-F238E27FC236}">
                <a16:creationId xmlns:a16="http://schemas.microsoft.com/office/drawing/2014/main" id="{B9DF6DAD-B2C6-15B4-23FA-5414CB268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46" y="3007846"/>
            <a:ext cx="2845308" cy="4267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2EBD5-776C-7AAB-ED58-6D944CEDFD26}"/>
              </a:ext>
            </a:extLst>
          </p:cNvPr>
          <p:cNvSpPr txBox="1"/>
          <p:nvPr/>
        </p:nvSpPr>
        <p:spPr>
          <a:xfrm>
            <a:off x="2070100" y="7634117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Výskumníčka CELSI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94421-519F-8AE6-D77A-2882F6126DFC}"/>
              </a:ext>
            </a:extLst>
          </p:cNvPr>
          <p:cNvSpPr txBox="1"/>
          <p:nvPr/>
        </p:nvSpPr>
        <p:spPr>
          <a:xfrm>
            <a:off x="7937500" y="758742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Výskumník CELSI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6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2629-CF37-4141-B2B0-B35958E1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6064DF-27FE-A4C2-8334-932F2FA2B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9" y="1140851"/>
            <a:ext cx="4579703" cy="1546108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72AC7577-1A9E-20F1-9605-2728EDE5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355" y="3006137"/>
            <a:ext cx="5361874" cy="96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554" kern="100" dirty="0"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Trust in Relations between</a:t>
            </a:r>
            <a:endParaRPr lang="en-US" sz="2554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554" kern="100" dirty="0"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Unions and Employers in Europe</a:t>
            </a:r>
            <a:endParaRPr lang="en-US" sz="2554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77401C-CE61-20BC-39BA-9119FEAA9CB6}"/>
              </a:ext>
            </a:extLst>
          </p:cNvPr>
          <p:cNvSpPr txBox="1"/>
          <p:nvPr/>
        </p:nvSpPr>
        <p:spPr>
          <a:xfrm>
            <a:off x="1302745" y="4687249"/>
            <a:ext cx="9278961" cy="332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206" b="1" dirty="0">
                <a:solidFill>
                  <a:srgbClr val="8440AF"/>
                </a:solidFill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Význam dôvery v sociálnom dialógu na Slovensku</a:t>
            </a:r>
          </a:p>
          <a:p>
            <a:endParaRPr lang="sk-SK" sz="4206" b="1" dirty="0">
              <a:solidFill>
                <a:srgbClr val="8440AF"/>
              </a:solidFill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k-SK" sz="4206" b="1" dirty="0">
              <a:solidFill>
                <a:srgbClr val="8440AF"/>
              </a:solidFill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k-SK" sz="4206" b="1" dirty="0">
                <a:solidFill>
                  <a:srgbClr val="8440AF"/>
                </a:solidFill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Adam </a:t>
            </a:r>
            <a:r>
              <a:rPr lang="sk-SK" sz="4206" b="1" dirty="0" err="1">
                <a:solidFill>
                  <a:srgbClr val="8440AF"/>
                </a:solidFill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Šumichrast</a:t>
            </a:r>
            <a:endParaRPr lang="en-US" sz="4206" b="1" dirty="0">
              <a:solidFill>
                <a:srgbClr val="8440AF"/>
              </a:solidFill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DB1AD-1180-8C3E-C67D-1D87A193DC8F}"/>
              </a:ext>
            </a:extLst>
          </p:cNvPr>
          <p:cNvSpPr txBox="1"/>
          <p:nvPr/>
        </p:nvSpPr>
        <p:spPr>
          <a:xfrm>
            <a:off x="1284110" y="6753225"/>
            <a:ext cx="9278961" cy="41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3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sk-SK" sz="2103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2103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/202</a:t>
            </a:r>
            <a:r>
              <a:rPr lang="sk-SK" sz="2103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2103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sk-SK" sz="2103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online workshop</a:t>
            </a:r>
            <a:endParaRPr lang="en-US" sz="2103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C39626-2EBC-0E56-2B02-EBABCE1D3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6" y="8149656"/>
            <a:ext cx="7257724" cy="8012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C5CB0-74E7-8147-1661-07C4C6D0B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85805" r="75355" b="6416"/>
          <a:stretch/>
        </p:blipFill>
        <p:spPr>
          <a:xfrm>
            <a:off x="1167999" y="8913788"/>
            <a:ext cx="3215251" cy="801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83AAB9-A7F0-DC99-B951-1B457C858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811" y="2381"/>
            <a:ext cx="7382589" cy="103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35B0E-68B8-551E-AD46-5EBDCBF4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DB03EC6-FDAF-C8EF-E5CF-C6B3F3A10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33" y="1367296"/>
            <a:ext cx="12947368" cy="217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6609" b="1" kern="100" dirty="0"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Slovensko: fragmentácia a obranné pozície</a:t>
            </a:r>
            <a:endParaRPr lang="en-US" sz="6609" b="1" kern="100" dirty="0"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EB5319-0E1D-CEE0-7411-8DBF3AFF8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42" y="6630247"/>
            <a:ext cx="13665338" cy="17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5" dirty="0"/>
              <a:t>Najväčší problém: absencia (sektorového) vyjednávania (rôzne postoje aktérov)</a:t>
            </a:r>
          </a:p>
          <a:p>
            <a:endParaRPr lang="sk-SK" sz="3004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214B6-CAB6-7024-4611-DF1A6BA97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A0E79D86-9696-5799-C716-D8C105A2B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172613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F1AA851-79CE-6C0D-99A6-94325B60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02AE8A-28E3-015E-CC60-899347AE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6756204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469BD355-7CF9-D2AF-9820-DD706C345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42" y="3697981"/>
            <a:ext cx="13665338" cy="29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5" dirty="0"/>
              <a:t>Rozdiely medzi úrovňami (národná – sektorová – podniková):</a:t>
            </a:r>
          </a:p>
          <a:p>
            <a:r>
              <a:rPr lang="sk-SK" sz="3605" dirty="0"/>
              <a:t>	najvyššia dôvera panuje na národnej úrovni, najviac problematická je sektorová</a:t>
            </a:r>
          </a:p>
          <a:p>
            <a:r>
              <a:rPr lang="sk-SK" sz="3605" dirty="0"/>
              <a:t>	Podniková úroveň: rôzne skúsenosti</a:t>
            </a:r>
          </a:p>
          <a:p>
            <a:endParaRPr lang="sk-SK" sz="360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B59DCA-87D7-AB3F-0C13-DEC0F8AD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3665241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5ABC8-F2C2-BB06-35A3-0913DB7E0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36F7E033-DDCA-25CE-1A6F-60BE9E2CD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33" y="1367296"/>
            <a:ext cx="12947368" cy="217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6609" b="1" kern="100" dirty="0"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Slovensko: fragmentácia a obranné pozície</a:t>
            </a:r>
            <a:endParaRPr lang="en-US" sz="6609" b="1" kern="100" dirty="0"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51C3662-D955-933E-8760-6D083CC5B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4025" y="6264532"/>
            <a:ext cx="13665338" cy="25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004" dirty="0"/>
              <a:t>Verejná cestná doprava: problematická koordinácia s ďalším aktérom</a:t>
            </a:r>
          </a:p>
          <a:p>
            <a:endParaRPr lang="sk-SK" sz="3004" dirty="0"/>
          </a:p>
          <a:p>
            <a:r>
              <a:rPr lang="sk-SK" sz="2704" i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„My vyjednávame s firmou, ktorá nevie, čo môže sľúbiť, lebo čaká na rozpočet z mesta, a mesto zas čaká na peniaze od štátu.“</a:t>
            </a:r>
            <a:br>
              <a:rPr lang="sk-SK" sz="2704" i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sk-SK" sz="2704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k-SK" dirty="0"/>
              <a:t>Bankovníctvo: </a:t>
            </a:r>
            <a:r>
              <a:rPr lang="sk-SK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najväčšia inštitucionalizovaná nedôvera, problematika vplyvu </a:t>
            </a:r>
            <a:r>
              <a:rPr lang="sk-SK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zahr</a:t>
            </a:r>
            <a:r>
              <a:rPr lang="sk-SK" dirty="0">
                <a:latin typeface="Times New Roman" panose="02020603050405020304" pitchFamily="18" charset="0"/>
                <a:ea typeface="MS Mincho" panose="02020609040205080304" pitchFamily="49" charset="-128"/>
              </a:rPr>
              <a:t>. manažmentu</a:t>
            </a:r>
            <a:r>
              <a:rPr lang="sk-SK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A496D-F342-3FD9-C88C-6B20775AE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6AEBED1-18E2-5F0F-DCC5-3DD905449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172613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8DEDBEC-E70B-57BF-5DF0-C9C4336A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EA83C-0675-1DDB-2083-071431CB1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30" y="7183465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7201F6F5-5E8A-6A44-3C56-AFF65DF79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42" y="3538530"/>
            <a:ext cx="13665338" cy="291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5" dirty="0"/>
              <a:t>Kovopriemysel: čiastkové vyjednávanie na sektorovej úrovni funguje, ale nie v </a:t>
            </a:r>
            <a:r>
              <a:rPr lang="sk-SK" sz="3605" dirty="0" err="1"/>
              <a:t>automotive</a:t>
            </a:r>
            <a:r>
              <a:rPr lang="sk-SK" sz="3605" dirty="0"/>
              <a:t> ako dominantnej časti</a:t>
            </a:r>
          </a:p>
          <a:p>
            <a:endParaRPr lang="sk-SK" sz="3605" dirty="0"/>
          </a:p>
          <a:p>
            <a:r>
              <a:rPr lang="sk-SK" sz="3605" dirty="0"/>
              <a:t> </a:t>
            </a:r>
            <a:r>
              <a:rPr lang="sk-SK" sz="2704" dirty="0">
                <a:latin typeface="Times New Roman" panose="02020603050405020304" pitchFamily="18" charset="0"/>
                <a:ea typeface="MS Mincho" panose="02020609040205080304" pitchFamily="49" charset="-128"/>
              </a:rPr>
              <a:t>„</a:t>
            </a:r>
            <a:r>
              <a:rPr lang="sk-SK" sz="2704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Pravidelne im posielame návrhy, ale vôbec nereagujú. Ignorujú nás už roky</a:t>
            </a:r>
            <a:r>
              <a:rPr lang="sk-SK" sz="2704" dirty="0">
                <a:latin typeface="Times New Roman" panose="02020603050405020304" pitchFamily="18" charset="0"/>
                <a:ea typeface="MS Mincho" panose="02020609040205080304" pitchFamily="49" charset="-128"/>
              </a:rPr>
              <a:t>.“</a:t>
            </a:r>
            <a:endParaRPr lang="sk-SK" sz="3605" dirty="0"/>
          </a:p>
          <a:p>
            <a:endParaRPr lang="sk-SK" sz="360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C9FD4A-C60D-4666-95BA-42CB2B3B1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3665241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8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D7708-7569-321A-EACF-65E47AA40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3AA8A15-E4AA-3995-7174-34302749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33" y="1367296"/>
            <a:ext cx="12947368" cy="11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6609" b="1" kern="100" dirty="0"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Slovensko: špecifické prípady</a:t>
            </a:r>
            <a:endParaRPr lang="en-US" sz="6609" b="1" kern="100" dirty="0"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2918912-21ED-9E9B-A76D-ECBD81AF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42" y="5568704"/>
            <a:ext cx="13665338" cy="32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endParaRPr lang="sk-SK" sz="4000" dirty="0"/>
          </a:p>
          <a:p>
            <a:r>
              <a:rPr lang="sk-SK" sz="4000" dirty="0"/>
              <a:t>2 – spolupráca s mimovládnymi organizáciami (Pracujúca chudoba)</a:t>
            </a:r>
            <a:br>
              <a:rPr lang="sk-SK" sz="4000" dirty="0"/>
            </a:br>
            <a:br>
              <a:rPr lang="sk-SK" sz="4000" dirty="0"/>
            </a:br>
            <a:r>
              <a:rPr lang="sk-SK" sz="4000" dirty="0"/>
              <a:t>3 – sociálny dialóg ako fasáda?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5092C-07F8-5F02-583C-F155FD0AB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F6A9BE0-9155-579D-E10D-9B47D3619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172613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83D5220-7009-7D71-B648-1278F96E3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76B12-0344-F3C5-4D4F-FB810DC30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4" y="6438534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4A99EBF6-ECFF-B0B8-DFC7-E2C56FA7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42" y="3136824"/>
            <a:ext cx="13665338" cy="26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4000" dirty="0"/>
              <a:t>= dlhodobé nastavenie je silnejšie ako potenciálne kontroverzné prvky</a:t>
            </a:r>
          </a:p>
          <a:p>
            <a:endParaRPr lang="sk-SK" sz="4000" dirty="0"/>
          </a:p>
          <a:p>
            <a:r>
              <a:rPr lang="sk-SK" sz="4000" dirty="0"/>
              <a:t>1 – politické angažovanie (hnutie Socialisti.sk)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A7115-C11D-E69B-22CC-B2364AEDD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4" y="5153025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8C704112-5712-286D-5037-2BCD02E89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4" y="8171161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6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269C2-C0D8-3B86-120C-89840FD5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8F4B934-0FD6-E091-247D-41DD896E9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33" y="1367296"/>
            <a:ext cx="12947368" cy="180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5408" b="1" kern="100" dirty="0"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Medzinárodné porovnanie: dôvera ako výsledok štrukturálnych procesov</a:t>
            </a:r>
            <a:endParaRPr lang="en-US" sz="5408" b="1" kern="100" dirty="0"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1141960-BE27-2617-EDA1-128F2483D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562" y="4078710"/>
            <a:ext cx="13665338" cy="45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endParaRPr lang="sk-SK" sz="3605" dirty="0"/>
          </a:p>
          <a:p>
            <a:r>
              <a:rPr lang="sk-SK" sz="3605" b="1" dirty="0" err="1"/>
              <a:t>Mikromechanizmy</a:t>
            </a:r>
            <a:r>
              <a:rPr lang="sk-SK" sz="3605" dirty="0"/>
              <a:t>: funguje prejavená dôvera zamestnancom a delegovanie </a:t>
            </a:r>
            <a:br>
              <a:rPr lang="sk-SK" sz="3605" dirty="0"/>
            </a:br>
            <a:r>
              <a:rPr lang="sk-SK" sz="3605" b="1" dirty="0"/>
              <a:t>Dôsledky dôvery manažmentu v zamestnancov</a:t>
            </a:r>
            <a:r>
              <a:rPr lang="sk-SK" sz="3605" dirty="0"/>
              <a:t>: vyššia miera ovplyvňovania pracovných podmienok zo strany zamestnancov (vplyv na vzdelávanie, BOZP a mzdy)</a:t>
            </a:r>
          </a:p>
          <a:p>
            <a:r>
              <a:rPr lang="sk-SK" sz="3605" b="1" dirty="0"/>
              <a:t>Dôsledky dôvery zamestnancov v manažment: </a:t>
            </a:r>
            <a:r>
              <a:rPr lang="sk-SK" sz="3605" dirty="0"/>
              <a:t>stabilnejšie prostredie, vyššia spokojnosť, nižší výskyt štrajkov</a:t>
            </a:r>
            <a:endParaRPr lang="sk-SK" sz="3605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450F8-7EE2-611A-67B0-6A5A483FA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27487FB4-732B-D37C-7B39-3BCB7C7A4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172613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42E8E39-703E-D4CC-1FEA-E3BE99266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BF7B3-E001-D241-CA48-B2E2F3DFD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5" y="4733308"/>
            <a:ext cx="591297" cy="562685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8A41A542-ED95-CA7A-01D9-85B3884F3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562" y="3380722"/>
            <a:ext cx="13665338" cy="12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3605" b="1" dirty="0"/>
              <a:t>Makroúroveň</a:t>
            </a:r>
            <a:r>
              <a:rPr lang="sk-SK" sz="3605" dirty="0"/>
              <a:t>: ukážkový nordický model, regulované a predvídateľné prostredie posilňuje dôveru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03618-5614-B0B9-8A52-8C697F0F6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3376241"/>
            <a:ext cx="591297" cy="562685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C11CB03F-8092-7047-1196-D9008FCF6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79" y="5796342"/>
            <a:ext cx="591297" cy="56268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C2BC9F38-8BBE-5CDD-64E4-1CC8EF1E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79" y="7443079"/>
            <a:ext cx="591297" cy="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80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5B35F-2A83-D981-E17C-2490AD5C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C11D20-C6DD-6525-61AE-80DA4F363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F740B56-C5C8-EB64-9726-CFDB7EB83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172613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585D996-D19A-561D-59E5-D8158D8B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452DE-C8FF-BD18-7957-14042BEF1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5137502"/>
            <a:ext cx="591297" cy="5626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10D1E-7C50-A4C0-1842-02761955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46" y="3376241"/>
            <a:ext cx="591297" cy="562685"/>
          </a:xfrm>
          <a:prstGeom prst="rect">
            <a:avLst/>
          </a:prstGeom>
        </p:spPr>
      </p:pic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8F9F99C-4115-3BF6-8631-5C7A54F7A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558010"/>
              </p:ext>
            </p:extLst>
          </p:nvPr>
        </p:nvGraphicFramePr>
        <p:xfrm>
          <a:off x="1258729" y="2714625"/>
          <a:ext cx="15795625" cy="38919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9125">
                  <a:extLst>
                    <a:ext uri="{9D8B030D-6E8A-4147-A177-3AD203B41FA5}">
                      <a16:colId xmlns:a16="http://schemas.microsoft.com/office/drawing/2014/main" val="1830911118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631242195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599340261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04840494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654137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Nordic</a:t>
                      </a:r>
                      <a:r>
                        <a:rPr lang="sk-SK" dirty="0"/>
                        <a:t> model (</a:t>
                      </a:r>
                      <a:r>
                        <a:rPr lang="sk-SK" dirty="0" err="1"/>
                        <a:t>oragnizovaný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korporatizmus</a:t>
                      </a:r>
                      <a:r>
                        <a:rPr lang="sk-SK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Western (liberálny </a:t>
                      </a:r>
                      <a:r>
                        <a:rPr lang="sk-SK" dirty="0" err="1"/>
                        <a:t>pluralizovaný</a:t>
                      </a:r>
                      <a:r>
                        <a:rPr lang="sk-SK" dirty="0"/>
                        <a:t>) Írsko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SK a CZ (čiastočne koordinovaný so silnou rolou štátu)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LT a SRB (liberalizovaný)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9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373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Úroveň dôvery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Vysoká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Nízka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Zmiešaný (dôvera/nedôvera na podnikovej/sektorovej úrovni)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Koncept dôvery nepoužívaný, nejasný</a:t>
                      </a:r>
                    </a:p>
                    <a:p>
                      <a:endParaRPr lang="sk-SK" dirty="0"/>
                    </a:p>
                    <a:p>
                      <a:pPr marL="0" marR="0" lvl="0" indent="0" algn="l" defTabSz="13735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Veľká miera nedôvery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5256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110658C-4BB4-0460-3776-C89B56ACACF1}"/>
              </a:ext>
            </a:extLst>
          </p:cNvPr>
          <p:cNvSpPr txBox="1">
            <a:spLocks/>
          </p:cNvSpPr>
          <p:nvPr/>
        </p:nvSpPr>
        <p:spPr>
          <a:xfrm>
            <a:off x="1288115" y="885825"/>
            <a:ext cx="10134600" cy="111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1" i="0">
                <a:solidFill>
                  <a:srgbClr val="EA4B6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Komparatívne zistenia</a:t>
            </a:r>
            <a:endParaRPr kumimoji="0" lang="en-US" sz="7250" b="1" i="0" u="none" strike="noStrike" kern="0" cap="none" spc="0" normalizeH="0" baseline="0" noProof="0" dirty="0">
              <a:ln>
                <a:noFill/>
              </a:ln>
              <a:solidFill>
                <a:srgbClr val="EA4B6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07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4E8C-4DD2-063D-4492-DA595762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804E83E-CF1F-2353-4E11-56D88E16A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33" y="1367296"/>
            <a:ext cx="12947368" cy="97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r>
              <a:rPr lang="sk-SK" sz="5408" b="1" kern="100" dirty="0" err="1">
                <a:latin typeface="Hanken Grotesk Blac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Slido</a:t>
            </a:r>
            <a:endParaRPr lang="en-US" sz="5408" b="1" kern="100" dirty="0">
              <a:latin typeface="Hanken Grotesk Blac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6E61F-1AE4-494B-3CE3-47B840BB5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0" y="9041242"/>
            <a:ext cx="2031906" cy="685970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BB689595-389C-C14C-B92E-60FAC111C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717" y="9172613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BE855D5B-C55A-3598-1AB8-313A415BB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018" y="9219837"/>
            <a:ext cx="1071319" cy="42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/2</a:t>
            </a:r>
            <a:r>
              <a:rPr lang="sk-SK" sz="1803" kern="100" dirty="0"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1577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79F1AF7-D6F4-C327-78EB-55354477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282" y="3351025"/>
            <a:ext cx="13665338" cy="12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endParaRPr lang="sk-SK" sz="3605" dirty="0"/>
          </a:p>
          <a:p>
            <a:r>
              <a:rPr lang="sk-SK" sz="3605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C3BBB-0963-51BC-9F92-79780648A6BD}"/>
              </a:ext>
            </a:extLst>
          </p:cNvPr>
          <p:cNvSpPr txBox="1"/>
          <p:nvPr/>
        </p:nvSpPr>
        <p:spPr>
          <a:xfrm>
            <a:off x="1084233" y="2895342"/>
            <a:ext cx="68253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Aký typ dôvery prevláda vo vašich vzťahoch so sociálnym partnerom? </a:t>
            </a:r>
          </a:p>
          <a:p>
            <a:endParaRPr lang="sk-SK" dirty="0"/>
          </a:p>
          <a:p>
            <a:r>
              <a:rPr lang="sk-SK" dirty="0"/>
              <a:t>Dôvera založená na hrozbe  (nútená)</a:t>
            </a:r>
          </a:p>
          <a:p>
            <a:r>
              <a:rPr lang="sk-SK" dirty="0"/>
              <a:t>Dôvera založená na vypočítavosti</a:t>
            </a:r>
          </a:p>
          <a:p>
            <a:r>
              <a:rPr lang="sk-SK" dirty="0"/>
              <a:t>Dôvera založená na osobnej znalosti</a:t>
            </a:r>
          </a:p>
          <a:p>
            <a:r>
              <a:rPr lang="sk-SK" dirty="0"/>
              <a:t>Dôvere založená na identite, zdieľaných postojoch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EF39A-BC4E-3973-A393-5749B4B9F13D}"/>
              </a:ext>
            </a:extLst>
          </p:cNvPr>
          <p:cNvSpPr txBox="1"/>
          <p:nvPr/>
        </p:nvSpPr>
        <p:spPr>
          <a:xfrm>
            <a:off x="1151180" y="6637443"/>
            <a:ext cx="9156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https://app.sli.do/event/92zQFEhFz8mmzJxGC7BUU6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E6E7B7-4A23-58F6-A306-041E98F0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0" y="962025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0D4FF7D-60F1-93FD-0E24-4E0C1FC13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57" y="2382"/>
            <a:ext cx="14910854" cy="48939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765691-EBEB-5CB2-4222-E7241290FD27}"/>
              </a:ext>
            </a:extLst>
          </p:cNvPr>
          <p:cNvSpPr/>
          <p:nvPr/>
        </p:nvSpPr>
        <p:spPr>
          <a:xfrm>
            <a:off x="-1" y="5199794"/>
            <a:ext cx="18313398" cy="5103875"/>
          </a:xfrm>
          <a:prstGeom prst="rect">
            <a:avLst/>
          </a:prstGeom>
          <a:solidFill>
            <a:srgbClr val="F8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D057B-8CCC-46A0-9136-1CA8580F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84309" r="51421" b="5140"/>
          <a:stretch/>
        </p:blipFill>
        <p:spPr>
          <a:xfrm>
            <a:off x="5054598" y="8687329"/>
            <a:ext cx="3841964" cy="1086846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4B6446A-9A1A-7384-19B0-33921CAE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36" y="1141766"/>
            <a:ext cx="11074407" cy="123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sk-SK" sz="6910" kern="100" dirty="0">
                <a:solidFill>
                  <a:schemeClr val="bg1"/>
                </a:solidFill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Ďakujeme</a:t>
            </a:r>
            <a:r>
              <a:rPr lang="en-US" sz="6910" kern="100" dirty="0">
                <a:solidFill>
                  <a:schemeClr val="bg1"/>
                </a:solidFill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6910" kern="100" dirty="0" err="1">
                <a:solidFill>
                  <a:schemeClr val="bg1"/>
                </a:solidFill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pozornos</a:t>
            </a:r>
            <a:r>
              <a:rPr lang="sk-SK" sz="6910" kern="100" dirty="0">
                <a:solidFill>
                  <a:schemeClr val="bg1"/>
                </a:solidFill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ť</a:t>
            </a:r>
            <a:r>
              <a:rPr lang="en-US" sz="6910" kern="100" dirty="0">
                <a:solidFill>
                  <a:schemeClr val="bg1"/>
                </a:solidFill>
                <a:latin typeface="Roboto Slab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en-US" sz="691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CE7C0BD-FAB3-EA0A-640E-E154FC49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36" y="2373138"/>
            <a:ext cx="11074407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sk-SK" sz="2403" kern="100" dirty="0">
                <a:solidFill>
                  <a:schemeClr val="bg1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Kontakt</a:t>
            </a:r>
            <a:r>
              <a:rPr lang="en-US" sz="2403" kern="100" dirty="0">
                <a:solidFill>
                  <a:schemeClr val="bg1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0AFA9CD-0361-91C1-9BFA-E2A00C967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36" y="2658894"/>
            <a:ext cx="11074407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sk-SK" sz="2403" kern="100" dirty="0">
                <a:solidFill>
                  <a:schemeClr val="bg1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adam.sumichrast@celsi.sk</a:t>
            </a:r>
            <a:r>
              <a:rPr lang="sk-SK" sz="2403" kern="100" dirty="0">
                <a:solidFill>
                  <a:schemeClr val="bg1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, monika.martiskova</a:t>
            </a:r>
            <a:r>
              <a:rPr lang="sk-SK" sz="2403" kern="100" dirty="0">
                <a:solidFill>
                  <a:schemeClr val="bg1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@celsi.sk</a:t>
            </a:r>
            <a:endParaRPr lang="en-US" sz="2403" kern="100" dirty="0">
              <a:solidFill>
                <a:schemeClr val="bg1"/>
              </a:solidFill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31114C-D4B5-7AE2-53FD-A16A34E3AE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/>
          <a:stretch/>
        </p:blipFill>
        <p:spPr>
          <a:xfrm>
            <a:off x="0" y="4653461"/>
            <a:ext cx="9273024" cy="1092668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E5B81160-204B-8F0E-D6FD-BB59AA6BF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0885" y="4441849"/>
            <a:ext cx="3443301" cy="51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7351" tIns="68675" rIns="137351" bIns="68675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1202"/>
              </a:spcAft>
            </a:pPr>
            <a:r>
              <a:rPr lang="en-US" sz="2403" b="1" kern="100" dirty="0">
                <a:solidFill>
                  <a:srgbClr val="8840AF"/>
                </a:solidFill>
                <a:latin typeface="Hanken Grotesk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www.trueeurope.com</a:t>
            </a:r>
            <a:endParaRPr lang="en-US" sz="1803" kern="100" dirty="0">
              <a:latin typeface="Hanken Grotesk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C7B42-EB06-9F11-AEDC-363C959D8C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332" y="6892562"/>
            <a:ext cx="2585694" cy="8729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C749907-812C-14E9-0F6E-C4D0D6C1DB79}"/>
              </a:ext>
            </a:extLst>
          </p:cNvPr>
          <p:cNvGrpSpPr/>
          <p:nvPr/>
        </p:nvGrpSpPr>
        <p:grpSpPr>
          <a:xfrm>
            <a:off x="5054598" y="7024218"/>
            <a:ext cx="12519588" cy="872928"/>
            <a:chOff x="0" y="0"/>
            <a:chExt cx="6284538" cy="438727"/>
          </a:xfrm>
        </p:grpSpPr>
        <p:pic>
          <p:nvPicPr>
            <p:cNvPr id="15" name="Image 30">
              <a:extLst>
                <a:ext uri="{FF2B5EF4-FFF2-40B4-BE49-F238E27FC236}">
                  <a16:creationId xmlns:a16="http://schemas.microsoft.com/office/drawing/2014/main" id="{F50E09E7-9682-A41B-34D0-320B4BF1827F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4691"/>
              <a:ext cx="1172845" cy="218440"/>
            </a:xfrm>
            <a:prstGeom prst="rect">
              <a:avLst/>
            </a:prstGeom>
          </p:spPr>
        </p:pic>
        <p:pic>
          <p:nvPicPr>
            <p:cNvPr id="16" name="Image 31">
              <a:extLst>
                <a:ext uri="{FF2B5EF4-FFF2-40B4-BE49-F238E27FC236}">
                  <a16:creationId xmlns:a16="http://schemas.microsoft.com/office/drawing/2014/main" id="{3ABA47FA-0065-F348-0FAB-82FF98732AA3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3219" y="55418"/>
              <a:ext cx="636270" cy="354330"/>
            </a:xfrm>
            <a:prstGeom prst="rect">
              <a:avLst/>
            </a:prstGeom>
          </p:spPr>
        </p:pic>
        <p:pic>
          <p:nvPicPr>
            <p:cNvPr id="17" name="Image 32">
              <a:extLst>
                <a:ext uri="{FF2B5EF4-FFF2-40B4-BE49-F238E27FC236}">
                  <a16:creationId xmlns:a16="http://schemas.microsoft.com/office/drawing/2014/main" id="{46DE768E-1A82-50E4-FD90-62D3AC3E8FD5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1473" y="0"/>
              <a:ext cx="619125" cy="414020"/>
            </a:xfrm>
            <a:prstGeom prst="rect">
              <a:avLst/>
            </a:prstGeom>
          </p:spPr>
        </p:pic>
        <p:pic>
          <p:nvPicPr>
            <p:cNvPr id="18" name="Image 33">
              <a:extLst>
                <a:ext uri="{FF2B5EF4-FFF2-40B4-BE49-F238E27FC236}">
                  <a16:creationId xmlns:a16="http://schemas.microsoft.com/office/drawing/2014/main" id="{1691526F-1C6E-0752-1C2A-DE7871B54535}"/>
                </a:ext>
              </a:extLst>
            </p:cNvPr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2800" y="6927"/>
              <a:ext cx="426085" cy="431800"/>
            </a:xfrm>
            <a:prstGeom prst="rect">
              <a:avLst/>
            </a:prstGeom>
          </p:spPr>
        </p:pic>
        <p:pic>
          <p:nvPicPr>
            <p:cNvPr id="19" name="Image 34">
              <a:extLst>
                <a:ext uri="{FF2B5EF4-FFF2-40B4-BE49-F238E27FC236}">
                  <a16:creationId xmlns:a16="http://schemas.microsoft.com/office/drawing/2014/main" id="{66AC9816-B7F0-FA9A-5A23-38D6C379E75E}"/>
                </a:ext>
              </a:extLst>
            </p:cNvPr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4746" y="131618"/>
              <a:ext cx="904875" cy="245745"/>
            </a:xfrm>
            <a:prstGeom prst="rect">
              <a:avLst/>
            </a:prstGeom>
          </p:spPr>
        </p:pic>
        <p:pic>
          <p:nvPicPr>
            <p:cNvPr id="20" name="Image 35">
              <a:extLst>
                <a:ext uri="{FF2B5EF4-FFF2-40B4-BE49-F238E27FC236}">
                  <a16:creationId xmlns:a16="http://schemas.microsoft.com/office/drawing/2014/main" id="{826C0A77-4ECF-5B7F-1B55-EF7BB247D362}"/>
                </a:ext>
              </a:extLst>
            </p:cNvPr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88528" y="83127"/>
              <a:ext cx="1096010" cy="271145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14E416-E72F-11A7-3387-85DA5D51A7A6}"/>
              </a:ext>
            </a:extLst>
          </p:cNvPr>
          <p:cNvCxnSpPr/>
          <p:nvPr/>
        </p:nvCxnSpPr>
        <p:spPr>
          <a:xfrm>
            <a:off x="4605296" y="5199794"/>
            <a:ext cx="0" cy="51038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B35944-6789-9D29-D648-0F1F1B1A1C45}"/>
              </a:ext>
            </a:extLst>
          </p:cNvPr>
          <p:cNvCxnSpPr>
            <a:cxnSpLocks/>
          </p:cNvCxnSpPr>
          <p:nvPr/>
        </p:nvCxnSpPr>
        <p:spPr>
          <a:xfrm flipH="1" flipV="1">
            <a:off x="4605297" y="8377847"/>
            <a:ext cx="13708104" cy="60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5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79300-7BD1-2FA6-9310-8421EA666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57C0-034E-00A2-E459-CBF6B6CC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z="6600" b="1" i="0" u="none" strike="noStrike" kern="0" cap="none" spc="0" normalizeH="0" baseline="0" noProof="0" dirty="0">
                <a:ln>
                  <a:noFill/>
                </a:ln>
                <a:solidFill>
                  <a:srgbClr val="EA4B6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Diskusia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AA8B7-5EF8-5ECE-2565-24D4299B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046" y="2743509"/>
            <a:ext cx="12545854" cy="6539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1.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Prečo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je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dôvera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tak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dôležitá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pre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vzťahy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medzi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sociálnymi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partnermi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 </a:t>
            </a:r>
            <a:endParaRPr lang="sk-SK" sz="40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b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2.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Aké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sú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príklad</a:t>
            </a:r>
            <a:r>
              <a:rPr lang="sk-SK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y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dobrej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praxe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budovania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dôvery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Čo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sa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z toho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môžu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iné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sektory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alebo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krajiny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000" b="0" i="0" u="none" strike="noStrike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naučiť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60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B9909-2C20-CEE5-EC77-B9EF776C2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8DF3-E496-0C8B-3D3C-3C751103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4010025"/>
            <a:ext cx="15795308" cy="1992027"/>
          </a:xfrm>
        </p:spPr>
        <p:txBody>
          <a:bodyPr/>
          <a:lstStyle/>
          <a:p>
            <a:r>
              <a:rPr lang="sk-SK" sz="6600" b="1" kern="0" dirty="0">
                <a:solidFill>
                  <a:srgbClr val="EA4B6F"/>
                </a:solidFill>
                <a:latin typeface="Times New Roman"/>
                <a:cs typeface="Times New Roman"/>
              </a:rPr>
              <a:t>Prezentácia</a:t>
            </a:r>
            <a:r>
              <a:rPr lang="sk-SK" dirty="0"/>
              <a:t> </a:t>
            </a:r>
            <a:r>
              <a:rPr lang="sk-SK" sz="6600" b="1" kern="0" dirty="0">
                <a:solidFill>
                  <a:srgbClr val="EA4B6F"/>
                </a:solidFill>
                <a:latin typeface="Times New Roman"/>
                <a:cs typeface="Times New Roman"/>
              </a:rPr>
              <a:t>výsledkov výskumu</a:t>
            </a:r>
            <a:endParaRPr lang="en-US" sz="6600" b="1" kern="0" dirty="0">
              <a:solidFill>
                <a:srgbClr val="EA4B6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75A7A92-38F6-3E3E-11C9-71F1869FDA7F}"/>
              </a:ext>
            </a:extLst>
          </p:cNvPr>
          <p:cNvSpPr/>
          <p:nvPr/>
        </p:nvSpPr>
        <p:spPr>
          <a:xfrm>
            <a:off x="6035230" y="4865744"/>
            <a:ext cx="5181600" cy="3048000"/>
          </a:xfrm>
          <a:prstGeom prst="ellipse">
            <a:avLst/>
          </a:prstGeom>
          <a:solidFill>
            <a:srgbClr val="FF33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DE81E6-5BCD-39F3-A5E3-B9C65743952C}"/>
              </a:ext>
            </a:extLst>
          </p:cNvPr>
          <p:cNvSpPr/>
          <p:nvPr/>
        </p:nvSpPr>
        <p:spPr>
          <a:xfrm>
            <a:off x="954574" y="5581822"/>
            <a:ext cx="4038600" cy="2667000"/>
          </a:xfrm>
          <a:prstGeom prst="ellipse">
            <a:avLst/>
          </a:prstGeom>
          <a:ln>
            <a:solidFill>
              <a:srgbClr val="FF3399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E6677-4946-BDC0-C20F-5578B2E5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06496"/>
            <a:ext cx="10134600" cy="2231380"/>
          </a:xfrm>
        </p:spPr>
        <p:txBody>
          <a:bodyPr/>
          <a:lstStyle/>
          <a:p>
            <a:r>
              <a:rPr lang="cs-CZ" dirty="0" err="1"/>
              <a:t>Prečo</a:t>
            </a:r>
            <a:r>
              <a:rPr lang="cs-CZ" dirty="0"/>
              <a:t> </a:t>
            </a:r>
            <a:r>
              <a:rPr lang="cs-CZ" dirty="0" err="1"/>
              <a:t>hovoriť</a:t>
            </a:r>
            <a:r>
              <a:rPr lang="cs-CZ" dirty="0"/>
              <a:t> o d</a:t>
            </a:r>
            <a:r>
              <a:rPr lang="sk-SK" dirty="0" err="1"/>
              <a:t>ôvere</a:t>
            </a:r>
            <a:r>
              <a:rPr lang="sk-SK" dirty="0"/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902B3-271A-7026-AF9F-BFEAFB26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0" y="1771814"/>
            <a:ext cx="7761605" cy="455509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Vyššia dôvera v spoločnosti koreluje s lepším fungovaním inštitúcií aj s ekonomickým rastom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200" b="0" dirty="0"/>
              <a:t>Sociálny dialóg predpokladá určitú mieru dôvery medzi partnermi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200" b="0" dirty="0"/>
          </a:p>
          <a:p>
            <a:endParaRPr lang="sk-SK" sz="3600" b="0" dirty="0"/>
          </a:p>
          <a:p>
            <a:endParaRPr lang="en-US" sz="36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82E6A-621C-C9BC-2159-A460A55F78EB}"/>
              </a:ext>
            </a:extLst>
          </p:cNvPr>
          <p:cNvSpPr txBox="1"/>
          <p:nvPr/>
        </p:nvSpPr>
        <p:spPr>
          <a:xfrm>
            <a:off x="1417172" y="5805664"/>
            <a:ext cx="3124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sk-SK" sz="24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OSOBNÁ </a:t>
            </a:r>
            <a:r>
              <a:rPr lang="sk-SK" sz="24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DôVERA</a:t>
            </a:r>
            <a:endParaRPr lang="sk-SK" sz="2400" b="0" i="0" u="none" strike="noStrike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algn="ctr" rtl="0"/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Ochota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jednej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endParaRPr lang="sk-SK" sz="1800" b="0" i="0" u="none" strike="noStrike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algn="ctr" rtl="0"/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strany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byť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zraniteľný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voči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konaniu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druhého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, bez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ohľadu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schopnosť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monitorovať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alebo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kontrolovať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túto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druhú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stranu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61CBB-619F-1454-D741-1ED823C878A8}"/>
              </a:ext>
            </a:extLst>
          </p:cNvPr>
          <p:cNvSpPr txBox="1"/>
          <p:nvPr/>
        </p:nvSpPr>
        <p:spPr>
          <a:xfrm>
            <a:off x="6320980" y="5229225"/>
            <a:ext cx="4610100" cy="225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Aft>
                <a:spcPts val="1000"/>
              </a:spcAft>
            </a:pPr>
            <a:r>
              <a:rPr lang="sk-SK" sz="24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INŠTITUCIONÁLNA </a:t>
            </a:r>
            <a:r>
              <a:rPr lang="sk-SK" sz="24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DôVERA</a:t>
            </a:r>
            <a:endParaRPr lang="sk-SK" sz="2400" b="0" i="0" u="none" strike="noStrike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pPr algn="ctr" rtl="0">
              <a:spcAft>
                <a:spcPts val="1000"/>
              </a:spcAft>
            </a:pP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Neodkazuje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primárne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očakávania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voči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iným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osobám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, ale 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na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formálne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alebo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neformálne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pravidlá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a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normy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ktoré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koordinujú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správanie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aktérov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– t. j.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sociálne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inštitúcie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a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organizácie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–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ochránia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interakciu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pred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nepredvídateľnými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1800" b="0" i="0" u="none" strike="noStrike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výsledkami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.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9317A-E7AC-A108-4175-9D4FEEE92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9039225"/>
            <a:ext cx="4038600" cy="847279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78AA43A-5D95-0000-C5C7-FAC31AD19AC5}"/>
              </a:ext>
            </a:extLst>
          </p:cNvPr>
          <p:cNvSpPr/>
          <p:nvPr/>
        </p:nvSpPr>
        <p:spPr>
          <a:xfrm>
            <a:off x="12433300" y="733425"/>
            <a:ext cx="4343400" cy="2133600"/>
          </a:xfrm>
          <a:prstGeom prst="wedgeRoundRectCallout">
            <a:avLst>
              <a:gd name="adj1" fmla="val -150100"/>
              <a:gd name="adj2" fmla="val 96145"/>
              <a:gd name="adj3" fmla="val 16667"/>
            </a:avLst>
          </a:prstGeom>
          <a:solidFill>
            <a:srgbClr val="7030A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636C9-D6B0-24D5-741B-3F52EF190C58}"/>
              </a:ext>
            </a:extLst>
          </p:cNvPr>
          <p:cNvSpPr txBox="1"/>
          <p:nvPr/>
        </p:nvSpPr>
        <p:spPr>
          <a:xfrm>
            <a:off x="12710795" y="923062"/>
            <a:ext cx="388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Sociálny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dialóg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uskutočňuje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prostredníctvom</a:t>
            </a:r>
            <a:r>
              <a:rPr lang="en-US" dirty="0">
                <a:solidFill>
                  <a:schemeClr val="bg1"/>
                </a:solidFill>
              </a:rPr>
              <a:t> „</a:t>
            </a:r>
            <a:r>
              <a:rPr lang="en-US" dirty="0" err="1">
                <a:solidFill>
                  <a:schemeClr val="bg1"/>
                </a:solidFill>
              </a:rPr>
              <a:t>budovania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dôvery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zdieľania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informácií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diskusie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konzultácií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vyjednávania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spoločných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akcií</a:t>
            </a:r>
            <a:r>
              <a:rPr lang="en-US" dirty="0">
                <a:solidFill>
                  <a:schemeClr val="bg1"/>
                </a:solidFill>
              </a:rPr>
              <a:t>“ (</a:t>
            </a:r>
            <a:r>
              <a:rPr lang="en-US" dirty="0" err="1">
                <a:solidFill>
                  <a:schemeClr val="bg1"/>
                </a:solidFill>
              </a:rPr>
              <a:t>Európska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komisia</a:t>
            </a:r>
            <a:r>
              <a:rPr lang="en-US" dirty="0">
                <a:solidFill>
                  <a:schemeClr val="bg1"/>
                </a:solidFill>
              </a:rPr>
              <a:t> 2010: 5)</a:t>
            </a:r>
          </a:p>
        </p:txBody>
      </p:sp>
    </p:spTree>
    <p:extLst>
      <p:ext uri="{BB962C8B-B14F-4D97-AF65-F5344CB8AC3E}">
        <p14:creationId xmlns:p14="http://schemas.microsoft.com/office/powerpoint/2010/main" val="329823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61CE-2C64-3B55-A5F6-40F03183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66" y="1074749"/>
            <a:ext cx="9738234" cy="2231380"/>
          </a:xfrm>
        </p:spPr>
        <p:txBody>
          <a:bodyPr/>
          <a:lstStyle/>
          <a:p>
            <a:r>
              <a:rPr lang="sk-SK" dirty="0"/>
              <a:t>Efekty dôvery – podniková úroveň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6621B-9200-D8C7-09A1-826E9E196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431" y="3857625"/>
            <a:ext cx="10117583" cy="5909310"/>
          </a:xfrm>
        </p:spPr>
        <p:txBody>
          <a:bodyPr/>
          <a:lstStyle/>
          <a:p>
            <a:r>
              <a:rPr lang="sk-SK" sz="3600" b="0" dirty="0"/>
              <a:t>PROCEDURÁLNA: Posilňuje kultúru vyjednávania, možnosť otvárať aj sporné témy a riešiť problémy</a:t>
            </a:r>
          </a:p>
          <a:p>
            <a:endParaRPr lang="sk-SK" sz="3600" b="0" dirty="0"/>
          </a:p>
          <a:p>
            <a:r>
              <a:rPr lang="sk-SK" sz="3600" b="0" dirty="0"/>
              <a:t>MATERIÁLNA: Znižuje čas strávený vyjednávaním, čím zlepšuje pracovné podmienky, predchádza </a:t>
            </a:r>
            <a:r>
              <a:rPr lang="sk-SK" sz="3600" b="0" dirty="0" err="1"/>
              <a:t>absenteismu</a:t>
            </a:r>
            <a:endParaRPr lang="sk-SK" sz="36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D9879-E491-B5A8-2DE7-A8A062FE3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9039225"/>
            <a:ext cx="4038600" cy="8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02A34-ABB7-E06B-6003-10FB9478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4779-D7B4-1DB4-F30B-67161C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66" y="1074749"/>
            <a:ext cx="7761604" cy="2231380"/>
          </a:xfrm>
        </p:spPr>
        <p:txBody>
          <a:bodyPr/>
          <a:lstStyle/>
          <a:p>
            <a:r>
              <a:rPr lang="sk-SK" dirty="0"/>
              <a:t>Efekty dôvery – sektorová úroveň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BB7647-7BF5-3ABB-5F04-8E9067D2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066" y="3705225"/>
            <a:ext cx="10117583" cy="2708434"/>
          </a:xfrm>
        </p:spPr>
        <p:txBody>
          <a:bodyPr/>
          <a:lstStyle/>
          <a:p>
            <a:endParaRPr lang="sk-SK" sz="44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FA07EB-58A9-212A-687B-AD613459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31323"/>
              </p:ext>
            </p:extLst>
          </p:nvPr>
        </p:nvGraphicFramePr>
        <p:xfrm>
          <a:off x="774700" y="3687331"/>
          <a:ext cx="11277600" cy="59614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3705683539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135396290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1927513433"/>
                    </a:ext>
                  </a:extLst>
                </a:gridCol>
              </a:tblGrid>
              <a:tr h="1608657">
                <a:tc>
                  <a:txBody>
                    <a:bodyPr/>
                    <a:lstStyle/>
                    <a:p>
                      <a:pPr algn="l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i="1" dirty="0"/>
                        <a:t>Silný sektorový SD</a:t>
                      </a:r>
                      <a:endParaRPr lang="en-US" sz="2400" i="1" dirty="0"/>
                    </a:p>
                    <a:p>
                      <a:pPr algn="l"/>
                      <a:endParaRPr lang="sk-SK" sz="2400" dirty="0"/>
                    </a:p>
                    <a:p>
                      <a:pPr algn="l"/>
                      <a:r>
                        <a:rPr lang="sk-SK" sz="2400" dirty="0"/>
                        <a:t>Švédsko/Rakúsko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i="1" dirty="0"/>
                        <a:t>Občasný sektorový SD</a:t>
                      </a:r>
                      <a:endParaRPr lang="en-US" sz="2400" i="1" dirty="0"/>
                    </a:p>
                    <a:p>
                      <a:pPr algn="l"/>
                      <a:endParaRPr lang="sk-SK" sz="2400" dirty="0"/>
                    </a:p>
                    <a:p>
                      <a:pPr algn="l"/>
                      <a:r>
                        <a:rPr lang="sk-SK" sz="2400" dirty="0"/>
                        <a:t>Česko, Slovensko, Litva, Rumunsko, Srbsko, Írsko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246497"/>
                  </a:ext>
                </a:extLst>
              </a:tr>
              <a:tr h="1987165">
                <a:tc>
                  <a:txBody>
                    <a:bodyPr/>
                    <a:lstStyle/>
                    <a:p>
                      <a:pPr algn="l"/>
                      <a:r>
                        <a:rPr lang="sk-SK" sz="2400" b="1" dirty="0"/>
                        <a:t>Procedurálne efekty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dirty="0"/>
                        <a:t>Lepšia komunikácia a efektívnejšie vyjednávanie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dirty="0"/>
                        <a:t>Líšia sa medzi sektormi. </a:t>
                      </a:r>
                      <a:r>
                        <a:rPr lang="sk-SK" sz="2400" u="sng" dirty="0"/>
                        <a:t>Hypotetické efekty</a:t>
                      </a:r>
                      <a:r>
                        <a:rPr lang="sk-SK" sz="2400" dirty="0"/>
                        <a:t>: existencia sociálneho dialógu, väčšia predvídateľnosť a stabilita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20393"/>
                  </a:ext>
                </a:extLst>
              </a:tr>
              <a:tr h="2365672">
                <a:tc>
                  <a:txBody>
                    <a:bodyPr/>
                    <a:lstStyle/>
                    <a:p>
                      <a:pPr algn="l"/>
                      <a:r>
                        <a:rPr lang="sk-SK" sz="2400" b="1" dirty="0"/>
                        <a:t>Materiálne efekty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dirty="0"/>
                        <a:t>Lepšie výsledky pre všetkých (zamestnanci: dobré pracovné podmienky; zamestnávatelia: získavanie talentov a tým zvyšovanie konkurencie schopnosti)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2400" u="sng" dirty="0"/>
                        <a:t>Hypotetické efekty </a:t>
                      </a:r>
                      <a:r>
                        <a:rPr lang="sk-SK" sz="2400" dirty="0"/>
                        <a:t>–lepšie pracovné podmienky a predvídateľné mzdy, zvýšená produktivita a konkurencie schopnosť.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4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19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AE51-61BC-04A0-0098-ADA57D4C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66" y="1074749"/>
            <a:ext cx="7761604" cy="5578450"/>
          </a:xfrm>
        </p:spPr>
        <p:txBody>
          <a:bodyPr/>
          <a:lstStyle/>
          <a:p>
            <a:r>
              <a:rPr lang="sk-SK" dirty="0"/>
              <a:t>Ak dôvera chýba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EED5A98-9C55-830C-1CDF-2713A3F5A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856" y="2562225"/>
            <a:ext cx="10117583" cy="4800600"/>
          </a:xfrm>
        </p:spPr>
        <p:txBody>
          <a:bodyPr/>
          <a:lstStyle/>
          <a:p>
            <a:r>
              <a:rPr lang="sk-SK" sz="4400" b="0" dirty="0"/>
              <a:t>Dlhší čas na riešenie problémov, nedostatočná </a:t>
            </a:r>
            <a:r>
              <a:rPr lang="sk-SK" sz="4400" b="0" dirty="0" err="1"/>
              <a:t>prediktabilita</a:t>
            </a:r>
            <a:r>
              <a:rPr lang="sk-SK" sz="4400" b="0" dirty="0"/>
              <a:t> vo vzájomných vzťahoch, nedostatočné pokrytie KZ všetkých zamestnancov</a:t>
            </a:r>
          </a:p>
          <a:p>
            <a:endParaRPr lang="sk-SK" sz="4400" b="0" dirty="0"/>
          </a:p>
          <a:p>
            <a:r>
              <a:rPr lang="sk-SK" sz="4400" b="0" dirty="0"/>
              <a:t>Znižuje kvalitu pracovných podmienok</a:t>
            </a:r>
          </a:p>
          <a:p>
            <a:endParaRPr lang="sk-SK" sz="44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B4062-6A44-0241-EF85-7028EDA05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9039225"/>
            <a:ext cx="4038600" cy="8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1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7B2A-A53E-B95F-9D51-58DD32813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4079-B7E0-2A15-B159-E31B3DB3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6" y="657225"/>
            <a:ext cx="11414634" cy="2231380"/>
          </a:xfrm>
        </p:spPr>
        <p:txBody>
          <a:bodyPr/>
          <a:lstStyle/>
          <a:p>
            <a:r>
              <a:rPr lang="sk-SK" dirty="0"/>
              <a:t>Čo pomáha budovať dôveru – podniková úroveň?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463BD1-5D63-B50C-8D55-26CF1604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066" y="3705225"/>
            <a:ext cx="10117583" cy="2708434"/>
          </a:xfrm>
        </p:spPr>
        <p:txBody>
          <a:bodyPr/>
          <a:lstStyle/>
          <a:p>
            <a:endParaRPr lang="sk-SK" sz="44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AF3FF7-39AB-F4EC-30C1-B1746237E8B5}"/>
              </a:ext>
            </a:extLst>
          </p:cNvPr>
          <p:cNvSpPr txBox="1">
            <a:spLocks/>
          </p:cNvSpPr>
          <p:nvPr/>
        </p:nvSpPr>
        <p:spPr>
          <a:xfrm>
            <a:off x="637666" y="3171825"/>
            <a:ext cx="10117583" cy="812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6300" b="1" i="0">
                <a:solidFill>
                  <a:srgbClr val="7C4F9B"/>
                </a:solidFill>
                <a:latin typeface="Tahoma"/>
                <a:ea typeface="+mn-ea"/>
                <a:cs typeface="Tahom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b="0" dirty="0"/>
              <a:t>Opakované interakcie (zvyšujú zdieľanú znalosť a výmenu informácií)</a:t>
            </a:r>
          </a:p>
          <a:p>
            <a:endParaRPr lang="sk-SK" sz="3600" b="0" dirty="0"/>
          </a:p>
          <a:p>
            <a:endParaRPr lang="sk-SK" sz="3600" b="0" dirty="0"/>
          </a:p>
          <a:p>
            <a:r>
              <a:rPr lang="sk-SK" sz="3600" b="0" dirty="0"/>
              <a:t>Čím častejšie interakcie tým väčšia pravdepodobnosť, že sa vzťah ďalej rozvíja</a:t>
            </a:r>
          </a:p>
          <a:p>
            <a:r>
              <a:rPr lang="sk-SK" sz="3600" b="0" dirty="0"/>
              <a:t>=&gt; dôvera na základe úspešných </a:t>
            </a:r>
            <a:r>
              <a:rPr lang="sk-SK" sz="3600" dirty="0"/>
              <a:t>predchádzajúcich jednaní a uzavretých KZ </a:t>
            </a:r>
            <a:r>
              <a:rPr lang="sk-SK" sz="3600" b="0" dirty="0"/>
              <a:t>a aj dôvera v zdieľané hodnoty (napr. bankovníctvo v CZ a AT a SE)</a:t>
            </a:r>
          </a:p>
          <a:p>
            <a:endParaRPr lang="sk-SK" sz="3600" b="0" dirty="0"/>
          </a:p>
          <a:p>
            <a:endParaRPr lang="sk-SK" sz="4400" b="0" dirty="0"/>
          </a:p>
          <a:p>
            <a:endParaRPr lang="sk-SK" sz="4400" b="0" dirty="0"/>
          </a:p>
          <a:p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67179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1A055A-2CCA-5769-38E4-DDDEFC0C4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360437"/>
              </p:ext>
            </p:extLst>
          </p:nvPr>
        </p:nvGraphicFramePr>
        <p:xfrm>
          <a:off x="1765300" y="428625"/>
          <a:ext cx="12208933" cy="81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26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Words>1418</Words>
  <Application>Microsoft Office PowerPoint</Application>
  <PresentationFormat>Custom</PresentationFormat>
  <Paragraphs>225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Aptos</vt:lpstr>
      <vt:lpstr>Arial</vt:lpstr>
      <vt:lpstr>Calibri</vt:lpstr>
      <vt:lpstr>Calibri Light</vt:lpstr>
      <vt:lpstr>Cambria</vt:lpstr>
      <vt:lpstr>Hanken Grotesk</vt:lpstr>
      <vt:lpstr>Hanken Grotesk Black</vt:lpstr>
      <vt:lpstr>Niagara Engraved</vt:lpstr>
      <vt:lpstr>Roboto Slab</vt:lpstr>
      <vt:lpstr>Tahoma</vt:lpstr>
      <vt:lpstr>Times New Roman</vt:lpstr>
      <vt:lpstr>Office Theme</vt:lpstr>
      <vt:lpstr>1_Office Theme</vt:lpstr>
      <vt:lpstr>PowerPoint Presentation</vt:lpstr>
      <vt:lpstr>Workshopom sprevádzajú</vt:lpstr>
      <vt:lpstr>Prezentácia výsledkov výskumu</vt:lpstr>
      <vt:lpstr>Prečo hovoriť o dôvere?</vt:lpstr>
      <vt:lpstr>Efekty dôvery – podniková úroveň </vt:lpstr>
      <vt:lpstr>Efekty dôvery – sektorová úroveň</vt:lpstr>
      <vt:lpstr>Ak dôvera chýba</vt:lpstr>
      <vt:lpstr>Čo pomáha budovať dôveru – podniková úroveň?</vt:lpstr>
      <vt:lpstr>PowerPoint Presentation</vt:lpstr>
      <vt:lpstr>Čo pomáha budovať dôveru - sektor?</vt:lpstr>
      <vt:lpstr>Čo pomáha dôveru udržať?</vt:lpstr>
      <vt:lpstr>Význam inštitúcií</vt:lpstr>
      <vt:lpstr>Slido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Diskusia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celsi3</dc:creator>
  <cp:lastModifiedBy>Monika Martiskova</cp:lastModifiedBy>
  <cp:revision>18</cp:revision>
  <dcterms:created xsi:type="dcterms:W3CDTF">2024-03-26T12:07:16Z</dcterms:created>
  <dcterms:modified xsi:type="dcterms:W3CDTF">2025-08-21T05:14:06Z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2024-03-26T00:00:00Z</vt:filetime>
  </property>
  <property fmtid="{D5CDD505-2E9C-101B-9397-08002B2CF9AE}" pid="3" name="Creator">
    <vt:lpwstr>Adobe Acrobat 24.1</vt:lpwstr>
  </property>
  <property fmtid="{D5CDD505-2E9C-101B-9397-08002B2CF9AE}" pid="4" name="LastSaved">
    <vt:filetime>2024-03-26T00:00:00Z</vt:filetime>
  </property>
  <property fmtid="{D5CDD505-2E9C-101B-9397-08002B2CF9AE}" pid="5" name="Producer">
    <vt:lpwstr>Adobe Acrobat 24.1 Image Conversion Plug-in</vt:lpwstr>
  </property>
</Properties>
</file>