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1" r:id="rId3"/>
    <p:sldId id="272" r:id="rId4"/>
    <p:sldId id="270" r:id="rId5"/>
    <p:sldId id="268" r:id="rId6"/>
    <p:sldId id="267" r:id="rId7"/>
    <p:sldId id="269" r:id="rId8"/>
    <p:sldId id="263" r:id="rId9"/>
    <p:sldId id="265" r:id="rId10"/>
    <p:sldId id="264" r:id="rId11"/>
    <p:sldId id="273" r:id="rId12"/>
    <p:sldId id="275" r:id="rId13"/>
    <p:sldId id="266" r:id="rId14"/>
    <p:sldId id="271" r:id="rId15"/>
    <p:sldId id="276" r:id="rId16"/>
    <p:sldId id="27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6" autoAdjust="0"/>
    <p:restoredTop sz="72650" autoAdjust="0"/>
  </p:normalViewPr>
  <p:slideViewPr>
    <p:cSldViewPr snapToGrid="0">
      <p:cViewPr varScale="1">
        <p:scale>
          <a:sx n="64" d="100"/>
          <a:sy n="64" d="100"/>
        </p:scale>
        <p:origin x="1131" y="42"/>
      </p:cViewPr>
      <p:guideLst/>
    </p:cSldViewPr>
  </p:slideViewPr>
  <p:notesTextViewPr>
    <p:cViewPr>
      <p:scale>
        <a:sx n="1" d="1"/>
        <a:sy n="1" d="1"/>
      </p:scale>
      <p:origin x="0" y="-33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32AB8-42F9-46B6-8B06-5EE2CFF1C478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D085C-0EC2-43D3-B3FB-64532FE40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07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5491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 </a:t>
            </a:r>
            <a:r>
              <a:rPr lang="en-US" dirty="0" err="1"/>
              <a:t>posledné</a:t>
            </a:r>
            <a:r>
              <a:rPr lang="en-US" dirty="0"/>
              <a:t> tri </a:t>
            </a:r>
            <a:r>
              <a:rPr lang="en-US" dirty="0" err="1"/>
              <a:t>roky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hodnota</a:t>
            </a:r>
            <a:r>
              <a:rPr lang="en-US" dirty="0"/>
              <a:t> </a:t>
            </a:r>
            <a:r>
              <a:rPr lang="en-US" dirty="0" err="1"/>
              <a:t>stavebnej</a:t>
            </a:r>
            <a:r>
              <a:rPr lang="en-US" dirty="0"/>
              <a:t> </a:t>
            </a:r>
            <a:r>
              <a:rPr lang="en-US" dirty="0" err="1"/>
              <a:t>produkcie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 </a:t>
            </a:r>
            <a:r>
              <a:rPr lang="en-US" dirty="0" err="1"/>
              <a:t>zvýšila</a:t>
            </a:r>
            <a:r>
              <a:rPr lang="en-US" dirty="0"/>
              <a:t> v </a:t>
            </a:r>
            <a:r>
              <a:rPr lang="en-US" dirty="0" err="1"/>
              <a:t>absolútnom</a:t>
            </a:r>
            <a:r>
              <a:rPr lang="en-US" dirty="0"/>
              <a:t> </a:t>
            </a:r>
            <a:r>
              <a:rPr lang="en-US" dirty="0" err="1"/>
              <a:t>vyjadrení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celkovej</a:t>
            </a:r>
            <a:r>
              <a:rPr lang="en-US" dirty="0"/>
              <a:t> </a:t>
            </a:r>
            <a:r>
              <a:rPr lang="en-US" dirty="0" err="1"/>
              <a:t>produkcii</a:t>
            </a:r>
            <a:r>
              <a:rPr lang="en-US" dirty="0"/>
              <a:t> </a:t>
            </a:r>
            <a:r>
              <a:rPr lang="en-US" dirty="0" err="1"/>
              <a:t>priemyslu</a:t>
            </a:r>
            <a:r>
              <a:rPr lang="en-US" dirty="0"/>
              <a:t> (</a:t>
            </a:r>
            <a:r>
              <a:rPr lang="en-US" dirty="0" err="1"/>
              <a:t>obrázok</a:t>
            </a:r>
            <a:r>
              <a:rPr lang="en-US" dirty="0"/>
              <a:t> 13 v </a:t>
            </a:r>
            <a:r>
              <a:rPr lang="en-US" dirty="0" err="1"/>
              <a:t>indexových</a:t>
            </a:r>
            <a:r>
              <a:rPr lang="en-US" dirty="0"/>
              <a:t> </a:t>
            </a:r>
            <a:r>
              <a:rPr lang="en-US" dirty="0" err="1"/>
              <a:t>cenách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2021). </a:t>
            </a:r>
            <a:r>
              <a:rPr lang="en-US" dirty="0" err="1"/>
              <a:t>Produkcia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 </a:t>
            </a:r>
            <a:r>
              <a:rPr lang="en-US" dirty="0" err="1"/>
              <a:t>vzrástla</a:t>
            </a:r>
            <a:r>
              <a:rPr lang="en-US" dirty="0"/>
              <a:t> z 998,61 </a:t>
            </a:r>
            <a:r>
              <a:rPr lang="en-US" dirty="0" err="1"/>
              <a:t>milióna</a:t>
            </a:r>
            <a:r>
              <a:rPr lang="en-US" dirty="0"/>
              <a:t> EUR v </a:t>
            </a:r>
            <a:r>
              <a:rPr lang="en-US" dirty="0" err="1"/>
              <a:t>roku</a:t>
            </a:r>
            <a:r>
              <a:rPr lang="en-US" dirty="0"/>
              <a:t> 2021 </a:t>
            </a:r>
            <a:r>
              <a:rPr lang="en-US" dirty="0" err="1"/>
              <a:t>na</a:t>
            </a:r>
            <a:r>
              <a:rPr lang="en-US" dirty="0"/>
              <a:t> 945,59 </a:t>
            </a:r>
            <a:r>
              <a:rPr lang="en-US" dirty="0" err="1"/>
              <a:t>milióna</a:t>
            </a:r>
            <a:r>
              <a:rPr lang="en-US" dirty="0"/>
              <a:t> EUR v </a:t>
            </a:r>
            <a:r>
              <a:rPr lang="en-US" dirty="0" err="1"/>
              <a:t>roku</a:t>
            </a:r>
            <a:r>
              <a:rPr lang="en-US" dirty="0"/>
              <a:t> 2022 a </a:t>
            </a:r>
            <a:r>
              <a:rPr lang="en-US" dirty="0" err="1"/>
              <a:t>ďalej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1 086,93 </a:t>
            </a:r>
            <a:r>
              <a:rPr lang="en-US" dirty="0" err="1"/>
              <a:t>milióna</a:t>
            </a:r>
            <a:r>
              <a:rPr lang="en-US" dirty="0"/>
              <a:t> EUR v </a:t>
            </a:r>
            <a:r>
              <a:rPr lang="en-US" dirty="0" err="1"/>
              <a:t>roku</a:t>
            </a:r>
            <a:r>
              <a:rPr lang="en-US" dirty="0"/>
              <a:t> 2023.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celkovej</a:t>
            </a:r>
            <a:r>
              <a:rPr lang="en-US" dirty="0"/>
              <a:t> </a:t>
            </a:r>
            <a:r>
              <a:rPr lang="en-US" dirty="0" err="1"/>
              <a:t>stavebnej</a:t>
            </a:r>
            <a:r>
              <a:rPr lang="en-US" dirty="0"/>
              <a:t> </a:t>
            </a:r>
            <a:r>
              <a:rPr lang="en-US" dirty="0" err="1"/>
              <a:t>produkcii</a:t>
            </a:r>
            <a:r>
              <a:rPr lang="en-US" dirty="0"/>
              <a:t> </a:t>
            </a:r>
            <a:r>
              <a:rPr lang="en-US" dirty="0" err="1"/>
              <a:t>sledoval</a:t>
            </a:r>
            <a:r>
              <a:rPr lang="en-US" dirty="0"/>
              <a:t> </a:t>
            </a:r>
            <a:r>
              <a:rPr lang="en-US" dirty="0" err="1"/>
              <a:t>rovnaký</a:t>
            </a:r>
            <a:r>
              <a:rPr lang="en-US" dirty="0"/>
              <a:t> </a:t>
            </a:r>
            <a:r>
              <a:rPr lang="en-US" dirty="0" err="1"/>
              <a:t>rastúci</a:t>
            </a:r>
            <a:r>
              <a:rPr lang="en-US" dirty="0"/>
              <a:t> trend,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kolísal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10,0 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Napriek</a:t>
            </a:r>
            <a:r>
              <a:rPr lang="en-US" dirty="0"/>
              <a:t> </a:t>
            </a:r>
            <a:r>
              <a:rPr lang="en-US" dirty="0" err="1"/>
              <a:t>tomuto</a:t>
            </a:r>
            <a:r>
              <a:rPr lang="en-US" dirty="0"/>
              <a:t> </a:t>
            </a:r>
            <a:r>
              <a:rPr lang="en-US" dirty="0" err="1"/>
              <a:t>dlhodobému</a:t>
            </a:r>
            <a:r>
              <a:rPr lang="en-US" dirty="0"/>
              <a:t> </a:t>
            </a:r>
            <a:r>
              <a:rPr lang="en-US" dirty="0" err="1"/>
              <a:t>dopytu</a:t>
            </a:r>
            <a:r>
              <a:rPr lang="en-US" dirty="0"/>
              <a:t> </a:t>
            </a:r>
            <a:r>
              <a:rPr lang="en-US" dirty="0" err="1"/>
              <a:t>zostáva</a:t>
            </a:r>
            <a:r>
              <a:rPr lang="en-US" dirty="0"/>
              <a:t> </a:t>
            </a:r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pretrvávajúcim</a:t>
            </a:r>
            <a:r>
              <a:rPr lang="en-US" dirty="0"/>
              <a:t> </a:t>
            </a:r>
            <a:r>
              <a:rPr lang="en-US" dirty="0" err="1"/>
              <a:t>problémom</a:t>
            </a:r>
            <a:r>
              <a:rPr lang="en-US" dirty="0"/>
              <a:t>.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rokmi</a:t>
            </a:r>
            <a:r>
              <a:rPr lang="en-US" dirty="0"/>
              <a:t> 2010 a 2020 </a:t>
            </a:r>
            <a:r>
              <a:rPr lang="en-US" dirty="0" err="1"/>
              <a:t>klesol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voľných</a:t>
            </a:r>
            <a:r>
              <a:rPr lang="en-US" dirty="0"/>
              <a:t> </a:t>
            </a:r>
            <a:r>
              <a:rPr lang="en-US" dirty="0" err="1"/>
              <a:t>pracovných</a:t>
            </a:r>
            <a:r>
              <a:rPr lang="en-US" dirty="0"/>
              <a:t> </a:t>
            </a:r>
            <a:r>
              <a:rPr lang="en-US" dirty="0" err="1"/>
              <a:t>miest</a:t>
            </a:r>
            <a:r>
              <a:rPr lang="en-US" dirty="0"/>
              <a:t> v </a:t>
            </a:r>
            <a:r>
              <a:rPr lang="en-US" dirty="0" err="1"/>
              <a:t>úzkom</a:t>
            </a:r>
            <a:r>
              <a:rPr lang="en-US" dirty="0"/>
              <a:t> </a:t>
            </a:r>
            <a:r>
              <a:rPr lang="en-US" dirty="0" err="1"/>
              <a:t>podsektore</a:t>
            </a:r>
            <a:r>
              <a:rPr lang="en-US" dirty="0"/>
              <a:t> </a:t>
            </a:r>
            <a:r>
              <a:rPr lang="en-US" dirty="0" err="1"/>
              <a:t>stavebníctva</a:t>
            </a:r>
            <a:r>
              <a:rPr lang="en-US" dirty="0"/>
              <a:t> o 57,4 % – zo 628 </a:t>
            </a:r>
            <a:r>
              <a:rPr lang="en-US" dirty="0" err="1"/>
              <a:t>na</a:t>
            </a:r>
            <a:r>
              <a:rPr lang="en-US" dirty="0"/>
              <a:t> 267 – po </a:t>
            </a:r>
            <a:r>
              <a:rPr lang="en-US" dirty="0" err="1"/>
              <a:t>prudkom</a:t>
            </a:r>
            <a:r>
              <a:rPr lang="en-US" dirty="0"/>
              <a:t> </a:t>
            </a:r>
            <a:r>
              <a:rPr lang="en-US" dirty="0" err="1"/>
              <a:t>poklese</a:t>
            </a:r>
            <a:r>
              <a:rPr lang="en-US" dirty="0"/>
              <a:t> o 79,7 % </a:t>
            </a:r>
            <a:r>
              <a:rPr lang="en-US" dirty="0" err="1"/>
              <a:t>len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2020, a to </a:t>
            </a:r>
            <a:r>
              <a:rPr lang="en-US" dirty="0" err="1"/>
              <a:t>najmä</a:t>
            </a:r>
            <a:r>
              <a:rPr lang="en-US" dirty="0"/>
              <a:t> v </a:t>
            </a:r>
            <a:r>
              <a:rPr lang="en-US" dirty="0" err="1"/>
              <a:t>dôsledku</a:t>
            </a:r>
            <a:r>
              <a:rPr lang="en-US" dirty="0"/>
              <a:t> </a:t>
            </a:r>
            <a:r>
              <a:rPr lang="en-US" dirty="0" err="1"/>
              <a:t>pandémie</a:t>
            </a:r>
            <a:r>
              <a:rPr lang="en-US" dirty="0"/>
              <a:t> COVID-19,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obmedzila</a:t>
            </a:r>
            <a:r>
              <a:rPr lang="en-US" dirty="0"/>
              <a:t> </a:t>
            </a:r>
            <a:r>
              <a:rPr lang="en-US" dirty="0" err="1"/>
              <a:t>aktivitu</a:t>
            </a:r>
            <a:r>
              <a:rPr lang="en-US" dirty="0"/>
              <a:t> a </a:t>
            </a:r>
            <a:r>
              <a:rPr lang="en-US" dirty="0" err="1"/>
              <a:t>znížila</a:t>
            </a:r>
            <a:r>
              <a:rPr lang="en-US" dirty="0"/>
              <a:t> </a:t>
            </a:r>
            <a:r>
              <a:rPr lang="en-US" dirty="0" err="1"/>
              <a:t>dopyt</a:t>
            </a:r>
            <a:r>
              <a:rPr lang="en-US" dirty="0"/>
              <a:t> po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sile</a:t>
            </a:r>
            <a:r>
              <a:rPr lang="en-US" dirty="0"/>
              <a:t> (EK, 2021). </a:t>
            </a:r>
            <a:r>
              <a:rPr lang="en-US" dirty="0" err="1"/>
              <a:t>Činnosti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nehnuteľností</a:t>
            </a:r>
            <a:r>
              <a:rPr lang="en-US" dirty="0"/>
              <a:t> </a:t>
            </a:r>
            <a:r>
              <a:rPr lang="en-US" dirty="0" err="1"/>
              <a:t>zaznamenali</a:t>
            </a:r>
            <a:r>
              <a:rPr lang="en-US" dirty="0"/>
              <a:t> </a:t>
            </a:r>
            <a:r>
              <a:rPr lang="en-US" dirty="0" err="1"/>
              <a:t>podobný</a:t>
            </a:r>
            <a:r>
              <a:rPr lang="en-US" dirty="0"/>
              <a:t> trend s </a:t>
            </a:r>
            <a:r>
              <a:rPr lang="en-US" dirty="0" err="1"/>
              <a:t>celkovým</a:t>
            </a:r>
            <a:r>
              <a:rPr lang="en-US" dirty="0"/>
              <a:t> </a:t>
            </a:r>
            <a:r>
              <a:rPr lang="en-US" dirty="0" err="1"/>
              <a:t>poklesom</a:t>
            </a:r>
            <a:r>
              <a:rPr lang="en-US" dirty="0"/>
              <a:t> o 83,2 % za </a:t>
            </a:r>
            <a:r>
              <a:rPr lang="en-US" dirty="0" err="1"/>
              <a:t>desaťročie</a:t>
            </a:r>
            <a:r>
              <a:rPr lang="en-US" dirty="0"/>
              <a:t>. </a:t>
            </a:r>
            <a:r>
              <a:rPr lang="en-US" dirty="0" err="1"/>
              <a:t>Združenia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s </a:t>
            </a:r>
            <a:r>
              <a:rPr lang="en-US" dirty="0" err="1"/>
              <a:t>cieľom</a:t>
            </a:r>
            <a:r>
              <a:rPr lang="en-US" dirty="0"/>
              <a:t> </a:t>
            </a:r>
            <a:r>
              <a:rPr lang="en-US" dirty="0" err="1"/>
              <a:t>zmierniť</a:t>
            </a:r>
            <a:r>
              <a:rPr lang="en-US" dirty="0"/>
              <a:t> </a:t>
            </a:r>
            <a:r>
              <a:rPr lang="en-US" dirty="0" err="1"/>
              <a:t>nedostatok</a:t>
            </a:r>
            <a:r>
              <a:rPr lang="en-US" dirty="0"/>
              <a:t> </a:t>
            </a:r>
            <a:r>
              <a:rPr lang="en-US" dirty="0" err="1"/>
              <a:t>vyzvali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lepší</a:t>
            </a:r>
            <a:r>
              <a:rPr lang="en-US" dirty="0"/>
              <a:t>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zahraničným</a:t>
            </a:r>
            <a:r>
              <a:rPr lang="en-US" dirty="0"/>
              <a:t> </a:t>
            </a:r>
            <a:r>
              <a:rPr lang="en-US" dirty="0" err="1"/>
              <a:t>pracovníkom</a:t>
            </a:r>
            <a:r>
              <a:rPr lang="en-US" dirty="0"/>
              <a:t>. Ako </a:t>
            </a:r>
            <a:r>
              <a:rPr lang="en-US" dirty="0" err="1"/>
              <a:t>čiastočnú</a:t>
            </a:r>
            <a:r>
              <a:rPr lang="en-US" dirty="0"/>
              <a:t> </a:t>
            </a:r>
            <a:r>
              <a:rPr lang="en-US" dirty="0" err="1"/>
              <a:t>reakciu</a:t>
            </a:r>
            <a:r>
              <a:rPr lang="en-US" dirty="0"/>
              <a:t> </a:t>
            </a:r>
            <a:r>
              <a:rPr lang="en-US" dirty="0" err="1"/>
              <a:t>slovenská</a:t>
            </a:r>
            <a:r>
              <a:rPr lang="en-US" dirty="0"/>
              <a:t> </a:t>
            </a:r>
            <a:r>
              <a:rPr lang="en-US" dirty="0" err="1"/>
              <a:t>vláda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</a:t>
            </a:r>
            <a:r>
              <a:rPr lang="en-US" b="1" dirty="0"/>
              <a:t>2018 </a:t>
            </a:r>
            <a:r>
              <a:rPr lang="en-US" b="1" dirty="0" err="1"/>
              <a:t>novelizovala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 o </a:t>
            </a:r>
            <a:r>
              <a:rPr lang="en-US" b="1" dirty="0" err="1"/>
              <a:t>službách</a:t>
            </a:r>
            <a:r>
              <a:rPr lang="en-US" b="1" dirty="0"/>
              <a:t> </a:t>
            </a:r>
            <a:r>
              <a:rPr lang="en-US" b="1" dirty="0" err="1"/>
              <a:t>zamestnanosti</a:t>
            </a:r>
            <a:r>
              <a:rPr lang="en-US" b="1" dirty="0"/>
              <a:t> </a:t>
            </a:r>
            <a:r>
              <a:rPr lang="en-US" dirty="0"/>
              <a:t>(</a:t>
            </a:r>
            <a:r>
              <a:rPr lang="en-US" dirty="0" err="1"/>
              <a:t>zákon</a:t>
            </a:r>
            <a:r>
              <a:rPr lang="en-US" dirty="0"/>
              <a:t> č. 108/2018 Z. z.) a </a:t>
            </a:r>
            <a:r>
              <a:rPr lang="en-US" dirty="0" err="1"/>
              <a:t>zaviedla</a:t>
            </a:r>
            <a:r>
              <a:rPr lang="en-US" dirty="0"/>
              <a:t> </a:t>
            </a:r>
            <a:r>
              <a:rPr lang="en-US" b="1" dirty="0" err="1"/>
              <a:t>zjednodušené</a:t>
            </a:r>
            <a:r>
              <a:rPr lang="en-US" b="1" dirty="0"/>
              <a:t> </a:t>
            </a:r>
            <a:r>
              <a:rPr lang="en-US" b="1" dirty="0" err="1"/>
              <a:t>postupy</a:t>
            </a:r>
            <a:r>
              <a:rPr lang="en-US" b="1" dirty="0"/>
              <a:t> pre </a:t>
            </a:r>
            <a:r>
              <a:rPr lang="en-US" b="1" dirty="0" err="1"/>
              <a:t>zamestnávanie</a:t>
            </a:r>
            <a:r>
              <a:rPr lang="en-US" b="1" dirty="0"/>
              <a:t> </a:t>
            </a:r>
            <a:r>
              <a:rPr lang="en-US" b="1" dirty="0" err="1"/>
              <a:t>cudzincov</a:t>
            </a:r>
            <a:r>
              <a:rPr lang="en-US" b="1" dirty="0"/>
              <a:t> v </a:t>
            </a:r>
            <a:r>
              <a:rPr lang="en-US" b="1" dirty="0" err="1"/>
              <a:t>nedostatkových</a:t>
            </a:r>
            <a:r>
              <a:rPr lang="en-US" b="1" dirty="0"/>
              <a:t> </a:t>
            </a:r>
            <a:r>
              <a:rPr lang="en-US" b="1" dirty="0" err="1"/>
              <a:t>profesiách</a:t>
            </a:r>
            <a:r>
              <a:rPr lang="en-US" b="1" dirty="0"/>
              <a:t>, </a:t>
            </a:r>
            <a:r>
              <a:rPr lang="en-US" b="1" dirty="0" err="1"/>
              <a:t>ktoré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každoročne</a:t>
            </a:r>
            <a:r>
              <a:rPr lang="en-US" b="1" dirty="0"/>
              <a:t> </a:t>
            </a:r>
            <a:r>
              <a:rPr lang="en-US" b="1" dirty="0" err="1"/>
              <a:t>identifikujú</a:t>
            </a:r>
            <a:r>
              <a:rPr lang="en-US" b="1" dirty="0"/>
              <a:t> v </a:t>
            </a:r>
            <a:r>
              <a:rPr lang="en-US" b="1" dirty="0" err="1"/>
              <a:t>regiónoch</a:t>
            </a:r>
            <a:r>
              <a:rPr lang="en-US" b="1" dirty="0"/>
              <a:t> s </a:t>
            </a:r>
            <a:r>
              <a:rPr lang="en-US" b="1" dirty="0" err="1"/>
              <a:t>nezamestnanosťou</a:t>
            </a:r>
            <a:r>
              <a:rPr lang="en-US" b="1" dirty="0"/>
              <a:t> pod 5 % (</a:t>
            </a:r>
            <a:r>
              <a:rPr lang="en-US" dirty="0" err="1"/>
              <a:t>tamtiež</a:t>
            </a:r>
            <a:r>
              <a:rPr lang="en-US" dirty="0"/>
              <a:t>). </a:t>
            </a:r>
            <a:r>
              <a:rPr lang="en-US" dirty="0" err="1"/>
              <a:t>Zmeny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vykonané</a:t>
            </a:r>
            <a:r>
              <a:rPr lang="en-US" dirty="0"/>
              <a:t> s </a:t>
            </a:r>
            <a:r>
              <a:rPr lang="en-US" dirty="0" err="1"/>
              <a:t>cieľom</a:t>
            </a:r>
            <a:r>
              <a:rPr lang="en-US" dirty="0"/>
              <a:t> </a:t>
            </a:r>
            <a:r>
              <a:rPr lang="en-US" dirty="0" err="1"/>
              <a:t>zjednodušiť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 </a:t>
            </a:r>
            <a:r>
              <a:rPr lang="en-US" dirty="0" err="1"/>
              <a:t>prijímania</a:t>
            </a:r>
            <a:r>
              <a:rPr lang="en-US" dirty="0"/>
              <a:t> do </a:t>
            </a:r>
            <a:r>
              <a:rPr lang="en-US" dirty="0" err="1"/>
              <a:t>zamestnania</a:t>
            </a:r>
            <a:r>
              <a:rPr lang="en-US" dirty="0"/>
              <a:t> pre </a:t>
            </a:r>
            <a:r>
              <a:rPr lang="en-US" dirty="0" err="1"/>
              <a:t>zamestnávateľov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</a:t>
            </a:r>
            <a:r>
              <a:rPr lang="en-US" dirty="0" err="1"/>
              <a:t>povinnosť</a:t>
            </a:r>
            <a:r>
              <a:rPr lang="en-US" dirty="0"/>
              <a:t> </a:t>
            </a:r>
            <a:r>
              <a:rPr lang="en-US" dirty="0" err="1"/>
              <a:t>preukázať</a:t>
            </a:r>
            <a:r>
              <a:rPr lang="en-US" dirty="0"/>
              <a:t> </a:t>
            </a:r>
            <a:r>
              <a:rPr lang="en-US" dirty="0" err="1"/>
              <a:t>bydlisko</a:t>
            </a:r>
            <a:r>
              <a:rPr lang="en-US" dirty="0"/>
              <a:t> a </a:t>
            </a:r>
            <a:r>
              <a:rPr lang="en-US" dirty="0" err="1"/>
              <a:t>zaviesť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 „</a:t>
            </a:r>
            <a:r>
              <a:rPr lang="en-US" dirty="0" err="1"/>
              <a:t>zjednodušený</a:t>
            </a:r>
            <a:r>
              <a:rPr lang="en-US" dirty="0"/>
              <a:t> </a:t>
            </a:r>
            <a:r>
              <a:rPr lang="en-US" dirty="0" err="1"/>
              <a:t>režim</a:t>
            </a:r>
            <a:r>
              <a:rPr lang="en-US" dirty="0"/>
              <a:t>“,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uľahčil</a:t>
            </a:r>
            <a:r>
              <a:rPr lang="en-US" dirty="0"/>
              <a:t> </a:t>
            </a:r>
            <a:r>
              <a:rPr lang="en-US" dirty="0" err="1"/>
              <a:t>zamestnávanie</a:t>
            </a:r>
            <a:r>
              <a:rPr lang="en-US" dirty="0"/>
              <a:t>, </a:t>
            </a:r>
            <a:r>
              <a:rPr lang="en-US" dirty="0" err="1"/>
              <a:t>hoci</a:t>
            </a:r>
            <a:r>
              <a:rPr lang="en-US" dirty="0"/>
              <a:t> </a:t>
            </a:r>
            <a:r>
              <a:rPr lang="en-US" dirty="0" err="1"/>
              <a:t>potvrdenie</a:t>
            </a:r>
            <a:r>
              <a:rPr lang="en-US" dirty="0"/>
              <a:t> o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obsadenia</a:t>
            </a:r>
            <a:r>
              <a:rPr lang="en-US" dirty="0"/>
              <a:t> </a:t>
            </a:r>
            <a:r>
              <a:rPr lang="en-US" dirty="0" err="1"/>
              <a:t>voľného</a:t>
            </a:r>
            <a:r>
              <a:rPr lang="en-US" dirty="0"/>
              <a:t> </a:t>
            </a:r>
            <a:r>
              <a:rPr lang="en-US" dirty="0" err="1"/>
              <a:t>pracovného</a:t>
            </a:r>
            <a:r>
              <a:rPr lang="en-US" dirty="0"/>
              <a:t> </a:t>
            </a:r>
            <a:r>
              <a:rPr lang="en-US" dirty="0" err="1"/>
              <a:t>miesta</a:t>
            </a:r>
            <a:r>
              <a:rPr lang="en-US" dirty="0"/>
              <a:t> z </a:t>
            </a:r>
            <a:r>
              <a:rPr lang="en-US" dirty="0" err="1"/>
              <a:t>úradu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stále</a:t>
            </a:r>
            <a:r>
              <a:rPr lang="en-US" dirty="0"/>
              <a:t> </a:t>
            </a:r>
            <a:r>
              <a:rPr lang="en-US" dirty="0" err="1"/>
              <a:t>platilo</a:t>
            </a:r>
            <a:r>
              <a:rPr lang="en-US" dirty="0"/>
              <a:t> (IOM, 2018). Reforma </a:t>
            </a:r>
            <a:r>
              <a:rPr lang="en-US" dirty="0" err="1"/>
              <a:t>navyše</a:t>
            </a:r>
            <a:r>
              <a:rPr lang="en-US" dirty="0"/>
              <a:t> </a:t>
            </a:r>
            <a:r>
              <a:rPr lang="en-US" dirty="0" err="1"/>
              <a:t>rozšírila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vstupu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trh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umožnila</a:t>
            </a:r>
            <a:r>
              <a:rPr lang="en-US" dirty="0"/>
              <a:t> </a:t>
            </a:r>
            <a:r>
              <a:rPr lang="en-US" dirty="0" err="1"/>
              <a:t>predzamestnanecké</a:t>
            </a:r>
            <a:r>
              <a:rPr lang="en-US" dirty="0"/>
              <a:t> </a:t>
            </a:r>
            <a:r>
              <a:rPr lang="en-US" dirty="0" err="1"/>
              <a:t>školenie</a:t>
            </a:r>
            <a:r>
              <a:rPr lang="en-US" dirty="0"/>
              <a:t> v </a:t>
            </a:r>
            <a:r>
              <a:rPr lang="en-US" dirty="0" err="1"/>
              <a:t>odvetviach</a:t>
            </a:r>
            <a:r>
              <a:rPr lang="en-US" dirty="0"/>
              <a:t> s </a:t>
            </a:r>
            <a:r>
              <a:rPr lang="en-US" dirty="0" err="1"/>
              <a:t>nedostatkom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ešte</a:t>
            </a:r>
            <a:r>
              <a:rPr lang="en-US" dirty="0"/>
              <a:t> </a:t>
            </a:r>
            <a:r>
              <a:rPr lang="en-US" dirty="0" err="1"/>
              <a:t>predtým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cudzinec</a:t>
            </a:r>
            <a:r>
              <a:rPr lang="en-US" dirty="0"/>
              <a:t> </a:t>
            </a:r>
            <a:r>
              <a:rPr lang="en-US" dirty="0" err="1"/>
              <a:t>získa</a:t>
            </a:r>
            <a:r>
              <a:rPr lang="en-US" dirty="0"/>
              <a:t> </a:t>
            </a:r>
            <a:r>
              <a:rPr lang="en-US" dirty="0" err="1"/>
              <a:t>dočasný</a:t>
            </a:r>
            <a:r>
              <a:rPr lang="en-US" dirty="0"/>
              <a:t> </a:t>
            </a:r>
            <a:r>
              <a:rPr lang="en-US" dirty="0" err="1"/>
              <a:t>pobyt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zamestnanie</a:t>
            </a:r>
            <a:r>
              <a:rPr lang="en-US" dirty="0"/>
              <a:t> (</a:t>
            </a:r>
            <a:r>
              <a:rPr lang="en-US" dirty="0" err="1"/>
              <a:t>tamtiež</a:t>
            </a:r>
            <a:r>
              <a:rPr lang="en-US" dirty="0"/>
              <a:t>).% v </a:t>
            </a:r>
            <a:r>
              <a:rPr lang="en-US" dirty="0" err="1"/>
              <a:t>roku</a:t>
            </a:r>
            <a:r>
              <a:rPr lang="en-US" dirty="0"/>
              <a:t> 2021 a 9,8 % v </a:t>
            </a:r>
            <a:r>
              <a:rPr lang="en-US" dirty="0" err="1"/>
              <a:t>roku</a:t>
            </a:r>
            <a:r>
              <a:rPr lang="en-US" dirty="0"/>
              <a:t> 2022 a v </a:t>
            </a:r>
            <a:r>
              <a:rPr lang="en-US" dirty="0" err="1"/>
              <a:t>roku</a:t>
            </a:r>
            <a:r>
              <a:rPr lang="en-US" dirty="0"/>
              <a:t> 2023 </a:t>
            </a:r>
            <a:r>
              <a:rPr lang="en-US" dirty="0" err="1"/>
              <a:t>dosiahol</a:t>
            </a:r>
            <a:r>
              <a:rPr lang="en-US" dirty="0"/>
              <a:t> 11,7 %.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426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EF0FFC-EDDC-B641-56ED-91B5731551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F3670B-7546-E72E-A626-7A43C856A7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0658D-AE48-5573-EA44-0ECA697796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údajov</a:t>
            </a:r>
            <a:r>
              <a:rPr lang="en-US" dirty="0"/>
              <a:t> z LFS od </a:t>
            </a:r>
            <a:r>
              <a:rPr lang="en-US" dirty="0" err="1"/>
              <a:t>roku</a:t>
            </a:r>
            <a:r>
              <a:rPr lang="en-US" dirty="0"/>
              <a:t> 2021 </a:t>
            </a:r>
            <a:r>
              <a:rPr lang="en-US" dirty="0" err="1"/>
              <a:t>štvrtina</a:t>
            </a:r>
            <a:r>
              <a:rPr lang="en-US" dirty="0"/>
              <a:t> </a:t>
            </a:r>
            <a:r>
              <a:rPr lang="sk-SK" dirty="0"/>
              <a:t>živnostníkov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</a:t>
            </a:r>
            <a:r>
              <a:rPr lang="en-US" dirty="0" err="1"/>
              <a:t>pracovala</a:t>
            </a:r>
            <a:r>
              <a:rPr lang="en-US" dirty="0"/>
              <a:t> v </a:t>
            </a:r>
            <a:r>
              <a:rPr lang="en-US" dirty="0" err="1"/>
              <a:t>stavebníctve</a:t>
            </a:r>
            <a:r>
              <a:rPr lang="en-US" dirty="0"/>
              <a:t> a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50 % </a:t>
            </a:r>
            <a:r>
              <a:rPr lang="en-US" dirty="0" err="1"/>
              <a:t>pracovníkov</a:t>
            </a:r>
            <a:r>
              <a:rPr lang="en-US" dirty="0"/>
              <a:t> v </a:t>
            </a:r>
            <a:r>
              <a:rPr lang="en-US" dirty="0" err="1"/>
              <a:t>stavebníctve</a:t>
            </a:r>
            <a:r>
              <a:rPr lang="sk-SK" dirty="0"/>
              <a:t>bolo SZČO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v EÚ-27 </a:t>
            </a:r>
            <a:r>
              <a:rPr lang="en-US" dirty="0" err="1"/>
              <a:t>zostal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v </a:t>
            </a:r>
            <a:r>
              <a:rPr lang="en-US" dirty="0" err="1"/>
              <a:t>stavebníctve</a:t>
            </a:r>
            <a:r>
              <a:rPr lang="en-US" dirty="0"/>
              <a:t> </a:t>
            </a:r>
            <a:r>
              <a:rPr lang="en-US" dirty="0" err="1"/>
              <a:t>stabilný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</a:t>
            </a:r>
            <a:r>
              <a:rPr lang="en-US" dirty="0" err="1"/>
              <a:t>okolo</a:t>
            </a:r>
            <a:r>
              <a:rPr lang="en-US" dirty="0"/>
              <a:t> 24 % (Eurostat, 2025a), </a:t>
            </a:r>
            <a:r>
              <a:rPr lang="en-US" dirty="0" err="1"/>
              <a:t>vďaka</a:t>
            </a:r>
            <a:r>
              <a:rPr lang="en-US" dirty="0"/>
              <a:t> </a:t>
            </a:r>
            <a:r>
              <a:rPr lang="en-US" dirty="0" err="1"/>
              <a:t>čomu</a:t>
            </a:r>
            <a:r>
              <a:rPr lang="en-US" dirty="0"/>
              <a:t> je </a:t>
            </a:r>
            <a:r>
              <a:rPr lang="en-US" dirty="0" err="1"/>
              <a:t>prevalencia</a:t>
            </a:r>
            <a:r>
              <a:rPr lang="en-US" dirty="0"/>
              <a:t> </a:t>
            </a:r>
            <a:r>
              <a:rPr lang="en-US" dirty="0" err="1"/>
              <a:t>samostatnej</a:t>
            </a:r>
            <a:r>
              <a:rPr lang="en-US" dirty="0"/>
              <a:t> </a:t>
            </a:r>
            <a:r>
              <a:rPr lang="en-US" dirty="0" err="1"/>
              <a:t>zárobkovej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v </a:t>
            </a:r>
            <a:r>
              <a:rPr lang="en-US" dirty="0" err="1"/>
              <a:t>slovenskom</a:t>
            </a:r>
            <a:r>
              <a:rPr lang="en-US" dirty="0"/>
              <a:t> </a:t>
            </a:r>
            <a:r>
              <a:rPr lang="en-US" dirty="0" err="1"/>
              <a:t>stavebníctve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dvojnásobná</a:t>
            </a:r>
            <a:r>
              <a:rPr lang="en-US" dirty="0"/>
              <a:t> v </a:t>
            </a:r>
            <a:r>
              <a:rPr lang="en-US" dirty="0" err="1"/>
              <a:t>porovnaní</a:t>
            </a:r>
            <a:r>
              <a:rPr lang="en-US" dirty="0"/>
              <a:t> s </a:t>
            </a:r>
            <a:r>
              <a:rPr lang="en-US" dirty="0" err="1"/>
              <a:t>priemerom</a:t>
            </a:r>
            <a:r>
              <a:rPr lang="en-US" dirty="0"/>
              <a:t> EÚ. </a:t>
            </a:r>
            <a:endParaRPr lang="sk-SK" dirty="0"/>
          </a:p>
          <a:p>
            <a:endParaRPr lang="sk-SK" dirty="0"/>
          </a:p>
          <a:p>
            <a:r>
              <a:rPr lang="en-US" dirty="0" err="1"/>
              <a:t>Tento</a:t>
            </a:r>
            <a:r>
              <a:rPr lang="en-US" dirty="0"/>
              <a:t> trend </a:t>
            </a:r>
            <a:r>
              <a:rPr lang="en-US" dirty="0" err="1"/>
              <a:t>potvrdzujú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štatistiky</a:t>
            </a:r>
            <a:r>
              <a:rPr lang="en-US" dirty="0"/>
              <a:t> PD A1,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ukazujú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polovica</a:t>
            </a:r>
            <a:r>
              <a:rPr lang="en-US" dirty="0"/>
              <a:t> PD A1 </a:t>
            </a:r>
            <a:r>
              <a:rPr lang="en-US" dirty="0" err="1"/>
              <a:t>vydaných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12 BR </a:t>
            </a:r>
            <a:r>
              <a:rPr lang="en-US" dirty="0" err="1"/>
              <a:t>Slovenskom</a:t>
            </a:r>
            <a:r>
              <a:rPr lang="en-US" dirty="0"/>
              <a:t> v </a:t>
            </a:r>
            <a:r>
              <a:rPr lang="en-US" dirty="0" err="1"/>
              <a:t>roku</a:t>
            </a:r>
            <a:r>
              <a:rPr lang="en-US" dirty="0"/>
              <a:t> 2023 bola </a:t>
            </a:r>
            <a:r>
              <a:rPr lang="en-US" dirty="0" err="1"/>
              <a:t>vydaná</a:t>
            </a:r>
            <a:r>
              <a:rPr lang="en-US" dirty="0"/>
              <a:t> v </a:t>
            </a:r>
            <a:r>
              <a:rPr lang="en-US" dirty="0" err="1"/>
              <a:t>stavebníctve</a:t>
            </a:r>
            <a:r>
              <a:rPr lang="en-US" dirty="0"/>
              <a:t> (De </a:t>
            </a:r>
            <a:r>
              <a:rPr lang="en-US" dirty="0" err="1"/>
              <a:t>Wispelaere</a:t>
            </a:r>
            <a:r>
              <a:rPr lang="en-US" dirty="0"/>
              <a:t> a </a:t>
            </a:r>
            <a:r>
              <a:rPr lang="en-US" dirty="0" err="1"/>
              <a:t>kol</a:t>
            </a:r>
            <a:r>
              <a:rPr lang="en-US" dirty="0"/>
              <a:t>., 2024).</a:t>
            </a:r>
            <a:endParaRPr lang="sk-SK" dirty="0"/>
          </a:p>
          <a:p>
            <a:r>
              <a:rPr lang="en-US" dirty="0" err="1"/>
              <a:t>Stavebný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vyznačuje</a:t>
            </a:r>
            <a:r>
              <a:rPr lang="en-US" dirty="0"/>
              <a:t> </a:t>
            </a:r>
            <a:r>
              <a:rPr lang="en-US" dirty="0" err="1"/>
              <a:t>individuálnymi</a:t>
            </a:r>
            <a:r>
              <a:rPr lang="en-US" dirty="0"/>
              <a:t> </a:t>
            </a:r>
            <a:r>
              <a:rPr lang="en-US" dirty="0" err="1"/>
              <a:t>dodávateľmi</a:t>
            </a:r>
            <a:r>
              <a:rPr lang="en-US" dirty="0"/>
              <a:t> a </a:t>
            </a:r>
            <a:r>
              <a:rPr lang="en-US" dirty="0" err="1"/>
              <a:t>malými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strednými</a:t>
            </a:r>
            <a:r>
              <a:rPr lang="en-US" dirty="0"/>
              <a:t> </a:t>
            </a:r>
            <a:r>
              <a:rPr lang="en-US" dirty="0" err="1"/>
              <a:t>firmami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pracuje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(</a:t>
            </a:r>
            <a:r>
              <a:rPr lang="en-US" dirty="0" err="1"/>
              <a:t>obrázok</a:t>
            </a:r>
            <a:r>
              <a:rPr lang="en-US" dirty="0"/>
              <a:t> 14). Ich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neustále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z 50,5 % v </a:t>
            </a:r>
            <a:r>
              <a:rPr lang="en-US" dirty="0" err="1"/>
              <a:t>roku</a:t>
            </a:r>
            <a:r>
              <a:rPr lang="en-US" dirty="0"/>
              <a:t> 2021 </a:t>
            </a:r>
            <a:r>
              <a:rPr lang="en-US" dirty="0" err="1"/>
              <a:t>na</a:t>
            </a:r>
            <a:r>
              <a:rPr lang="en-US" dirty="0"/>
              <a:t> 52,9 % v </a:t>
            </a:r>
            <a:r>
              <a:rPr lang="en-US" dirty="0" err="1"/>
              <a:t>roku</a:t>
            </a:r>
            <a:r>
              <a:rPr lang="en-US" dirty="0"/>
              <a:t> 2023. </a:t>
            </a:r>
            <a:r>
              <a:rPr lang="en-US" dirty="0" err="1"/>
              <a:t>Okrem</a:t>
            </a:r>
            <a:r>
              <a:rPr lang="en-US" dirty="0"/>
              <a:t> toho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štvrtina</a:t>
            </a:r>
            <a:r>
              <a:rPr lang="en-US" dirty="0"/>
              <a:t> </a:t>
            </a:r>
            <a:r>
              <a:rPr lang="en-US" dirty="0" err="1"/>
              <a:t>stavebných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pracuje</a:t>
            </a:r>
            <a:r>
              <a:rPr lang="en-US" dirty="0"/>
              <a:t> v </a:t>
            </a:r>
            <a:r>
              <a:rPr lang="en-US" dirty="0" err="1"/>
              <a:t>mikropodnikoch</a:t>
            </a:r>
            <a:r>
              <a:rPr lang="en-US" dirty="0"/>
              <a:t> s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deviatimi</a:t>
            </a:r>
            <a:r>
              <a:rPr lang="en-US" dirty="0"/>
              <a:t> </a:t>
            </a:r>
            <a:r>
              <a:rPr lang="en-US" dirty="0" err="1"/>
              <a:t>zamestnancami</a:t>
            </a:r>
            <a:r>
              <a:rPr lang="en-US" dirty="0"/>
              <a:t>. </a:t>
            </a:r>
            <a:r>
              <a:rPr lang="en-US" b="1" dirty="0" err="1"/>
              <a:t>Táto</a:t>
            </a:r>
            <a:r>
              <a:rPr lang="en-US" b="1" dirty="0"/>
              <a:t> </a:t>
            </a:r>
            <a:r>
              <a:rPr lang="en-US" b="1" dirty="0" err="1"/>
              <a:t>štruktúra</a:t>
            </a:r>
            <a:r>
              <a:rPr lang="en-US" b="1" dirty="0"/>
              <a:t> </a:t>
            </a:r>
            <a:r>
              <a:rPr lang="en-US" b="1" dirty="0" err="1"/>
              <a:t>zamestnanosti</a:t>
            </a:r>
            <a:r>
              <a:rPr lang="en-US" b="1" dirty="0"/>
              <a:t> </a:t>
            </a:r>
            <a:r>
              <a:rPr lang="en-US" b="1" dirty="0" err="1"/>
              <a:t>obmedzuje</a:t>
            </a:r>
            <a:r>
              <a:rPr lang="en-US" b="1" dirty="0"/>
              <a:t> </a:t>
            </a:r>
            <a:r>
              <a:rPr lang="en-US" b="1" dirty="0" err="1"/>
              <a:t>schopnosť</a:t>
            </a:r>
            <a:r>
              <a:rPr lang="en-US" b="1" dirty="0"/>
              <a:t> </a:t>
            </a:r>
            <a:r>
              <a:rPr lang="en-US" b="1" dirty="0" err="1"/>
              <a:t>firiem</a:t>
            </a:r>
            <a:r>
              <a:rPr lang="en-US" b="1" dirty="0"/>
              <a:t> </a:t>
            </a:r>
            <a:r>
              <a:rPr lang="en-US" b="1" dirty="0" err="1"/>
              <a:t>samostatne</a:t>
            </a:r>
            <a:r>
              <a:rPr lang="en-US" b="1" dirty="0"/>
              <a:t> </a:t>
            </a:r>
            <a:r>
              <a:rPr lang="en-US" b="1" dirty="0" err="1"/>
              <a:t>prijímať</a:t>
            </a:r>
            <a:r>
              <a:rPr lang="en-US" b="1" dirty="0"/>
              <a:t> a </a:t>
            </a:r>
            <a:r>
              <a:rPr lang="en-US" b="1" dirty="0" err="1"/>
              <a:t>riadiť</a:t>
            </a:r>
            <a:r>
              <a:rPr lang="en-US" b="1" dirty="0"/>
              <a:t> </a:t>
            </a:r>
            <a:r>
              <a:rPr lang="en-US" b="1" dirty="0" err="1"/>
              <a:t>zahraničnú</a:t>
            </a:r>
            <a:r>
              <a:rPr lang="en-US" b="1" dirty="0"/>
              <a:t> </a:t>
            </a:r>
            <a:r>
              <a:rPr lang="en-US" b="1" dirty="0" err="1"/>
              <a:t>pracovnú</a:t>
            </a:r>
            <a:r>
              <a:rPr lang="en-US" b="1" dirty="0"/>
              <a:t> </a:t>
            </a:r>
            <a:r>
              <a:rPr lang="en-US" b="1" dirty="0" err="1"/>
              <a:t>silu</a:t>
            </a:r>
            <a:r>
              <a:rPr lang="en-US" b="1" dirty="0"/>
              <a:t> z </a:t>
            </a:r>
            <a:r>
              <a:rPr lang="en-US" b="1" dirty="0" err="1"/>
              <a:t>dôvodu</a:t>
            </a:r>
            <a:r>
              <a:rPr lang="en-US" b="1" dirty="0"/>
              <a:t> </a:t>
            </a:r>
            <a:r>
              <a:rPr lang="en-US" b="1" dirty="0" err="1"/>
              <a:t>finančných</a:t>
            </a:r>
            <a:r>
              <a:rPr lang="en-US" b="1" dirty="0"/>
              <a:t>, </a:t>
            </a:r>
            <a:r>
              <a:rPr lang="en-US" b="1" dirty="0" err="1"/>
              <a:t>časových</a:t>
            </a:r>
            <a:r>
              <a:rPr lang="en-US" b="1" dirty="0"/>
              <a:t> a </a:t>
            </a:r>
            <a:r>
              <a:rPr lang="en-US" b="1" dirty="0" err="1"/>
              <a:t>personálnych</a:t>
            </a:r>
            <a:r>
              <a:rPr lang="en-US" b="1" dirty="0"/>
              <a:t> </a:t>
            </a:r>
            <a:r>
              <a:rPr lang="en-US" b="1" dirty="0" err="1"/>
              <a:t>obmedzení</a:t>
            </a:r>
            <a:r>
              <a:rPr lang="en-US" b="1" dirty="0"/>
              <a:t>.</a:t>
            </a:r>
            <a:r>
              <a:rPr lang="en-US" dirty="0"/>
              <a:t> V </a:t>
            </a:r>
            <a:r>
              <a:rPr lang="en-US" dirty="0" err="1"/>
              <a:t>dôsledku</a:t>
            </a:r>
            <a:r>
              <a:rPr lang="en-US" dirty="0"/>
              <a:t> toho </a:t>
            </a:r>
            <a:r>
              <a:rPr lang="en-US" b="1" dirty="0" err="1"/>
              <a:t>existuje</a:t>
            </a:r>
            <a:r>
              <a:rPr lang="en-US" b="1" dirty="0"/>
              <a:t> </a:t>
            </a:r>
            <a:r>
              <a:rPr lang="en-US" b="1" dirty="0" err="1"/>
              <a:t>silná</a:t>
            </a:r>
            <a:r>
              <a:rPr lang="en-US" b="1" dirty="0"/>
              <a:t> </a:t>
            </a:r>
            <a:r>
              <a:rPr lang="en-US" b="1" dirty="0" err="1"/>
              <a:t>závislosť</a:t>
            </a:r>
            <a:r>
              <a:rPr lang="en-US" b="1" dirty="0"/>
              <a:t> od </a:t>
            </a:r>
            <a:r>
              <a:rPr lang="en-US" b="1" dirty="0" err="1"/>
              <a:t>agentúr</a:t>
            </a:r>
            <a:r>
              <a:rPr lang="en-US" b="1" dirty="0"/>
              <a:t> </a:t>
            </a:r>
            <a:r>
              <a:rPr lang="en-US" b="1" dirty="0" err="1"/>
              <a:t>dočasného</a:t>
            </a:r>
            <a:r>
              <a:rPr lang="en-US" b="1" dirty="0"/>
              <a:t> </a:t>
            </a:r>
            <a:r>
              <a:rPr lang="en-US" b="1" dirty="0" err="1"/>
              <a:t>zamestnávania</a:t>
            </a:r>
            <a:r>
              <a:rPr lang="en-US" b="1" dirty="0"/>
              <a:t> </a:t>
            </a:r>
            <a:r>
              <a:rPr lang="en-US" b="1" dirty="0" err="1"/>
              <a:t>pri</a:t>
            </a:r>
            <a:r>
              <a:rPr lang="en-US" b="1" dirty="0"/>
              <a:t> </a:t>
            </a:r>
            <a:r>
              <a:rPr lang="en-US" b="1" dirty="0" err="1"/>
              <a:t>zabezpečovaní</a:t>
            </a:r>
            <a:r>
              <a:rPr lang="en-US" b="1" dirty="0"/>
              <a:t> </a:t>
            </a:r>
            <a:r>
              <a:rPr lang="en-US" b="1" dirty="0" err="1"/>
              <a:t>pracovnej</a:t>
            </a:r>
            <a:r>
              <a:rPr lang="en-US" b="1" dirty="0"/>
              <a:t> </a:t>
            </a:r>
            <a:r>
              <a:rPr lang="en-US" b="1" dirty="0" err="1"/>
              <a:t>sily</a:t>
            </a:r>
            <a:r>
              <a:rPr lang="en-US" b="1" dirty="0"/>
              <a:t> zo </a:t>
            </a:r>
            <a:r>
              <a:rPr lang="en-US" b="1" dirty="0" err="1"/>
              <a:t>zahraničia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zo </a:t>
            </a:r>
            <a:r>
              <a:rPr lang="en-US" dirty="0" err="1"/>
              <a:t>vzdialenejších</a:t>
            </a:r>
            <a:r>
              <a:rPr lang="en-US" dirty="0"/>
              <a:t> </a:t>
            </a:r>
            <a:r>
              <a:rPr lang="en-US" dirty="0" err="1"/>
              <a:t>regiónov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Stredná</a:t>
            </a:r>
            <a:r>
              <a:rPr lang="en-US" dirty="0"/>
              <a:t> </a:t>
            </a:r>
            <a:r>
              <a:rPr lang="en-US" dirty="0" err="1"/>
              <a:t>Ázia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India (</a:t>
            </a:r>
            <a:r>
              <a:rPr lang="en-US" dirty="0" err="1"/>
              <a:t>rozhovor</a:t>
            </a:r>
            <a:r>
              <a:rPr lang="en-US" dirty="0"/>
              <a:t> 2). </a:t>
            </a:r>
            <a:r>
              <a:rPr lang="en-US" dirty="0" err="1"/>
              <a:t>Túto</a:t>
            </a:r>
            <a:r>
              <a:rPr lang="en-US" dirty="0"/>
              <a:t> </a:t>
            </a:r>
            <a:r>
              <a:rPr lang="en-US" dirty="0" err="1"/>
              <a:t>závislosť</a:t>
            </a:r>
            <a:r>
              <a:rPr lang="en-US" dirty="0"/>
              <a:t> </a:t>
            </a:r>
            <a:r>
              <a:rPr lang="en-US" dirty="0" err="1"/>
              <a:t>zhoršuje</a:t>
            </a:r>
            <a:r>
              <a:rPr lang="en-US" dirty="0"/>
              <a:t> </a:t>
            </a:r>
            <a:r>
              <a:rPr lang="en-US" b="1" dirty="0" err="1"/>
              <a:t>naliehavý</a:t>
            </a:r>
            <a:r>
              <a:rPr lang="en-US" b="1" dirty="0"/>
              <a:t> </a:t>
            </a:r>
            <a:r>
              <a:rPr lang="en-US" b="1" dirty="0" err="1"/>
              <a:t>dopyt</a:t>
            </a:r>
            <a:r>
              <a:rPr lang="en-US" b="1" dirty="0"/>
              <a:t> </a:t>
            </a:r>
            <a:r>
              <a:rPr lang="en-US" b="1" dirty="0" err="1"/>
              <a:t>sektora</a:t>
            </a:r>
            <a:r>
              <a:rPr lang="en-US" b="1" dirty="0"/>
              <a:t> po </a:t>
            </a:r>
            <a:r>
              <a:rPr lang="en-US" b="1" dirty="0" err="1"/>
              <a:t>kvalifikovanej</a:t>
            </a:r>
            <a:r>
              <a:rPr lang="en-US" b="1" dirty="0"/>
              <a:t> a </a:t>
            </a:r>
            <a:r>
              <a:rPr lang="en-US" b="1" dirty="0" err="1"/>
              <a:t>nie</a:t>
            </a:r>
            <a:r>
              <a:rPr lang="en-US" b="1" dirty="0"/>
              <a:t> </a:t>
            </a:r>
            <a:r>
              <a:rPr lang="en-US" b="1" dirty="0" err="1"/>
              <a:t>nekvalifikovanej</a:t>
            </a:r>
            <a:r>
              <a:rPr lang="en-US" b="1" dirty="0"/>
              <a:t> </a:t>
            </a:r>
            <a:r>
              <a:rPr lang="en-US" b="1" dirty="0" err="1"/>
              <a:t>pracovnej</a:t>
            </a:r>
            <a:r>
              <a:rPr lang="en-US" b="1" dirty="0"/>
              <a:t> </a:t>
            </a:r>
            <a:r>
              <a:rPr lang="en-US" b="1" dirty="0" err="1"/>
              <a:t>sile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je do </a:t>
            </a:r>
            <a:r>
              <a:rPr lang="en-US" dirty="0" err="1"/>
              <a:t>značnej</a:t>
            </a:r>
            <a:r>
              <a:rPr lang="en-US" dirty="0"/>
              <a:t> </a:t>
            </a:r>
            <a:r>
              <a:rPr lang="en-US" dirty="0" err="1"/>
              <a:t>miery</a:t>
            </a:r>
            <a:r>
              <a:rPr lang="en-US" dirty="0"/>
              <a:t> </a:t>
            </a:r>
            <a:r>
              <a:rPr lang="en-US" dirty="0" err="1"/>
              <a:t>nedostatočná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robí</a:t>
            </a:r>
            <a:r>
              <a:rPr lang="en-US" dirty="0"/>
              <a:t> </a:t>
            </a:r>
            <a:r>
              <a:rPr lang="en-US" dirty="0" err="1"/>
              <a:t>nábor</a:t>
            </a:r>
            <a:r>
              <a:rPr lang="en-US" dirty="0"/>
              <a:t> </a:t>
            </a:r>
            <a:r>
              <a:rPr lang="en-US" dirty="0" err="1"/>
              <a:t>zložitejším</a:t>
            </a:r>
            <a:r>
              <a:rPr lang="en-US" dirty="0"/>
              <a:t> a </a:t>
            </a:r>
            <a:r>
              <a:rPr lang="en-US" dirty="0" err="1"/>
              <a:t>náročnejším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.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polročnej</a:t>
            </a:r>
            <a:r>
              <a:rPr lang="en-US" dirty="0"/>
              <a:t> </a:t>
            </a:r>
            <a:r>
              <a:rPr lang="en-US" dirty="0" err="1"/>
              <a:t>štúdie</a:t>
            </a:r>
            <a:r>
              <a:rPr lang="en-US" dirty="0"/>
              <a:t> </a:t>
            </a:r>
            <a:r>
              <a:rPr lang="en-US" dirty="0" err="1"/>
              <a:t>slovenského</a:t>
            </a:r>
            <a:r>
              <a:rPr lang="en-US" dirty="0"/>
              <a:t> </a:t>
            </a:r>
            <a:r>
              <a:rPr lang="en-US" dirty="0" err="1"/>
              <a:t>stavebníctva</a:t>
            </a:r>
            <a:r>
              <a:rPr lang="en-US" dirty="0"/>
              <a:t> v </a:t>
            </a:r>
            <a:r>
              <a:rPr lang="en-US" dirty="0" err="1"/>
              <a:t>prvej</a:t>
            </a:r>
            <a:r>
              <a:rPr lang="en-US" dirty="0"/>
              <a:t> </a:t>
            </a:r>
            <a:r>
              <a:rPr lang="en-US" dirty="0" err="1"/>
              <a:t>polovici</a:t>
            </a:r>
            <a:r>
              <a:rPr lang="en-US" dirty="0"/>
              <a:t> </a:t>
            </a:r>
            <a:r>
              <a:rPr lang="en-US" dirty="0" err="1"/>
              <a:t>roka</a:t>
            </a:r>
            <a:r>
              <a:rPr lang="en-US" dirty="0"/>
              <a:t> 2025 </a:t>
            </a:r>
            <a:r>
              <a:rPr lang="en-US" dirty="0" err="1"/>
              <a:t>až</a:t>
            </a:r>
            <a:r>
              <a:rPr lang="en-US" dirty="0"/>
              <a:t> 86 % </a:t>
            </a:r>
            <a:r>
              <a:rPr lang="en-US" dirty="0" err="1"/>
              <a:t>spoločností</a:t>
            </a:r>
            <a:r>
              <a:rPr lang="en-US" dirty="0"/>
              <a:t> </a:t>
            </a:r>
            <a:r>
              <a:rPr lang="en-US" dirty="0" err="1"/>
              <a:t>uvádza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čelia</a:t>
            </a:r>
            <a:r>
              <a:rPr lang="en-US" dirty="0"/>
              <a:t> 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v </a:t>
            </a:r>
            <a:r>
              <a:rPr lang="en-US" dirty="0" err="1"/>
              <a:t>robotníckych</a:t>
            </a:r>
            <a:r>
              <a:rPr lang="en-US" dirty="0"/>
              <a:t> a </a:t>
            </a:r>
            <a:r>
              <a:rPr lang="en-US" dirty="0" err="1"/>
              <a:t>technických</a:t>
            </a:r>
            <a:r>
              <a:rPr lang="en-US" dirty="0"/>
              <a:t> </a:t>
            </a:r>
            <a:r>
              <a:rPr lang="en-US" dirty="0" err="1"/>
              <a:t>profesiách</a:t>
            </a:r>
            <a:r>
              <a:rPr lang="en-US" dirty="0"/>
              <a:t> (CEEC Research, 2025, </a:t>
            </a:r>
            <a:r>
              <a:rPr lang="en-US" dirty="0" err="1"/>
              <a:t>citované</a:t>
            </a:r>
            <a:r>
              <a:rPr lang="en-US" dirty="0"/>
              <a:t> v </a:t>
            </a:r>
            <a:r>
              <a:rPr lang="en-US" dirty="0" err="1"/>
              <a:t>Stavebníctvo</a:t>
            </a:r>
            <a:r>
              <a:rPr lang="en-US" dirty="0"/>
              <a:t> a </a:t>
            </a:r>
            <a:r>
              <a:rPr lang="en-US" dirty="0" err="1"/>
              <a:t>byvanie</a:t>
            </a:r>
            <a:r>
              <a:rPr lang="en-US" dirty="0"/>
              <a:t>, 2025). </a:t>
            </a:r>
            <a:r>
              <a:rPr lang="en-US" dirty="0" err="1"/>
              <a:t>Hoci</a:t>
            </a:r>
            <a:r>
              <a:rPr lang="en-US" dirty="0"/>
              <a:t> v </a:t>
            </a:r>
            <a:r>
              <a:rPr lang="en-US" dirty="0" err="1"/>
              <a:t>posledných</a:t>
            </a:r>
            <a:r>
              <a:rPr lang="en-US" dirty="0"/>
              <a:t> </a:t>
            </a:r>
            <a:r>
              <a:rPr lang="en-US" dirty="0" err="1"/>
              <a:t>rokoch</a:t>
            </a:r>
            <a:r>
              <a:rPr lang="en-US" dirty="0"/>
              <a:t> </a:t>
            </a:r>
            <a:r>
              <a:rPr lang="en-US" dirty="0" err="1"/>
              <a:t>boli</a:t>
            </a:r>
            <a:r>
              <a:rPr lang="en-US" dirty="0"/>
              <a:t> </a:t>
            </a:r>
            <a:r>
              <a:rPr lang="en-US" dirty="0" err="1"/>
              <a:t>zavedené</a:t>
            </a:r>
            <a:r>
              <a:rPr lang="en-US" dirty="0"/>
              <a:t> </a:t>
            </a:r>
            <a:r>
              <a:rPr lang="en-US" dirty="0" err="1"/>
              <a:t>zjednodušené</a:t>
            </a:r>
            <a:r>
              <a:rPr lang="en-US" dirty="0"/>
              <a:t> </a:t>
            </a:r>
            <a:r>
              <a:rPr lang="en-US" dirty="0" err="1"/>
              <a:t>postupy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uľahčenie</a:t>
            </a:r>
            <a:r>
              <a:rPr lang="en-US" dirty="0"/>
              <a:t> </a:t>
            </a:r>
            <a:r>
              <a:rPr lang="en-US" dirty="0" err="1"/>
              <a:t>zamestnávania</a:t>
            </a:r>
            <a:r>
              <a:rPr lang="en-US" dirty="0"/>
              <a:t> </a:t>
            </a:r>
            <a:r>
              <a:rPr lang="en-US" dirty="0" err="1"/>
              <a:t>zahraničných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v </a:t>
            </a:r>
            <a:r>
              <a:rPr lang="en-US" dirty="0" err="1"/>
              <a:t>nedostatkových</a:t>
            </a:r>
            <a:r>
              <a:rPr lang="en-US" dirty="0"/>
              <a:t> </a:t>
            </a:r>
            <a:r>
              <a:rPr lang="en-US" dirty="0" err="1"/>
              <a:t>profesiách</a:t>
            </a:r>
            <a:r>
              <a:rPr lang="en-US" dirty="0"/>
              <a:t>, </a:t>
            </a:r>
            <a:r>
              <a:rPr lang="en-US" dirty="0" err="1"/>
              <a:t>dopyt</a:t>
            </a:r>
            <a:r>
              <a:rPr lang="en-US" dirty="0"/>
              <a:t> po </a:t>
            </a:r>
            <a:r>
              <a:rPr lang="en-US" dirty="0" err="1"/>
              <a:t>kvalifikovaných</a:t>
            </a:r>
            <a:r>
              <a:rPr lang="en-US" dirty="0"/>
              <a:t> </a:t>
            </a:r>
            <a:r>
              <a:rPr lang="en-US" dirty="0" err="1"/>
              <a:t>remeselníkoch</a:t>
            </a:r>
            <a:r>
              <a:rPr lang="en-US" dirty="0"/>
              <a:t> a </a:t>
            </a:r>
            <a:r>
              <a:rPr lang="en-US" dirty="0" err="1"/>
              <a:t>technikoch</a:t>
            </a:r>
            <a:r>
              <a:rPr lang="en-US" dirty="0"/>
              <a:t> </a:t>
            </a:r>
            <a:r>
              <a:rPr lang="en-US" dirty="0" err="1"/>
              <a:t>zostáva</a:t>
            </a:r>
            <a:r>
              <a:rPr lang="en-US" dirty="0"/>
              <a:t> </a:t>
            </a:r>
            <a:r>
              <a:rPr lang="en-US" dirty="0" err="1"/>
              <a:t>akútny</a:t>
            </a:r>
            <a:r>
              <a:rPr lang="en-US" dirty="0"/>
              <a:t>. </a:t>
            </a:r>
            <a:r>
              <a:rPr lang="en-US" dirty="0" err="1"/>
              <a:t>Menšie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dominujú</a:t>
            </a:r>
            <a:r>
              <a:rPr lang="en-US" dirty="0"/>
              <a:t> v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odvetví</a:t>
            </a:r>
            <a:r>
              <a:rPr lang="en-US" dirty="0"/>
              <a:t>,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preto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riešení</a:t>
            </a:r>
            <a:r>
              <a:rPr lang="en-US" dirty="0"/>
              <a:t> 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a </a:t>
            </a:r>
            <a:r>
              <a:rPr lang="en-US" dirty="0" err="1"/>
              <a:t>zotrvaní</a:t>
            </a:r>
            <a:r>
              <a:rPr lang="en-US" dirty="0"/>
              <a:t> v </a:t>
            </a:r>
            <a:r>
              <a:rPr lang="en-US" dirty="0" err="1"/>
              <a:t>konkurencieschopnosti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náročnom</a:t>
            </a:r>
            <a:r>
              <a:rPr lang="en-US" dirty="0"/>
              <a:t> </a:t>
            </a:r>
            <a:r>
              <a:rPr lang="en-US" dirty="0" err="1"/>
              <a:t>trhu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silne</a:t>
            </a:r>
            <a:r>
              <a:rPr lang="en-US" dirty="0"/>
              <a:t> </a:t>
            </a:r>
            <a:r>
              <a:rPr lang="en-US" dirty="0" err="1"/>
              <a:t>závislé</a:t>
            </a:r>
            <a:r>
              <a:rPr lang="en-US" dirty="0"/>
              <a:t> od </a:t>
            </a:r>
            <a:r>
              <a:rPr lang="en-US" dirty="0" err="1"/>
              <a:t>sprostredkovateľov</a:t>
            </a:r>
            <a:r>
              <a:rPr lang="en-US" dirty="0"/>
              <a:t> (</a:t>
            </a:r>
            <a:r>
              <a:rPr lang="en-US" dirty="0" err="1"/>
              <a:t>Rozhovor</a:t>
            </a:r>
            <a:r>
              <a:rPr lang="en-US" dirty="0"/>
              <a:t> 2). </a:t>
            </a:r>
            <a:r>
              <a:rPr lang="en-US" dirty="0" err="1"/>
              <a:t>Navyše</a:t>
            </a:r>
            <a:r>
              <a:rPr lang="en-US" dirty="0"/>
              <a:t>, ani </a:t>
            </a:r>
            <a:r>
              <a:rPr lang="en-US" dirty="0" err="1"/>
              <a:t>zabezpečenie</a:t>
            </a:r>
            <a:r>
              <a:rPr lang="en-US" dirty="0"/>
              <a:t> </a:t>
            </a:r>
            <a:r>
              <a:rPr lang="en-US" dirty="0" err="1"/>
              <a:t>dostatočne</a:t>
            </a:r>
            <a:r>
              <a:rPr lang="en-US" dirty="0"/>
              <a:t> </a:t>
            </a:r>
            <a:r>
              <a:rPr lang="en-US" dirty="0" err="1"/>
              <a:t>kvalifikovanej</a:t>
            </a:r>
            <a:r>
              <a:rPr lang="en-US" dirty="0"/>
              <a:t> a </a:t>
            </a:r>
            <a:r>
              <a:rPr lang="en-US" dirty="0" err="1"/>
              <a:t>zručnej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úplne</a:t>
            </a:r>
            <a:r>
              <a:rPr lang="en-US" dirty="0"/>
              <a:t> </a:t>
            </a:r>
            <a:r>
              <a:rPr lang="en-US" dirty="0" err="1"/>
              <a:t>nerieši</a:t>
            </a:r>
            <a:r>
              <a:rPr lang="en-US" dirty="0"/>
              <a:t>, </a:t>
            </a:r>
            <a:r>
              <a:rPr lang="en-US" dirty="0" err="1"/>
              <a:t>pretože</a:t>
            </a:r>
            <a:r>
              <a:rPr lang="en-US" dirty="0"/>
              <a:t> </a:t>
            </a:r>
            <a:r>
              <a:rPr lang="en-US" dirty="0" err="1"/>
              <a:t>pretrváva</a:t>
            </a:r>
            <a:r>
              <a:rPr lang="en-US" dirty="0"/>
              <a:t> </a:t>
            </a:r>
            <a:r>
              <a:rPr lang="en-US" b="1" dirty="0" err="1"/>
              <a:t>značné</a:t>
            </a:r>
            <a:r>
              <a:rPr lang="en-US" b="1" dirty="0"/>
              <a:t> </a:t>
            </a:r>
            <a:r>
              <a:rPr lang="en-US" b="1" dirty="0" err="1"/>
              <a:t>administratívne</a:t>
            </a:r>
            <a:r>
              <a:rPr lang="en-US" b="1" dirty="0"/>
              <a:t> </a:t>
            </a:r>
            <a:r>
              <a:rPr lang="en-US" b="1" dirty="0" err="1"/>
              <a:t>prekážky</a:t>
            </a:r>
            <a:r>
              <a:rPr lang="en-US" b="1" dirty="0"/>
              <a:t> v </a:t>
            </a:r>
            <a:r>
              <a:rPr lang="en-US" b="1" dirty="0" err="1"/>
              <a:t>dôsledku</a:t>
            </a:r>
            <a:r>
              <a:rPr lang="en-US" b="1" dirty="0"/>
              <a:t> </a:t>
            </a:r>
            <a:r>
              <a:rPr lang="en-US" b="1" dirty="0" err="1"/>
              <a:t>preťaženia</a:t>
            </a:r>
            <a:r>
              <a:rPr lang="en-US" b="1" dirty="0"/>
              <a:t> </a:t>
            </a:r>
            <a:r>
              <a:rPr lang="en-US" b="1" dirty="0" err="1"/>
              <a:t>cudzineckej</a:t>
            </a:r>
            <a:r>
              <a:rPr lang="en-US" b="1" dirty="0"/>
              <a:t> </a:t>
            </a:r>
            <a:r>
              <a:rPr lang="en-US" b="1" dirty="0" err="1"/>
              <a:t>polície</a:t>
            </a:r>
            <a:r>
              <a:rPr lang="en-US" dirty="0"/>
              <a:t>.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rok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objavujú</a:t>
            </a:r>
            <a:r>
              <a:rPr lang="en-US" dirty="0"/>
              <a:t> </a:t>
            </a:r>
            <a:r>
              <a:rPr lang="en-US" dirty="0" err="1"/>
              <a:t>správy</a:t>
            </a:r>
            <a:r>
              <a:rPr lang="en-US" dirty="0"/>
              <a:t> o </a:t>
            </a:r>
            <a:r>
              <a:rPr lang="en-US" dirty="0" err="1"/>
              <a:t>nedostupnosti</a:t>
            </a:r>
            <a:r>
              <a:rPr lang="en-US" dirty="0"/>
              <a:t> </a:t>
            </a:r>
            <a:r>
              <a:rPr lang="en-US" dirty="0" err="1"/>
              <a:t>pracovných</a:t>
            </a:r>
            <a:r>
              <a:rPr lang="en-US" dirty="0"/>
              <a:t> </a:t>
            </a:r>
            <a:r>
              <a:rPr lang="en-US" dirty="0" err="1"/>
              <a:t>miest</a:t>
            </a:r>
            <a:r>
              <a:rPr lang="en-US" dirty="0"/>
              <a:t> a </a:t>
            </a:r>
            <a:r>
              <a:rPr lang="en-US" dirty="0" err="1"/>
              <a:t>obchodovaní</a:t>
            </a:r>
            <a:r>
              <a:rPr lang="en-US" dirty="0"/>
              <a:t> s </a:t>
            </a:r>
            <a:r>
              <a:rPr lang="en-US" dirty="0" err="1"/>
              <a:t>časovými</a:t>
            </a:r>
            <a:r>
              <a:rPr lang="en-US" dirty="0"/>
              <a:t> </a:t>
            </a:r>
            <a:r>
              <a:rPr lang="en-US" dirty="0" err="1"/>
              <a:t>úsekmi</a:t>
            </a:r>
            <a:r>
              <a:rPr lang="en-US" dirty="0"/>
              <a:t> (SME, 2025). </a:t>
            </a:r>
            <a:r>
              <a:rPr lang="en-US" dirty="0" err="1"/>
              <a:t>Tento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vzniká</a:t>
            </a:r>
            <a:r>
              <a:rPr lang="en-US" dirty="0"/>
              <a:t> v </a:t>
            </a:r>
            <a:r>
              <a:rPr lang="en-US" dirty="0" err="1"/>
              <a:t>čase</a:t>
            </a:r>
            <a:r>
              <a:rPr lang="en-US" dirty="0"/>
              <a:t>,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zahraničných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 v </a:t>
            </a:r>
            <a:r>
              <a:rPr lang="en-US" dirty="0" err="1"/>
              <a:t>krajine</a:t>
            </a:r>
            <a:r>
              <a:rPr lang="en-US" dirty="0"/>
              <a:t>, </a:t>
            </a:r>
            <a:r>
              <a:rPr lang="en-US" dirty="0" err="1"/>
              <a:t>ktorá</a:t>
            </a:r>
            <a:r>
              <a:rPr lang="en-US" dirty="0"/>
              <a:t> </a:t>
            </a:r>
            <a:r>
              <a:rPr lang="en-US" dirty="0" err="1"/>
              <a:t>už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en-US" dirty="0" err="1"/>
              <a:t>čelí</a:t>
            </a:r>
            <a:r>
              <a:rPr lang="en-US" dirty="0"/>
              <a:t> </a:t>
            </a:r>
            <a:r>
              <a:rPr lang="en-US" dirty="0" err="1"/>
              <a:t>nedostatku</a:t>
            </a:r>
            <a:r>
              <a:rPr lang="en-US" dirty="0"/>
              <a:t>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sily</a:t>
            </a:r>
            <a:r>
              <a:rPr lang="en-US" dirty="0"/>
              <a:t> a </a:t>
            </a:r>
            <a:r>
              <a:rPr lang="en-US" dirty="0" err="1"/>
              <a:t>preťaženému</a:t>
            </a:r>
            <a:r>
              <a:rPr lang="en-US" dirty="0"/>
              <a:t> </a:t>
            </a:r>
            <a:r>
              <a:rPr lang="en-US" dirty="0" err="1"/>
              <a:t>rezervačnému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b="1" dirty="0"/>
              <a:t>. </a:t>
            </a:r>
            <a:r>
              <a:rPr lang="en-US" b="1" dirty="0" err="1"/>
              <a:t>Niektorí</a:t>
            </a:r>
            <a:r>
              <a:rPr lang="en-US" b="1" dirty="0"/>
              <a:t> </a:t>
            </a:r>
            <a:r>
              <a:rPr lang="en-US" b="1" dirty="0" err="1"/>
              <a:t>cudzinci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uchyľujú</a:t>
            </a:r>
            <a:r>
              <a:rPr lang="en-US" b="1" dirty="0"/>
              <a:t> k </a:t>
            </a:r>
            <a:r>
              <a:rPr lang="en-US" b="1" dirty="0" err="1"/>
              <a:t>nelegálnemu</a:t>
            </a:r>
            <a:r>
              <a:rPr lang="en-US" b="1" dirty="0"/>
              <a:t> </a:t>
            </a:r>
            <a:r>
              <a:rPr lang="en-US" b="1" dirty="0" err="1"/>
              <a:t>objednávaniu</a:t>
            </a:r>
            <a:r>
              <a:rPr lang="en-US" b="1" dirty="0"/>
              <a:t> </a:t>
            </a:r>
            <a:r>
              <a:rPr lang="en-US" b="1" dirty="0" err="1"/>
              <a:t>termínov</a:t>
            </a:r>
            <a:r>
              <a:rPr lang="en-US" b="1" dirty="0"/>
              <a:t> </a:t>
            </a:r>
            <a:r>
              <a:rPr lang="en-US" b="1" dirty="0" err="1"/>
              <a:t>prostredníctvom</a:t>
            </a:r>
            <a:r>
              <a:rPr lang="en-US" b="1" dirty="0"/>
              <a:t> </a:t>
            </a:r>
            <a:r>
              <a:rPr lang="en-US" b="1" dirty="0" err="1"/>
              <a:t>sprostredkovateľov</a:t>
            </a:r>
            <a:r>
              <a:rPr lang="en-US" b="1" dirty="0"/>
              <a:t> – </a:t>
            </a:r>
            <a:r>
              <a:rPr lang="en-US" b="1" dirty="0" err="1"/>
              <a:t>často</a:t>
            </a:r>
            <a:r>
              <a:rPr lang="en-US" b="1" dirty="0"/>
              <a:t> </a:t>
            </a:r>
            <a:r>
              <a:rPr lang="en-US" b="1" dirty="0" err="1"/>
              <a:t>platia</a:t>
            </a:r>
            <a:r>
              <a:rPr lang="en-US" b="1" dirty="0"/>
              <a:t> </a:t>
            </a:r>
            <a:r>
              <a:rPr lang="en-US" b="1" dirty="0" err="1"/>
              <a:t>stovky</a:t>
            </a:r>
            <a:r>
              <a:rPr lang="en-US" b="1" dirty="0"/>
              <a:t> </a:t>
            </a:r>
            <a:r>
              <a:rPr lang="en-US" b="1" dirty="0" err="1"/>
              <a:t>eur</a:t>
            </a:r>
            <a:r>
              <a:rPr lang="en-US" b="1" dirty="0"/>
              <a:t> – </a:t>
            </a:r>
            <a:r>
              <a:rPr lang="en-US" b="1" dirty="0" err="1"/>
              <a:t>alebo</a:t>
            </a:r>
            <a:r>
              <a:rPr lang="en-US" b="1" dirty="0"/>
              <a:t> </a:t>
            </a:r>
            <a:r>
              <a:rPr lang="en-US" b="1" dirty="0" err="1"/>
              <a:t>používajú</a:t>
            </a:r>
            <a:r>
              <a:rPr lang="en-US" b="1" dirty="0"/>
              <a:t> </a:t>
            </a:r>
            <a:r>
              <a:rPr lang="en-US" b="1" dirty="0" err="1"/>
              <a:t>automatizované</a:t>
            </a:r>
            <a:r>
              <a:rPr lang="en-US" b="1" dirty="0"/>
              <a:t> „</a:t>
            </a:r>
            <a:r>
              <a:rPr lang="en-US" b="1" dirty="0" err="1"/>
              <a:t>boty</a:t>
            </a:r>
            <a:r>
              <a:rPr lang="en-US" b="1" dirty="0"/>
              <a:t>“, </a:t>
            </a:r>
            <a:r>
              <a:rPr lang="en-US" b="1" dirty="0" err="1"/>
              <a:t>ktoré</a:t>
            </a:r>
            <a:r>
              <a:rPr lang="en-US" b="1" dirty="0"/>
              <a:t> </a:t>
            </a:r>
            <a:r>
              <a:rPr lang="en-US" b="1" dirty="0" err="1"/>
              <a:t>opakovane</a:t>
            </a:r>
            <a:r>
              <a:rPr lang="en-US" b="1" dirty="0"/>
              <a:t> </a:t>
            </a:r>
            <a:r>
              <a:rPr lang="en-US" b="1" dirty="0" err="1"/>
              <a:t>kontrolujú</a:t>
            </a:r>
            <a:r>
              <a:rPr lang="en-US" b="1" dirty="0"/>
              <a:t> </a:t>
            </a:r>
            <a:r>
              <a:rPr lang="en-US" b="1" dirty="0" err="1"/>
              <a:t>voľné</a:t>
            </a:r>
            <a:r>
              <a:rPr lang="en-US" b="1" dirty="0"/>
              <a:t> </a:t>
            </a:r>
            <a:r>
              <a:rPr lang="en-US" b="1" dirty="0" err="1"/>
              <a:t>termíny</a:t>
            </a:r>
            <a:r>
              <a:rPr lang="en-US" b="1" dirty="0"/>
              <a:t>, </a:t>
            </a:r>
            <a:r>
              <a:rPr lang="en-US" b="1" dirty="0" err="1"/>
              <a:t>čím</a:t>
            </a:r>
            <a:r>
              <a:rPr lang="en-US" b="1" dirty="0"/>
              <a:t> </a:t>
            </a:r>
            <a:r>
              <a:rPr lang="en-US" b="1" dirty="0" err="1"/>
              <a:t>systém</a:t>
            </a:r>
            <a:r>
              <a:rPr lang="en-US" b="1" dirty="0"/>
              <a:t> </a:t>
            </a:r>
            <a:r>
              <a:rPr lang="en-US" b="1" dirty="0" err="1"/>
              <a:t>ďalej</a:t>
            </a:r>
            <a:r>
              <a:rPr lang="en-US" b="1" dirty="0"/>
              <a:t> </a:t>
            </a:r>
            <a:r>
              <a:rPr lang="en-US" b="1" dirty="0" err="1"/>
              <a:t>zaťažujú</a:t>
            </a:r>
            <a:r>
              <a:rPr lang="en-US" b="1" dirty="0"/>
              <a:t> (</a:t>
            </a:r>
            <a:r>
              <a:rPr lang="en-US" b="1" dirty="0" err="1"/>
              <a:t>tamtiež</a:t>
            </a:r>
            <a:r>
              <a:rPr lang="en-US" b="1" dirty="0"/>
              <a:t>). </a:t>
            </a:r>
            <a:r>
              <a:rPr lang="en-US" b="1" dirty="0" err="1"/>
              <a:t>Tento</a:t>
            </a:r>
            <a:r>
              <a:rPr lang="en-US" b="1" dirty="0"/>
              <a:t> </a:t>
            </a:r>
            <a:r>
              <a:rPr lang="en-US" b="1" dirty="0" err="1"/>
              <a:t>problém</a:t>
            </a:r>
            <a:r>
              <a:rPr lang="en-US" b="1" dirty="0"/>
              <a:t> </a:t>
            </a:r>
            <a:r>
              <a:rPr lang="en-US" b="1" dirty="0" err="1"/>
              <a:t>bol</a:t>
            </a:r>
            <a:r>
              <a:rPr lang="en-US" b="1" dirty="0"/>
              <a:t> </a:t>
            </a:r>
            <a:r>
              <a:rPr lang="en-US" b="1" dirty="0" err="1"/>
              <a:t>spomenutý</a:t>
            </a:r>
            <a:r>
              <a:rPr lang="en-US" b="1" dirty="0"/>
              <a:t> </a:t>
            </a:r>
            <a:r>
              <a:rPr lang="en-US" b="1" dirty="0" err="1"/>
              <a:t>aj</a:t>
            </a:r>
            <a:r>
              <a:rPr lang="en-US" b="1" dirty="0"/>
              <a:t> v </a:t>
            </a:r>
            <a:r>
              <a:rPr lang="en-US" b="1" dirty="0" err="1"/>
              <a:t>rozhovore</a:t>
            </a:r>
            <a:r>
              <a:rPr lang="en-US" b="1" dirty="0"/>
              <a:t> č. 2, </a:t>
            </a:r>
            <a:r>
              <a:rPr lang="en-US" b="1" dirty="0" err="1"/>
              <a:t>kde</a:t>
            </a:r>
            <a:r>
              <a:rPr lang="en-US" b="1" dirty="0"/>
              <a:t> respondent </a:t>
            </a:r>
            <a:r>
              <a:rPr lang="en-US" b="1" dirty="0" err="1"/>
              <a:t>uviedol</a:t>
            </a:r>
            <a:r>
              <a:rPr lang="en-US" b="1" dirty="0"/>
              <a:t>, </a:t>
            </a:r>
            <a:r>
              <a:rPr lang="en-US" b="1" dirty="0" err="1"/>
              <a:t>že</a:t>
            </a:r>
            <a:r>
              <a:rPr lang="en-US" b="1" dirty="0"/>
              <a:t> </a:t>
            </a:r>
            <a:r>
              <a:rPr lang="en-US" b="1" dirty="0" err="1"/>
              <a:t>nedostupnosť</a:t>
            </a:r>
            <a:r>
              <a:rPr lang="en-US" b="1" dirty="0"/>
              <a:t> </a:t>
            </a:r>
            <a:r>
              <a:rPr lang="en-US" b="1" dirty="0" err="1"/>
              <a:t>kvalitných</a:t>
            </a:r>
            <a:r>
              <a:rPr lang="en-US" b="1" dirty="0"/>
              <a:t> </a:t>
            </a:r>
            <a:r>
              <a:rPr lang="en-US" b="1" dirty="0" err="1"/>
              <a:t>služieb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cudzineckej</a:t>
            </a:r>
            <a:r>
              <a:rPr lang="en-US" b="1" dirty="0"/>
              <a:t> </a:t>
            </a:r>
            <a:r>
              <a:rPr lang="en-US" b="1" dirty="0" err="1"/>
              <a:t>polícii</a:t>
            </a:r>
            <a:r>
              <a:rPr lang="en-US" b="1" dirty="0"/>
              <a:t> je </a:t>
            </a:r>
            <a:r>
              <a:rPr lang="en-US" b="1" dirty="0" err="1"/>
              <a:t>jedným</a:t>
            </a:r>
            <a:r>
              <a:rPr lang="en-US" b="1" dirty="0"/>
              <a:t> z </a:t>
            </a:r>
            <a:r>
              <a:rPr lang="en-US" b="1" dirty="0" err="1"/>
              <a:t>hlavných</a:t>
            </a:r>
            <a:r>
              <a:rPr lang="en-US" b="1" dirty="0"/>
              <a:t> </a:t>
            </a:r>
            <a:r>
              <a:rPr lang="en-US" b="1" dirty="0" err="1"/>
              <a:t>úzkych</a:t>
            </a:r>
            <a:r>
              <a:rPr lang="en-US" b="1" dirty="0"/>
              <a:t> </a:t>
            </a:r>
            <a:r>
              <a:rPr lang="en-US" b="1" dirty="0" err="1"/>
              <a:t>miest</a:t>
            </a:r>
            <a:r>
              <a:rPr lang="en-US" b="1" dirty="0"/>
              <a:t> pre </a:t>
            </a:r>
            <a:r>
              <a:rPr lang="en-US" b="1" dirty="0" err="1"/>
              <a:t>domácich</a:t>
            </a:r>
            <a:r>
              <a:rPr lang="en-US" b="1" dirty="0"/>
              <a:t> </a:t>
            </a:r>
            <a:r>
              <a:rPr lang="en-US" b="1" dirty="0" err="1"/>
              <a:t>zamestnávateľov</a:t>
            </a:r>
            <a:r>
              <a:rPr lang="en-US" b="1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95D083-5B33-46E6-988A-EAA8947C8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5714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69CA-A7BC-9B01-FE73-133D25092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1F42D1-25BC-EAC7-C885-8091D306B2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935C14C-9EC0-4FA5-343D-E26AAE01BD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0B6837-BCD0-F316-CD74-C86D2F864B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64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AFAF5E-6488-0C28-E3CB-CD75972F57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68B8F19-FD1F-E299-CB62-7022C39669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3AA746-7DB5-20FD-48B3-518CD8AF1E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Inšpektoráty práce na Slovensku sú zodpovedné za presadzovanie pravidiel týkajúcich sa vysielaniapracovníkov, vrátane implementácie Smernice o vysielaní pracovníkov (96/71/ES), Vykonávacej smernice 2014/67/EÚ) a Smernice o vysielaní vodičov (EÚ 2020/1057). Sociálna poisťovňa zároveň zohrávakľúčovú úlohu pri zabezpečovaní súladu s pravidlami koordinácie sociálneho zabezpečenia podľazákladného nariadenia. Inšpektori práce sú odborne vyškolení a kvalifikovaní na dohľad nad širokou škáloupracovnoprávnych ustanovení vrátane vysielania, miezd, pracovných podmienok, bezpečnosti a ochranyzdravia pri práci a zákazu nelegálnej práce.</a:t>
            </a:r>
          </a:p>
          <a:p>
            <a:endParaRPr lang="sk-SK" dirty="0"/>
          </a:p>
          <a:p>
            <a:r>
              <a:rPr lang="en-US" dirty="0"/>
              <a:t>V </a:t>
            </a:r>
            <a:r>
              <a:rPr lang="en-US" dirty="0" err="1"/>
              <a:t>roku</a:t>
            </a:r>
            <a:r>
              <a:rPr lang="en-US" dirty="0"/>
              <a:t> 2023 </a:t>
            </a:r>
            <a:r>
              <a:rPr lang="en-US" dirty="0" err="1"/>
              <a:t>pôsobilo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21 </a:t>
            </a:r>
            <a:r>
              <a:rPr lang="en-US" dirty="0" err="1"/>
              <a:t>inšpektorov</a:t>
            </a:r>
            <a:r>
              <a:rPr lang="en-US" dirty="0"/>
              <a:t> </a:t>
            </a:r>
            <a:r>
              <a:rPr lang="en-US" dirty="0" err="1"/>
              <a:t>špecializovaných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vysielanie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a 32</a:t>
            </a:r>
            <a:r>
              <a:rPr lang="sk-SK" dirty="0"/>
              <a:t> </a:t>
            </a:r>
            <a:r>
              <a:rPr lang="en-US" dirty="0" err="1"/>
              <a:t>inšpektorov</a:t>
            </a:r>
            <a:r>
              <a:rPr lang="en-US" dirty="0"/>
              <a:t> </a:t>
            </a:r>
            <a:r>
              <a:rPr lang="en-US" dirty="0" err="1"/>
              <a:t>vykonávajúcich</a:t>
            </a:r>
            <a:r>
              <a:rPr lang="en-US" dirty="0"/>
              <a:t> </a:t>
            </a:r>
            <a:r>
              <a:rPr lang="en-US" dirty="0" err="1"/>
              <a:t>cestné</a:t>
            </a:r>
            <a:r>
              <a:rPr lang="en-US" dirty="0"/>
              <a:t> </a:t>
            </a:r>
            <a:r>
              <a:rPr lang="en-US" dirty="0" err="1"/>
              <a:t>kontroly</a:t>
            </a:r>
            <a:r>
              <a:rPr lang="en-US" dirty="0"/>
              <a:t> v </a:t>
            </a:r>
            <a:r>
              <a:rPr lang="en-US" dirty="0" err="1"/>
              <a:t>sektore</a:t>
            </a:r>
            <a:r>
              <a:rPr lang="en-US" dirty="0"/>
              <a:t> </a:t>
            </a:r>
            <a:r>
              <a:rPr lang="en-US" dirty="0" err="1"/>
              <a:t>dopravy</a:t>
            </a:r>
            <a:r>
              <a:rPr lang="en-US" dirty="0"/>
              <a:t>, </a:t>
            </a:r>
            <a:r>
              <a:rPr lang="en-US" dirty="0" err="1"/>
              <a:t>hoci</a:t>
            </a:r>
            <a:r>
              <a:rPr lang="en-US" dirty="0"/>
              <a:t> </a:t>
            </a:r>
            <a:r>
              <a:rPr lang="en-US" dirty="0" err="1"/>
              <a:t>všetci</a:t>
            </a:r>
            <a:r>
              <a:rPr lang="en-US" dirty="0"/>
              <a:t> </a:t>
            </a:r>
            <a:r>
              <a:rPr lang="en-US" dirty="0" err="1"/>
              <a:t>inšpektori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oprávnení</a:t>
            </a:r>
            <a:r>
              <a:rPr lang="sk-SK" dirty="0"/>
              <a:t> </a:t>
            </a:r>
            <a:r>
              <a:rPr lang="en-US" dirty="0" err="1"/>
              <a:t>presadzovať</a:t>
            </a:r>
            <a:r>
              <a:rPr lang="en-US" dirty="0"/>
              <a:t> </a:t>
            </a:r>
            <a:r>
              <a:rPr lang="en-US" dirty="0" err="1"/>
              <a:t>pravidlá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súčasť</a:t>
            </a:r>
            <a:r>
              <a:rPr lang="en-US" dirty="0"/>
              <a:t> </a:t>
            </a:r>
            <a:r>
              <a:rPr lang="en-US" dirty="0" err="1"/>
              <a:t>všeobecných</a:t>
            </a:r>
            <a:r>
              <a:rPr lang="en-US" dirty="0"/>
              <a:t> </a:t>
            </a:r>
            <a:r>
              <a:rPr lang="en-US" dirty="0" err="1"/>
              <a:t>kontrol</a:t>
            </a:r>
            <a:r>
              <a:rPr lang="en-US" dirty="0"/>
              <a:t> </a:t>
            </a:r>
            <a:r>
              <a:rPr lang="en-US" dirty="0" err="1"/>
              <a:t>pracovného</a:t>
            </a:r>
            <a:r>
              <a:rPr lang="en-US" dirty="0"/>
              <a:t> </a:t>
            </a:r>
            <a:r>
              <a:rPr lang="en-US" dirty="0" err="1"/>
              <a:t>práva</a:t>
            </a:r>
            <a:r>
              <a:rPr lang="en-US" dirty="0"/>
              <a:t>. </a:t>
            </a:r>
            <a:endParaRPr lang="sk-SK" dirty="0"/>
          </a:p>
          <a:p>
            <a:r>
              <a:rPr lang="en-US" dirty="0" err="1"/>
              <a:t>Vzhľadom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to, </a:t>
            </a:r>
            <a:r>
              <a:rPr lang="en-US" dirty="0" err="1"/>
              <a:t>že</a:t>
            </a:r>
            <a:r>
              <a:rPr lang="sk-SK" dirty="0"/>
              <a:t> </a:t>
            </a:r>
            <a:r>
              <a:rPr lang="en-US" dirty="0" err="1"/>
              <a:t>inšpekcie</a:t>
            </a:r>
            <a:r>
              <a:rPr lang="en-US" dirty="0"/>
              <a:t> </a:t>
            </a:r>
            <a:r>
              <a:rPr lang="en-US" dirty="0" err="1"/>
              <a:t>týkajúce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kategorizované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, </a:t>
            </a:r>
            <a:r>
              <a:rPr lang="en-US" dirty="0" err="1"/>
              <a:t>nie</a:t>
            </a:r>
            <a:r>
              <a:rPr lang="en-US" dirty="0"/>
              <a:t> je </a:t>
            </a:r>
            <a:r>
              <a:rPr lang="en-US" dirty="0" err="1"/>
              <a:t>možné</a:t>
            </a:r>
            <a:r>
              <a:rPr lang="en-US" dirty="0"/>
              <a:t> </a:t>
            </a:r>
            <a:r>
              <a:rPr lang="en-US" dirty="0" err="1"/>
              <a:t>určit</a:t>
            </a:r>
            <a:r>
              <a:rPr lang="en-US" dirty="0"/>
              <a:t> ich </a:t>
            </a:r>
            <a:r>
              <a:rPr lang="en-US" dirty="0" err="1"/>
              <a:t>presný</a:t>
            </a:r>
            <a:r>
              <a:rPr lang="sk-SK" dirty="0"/>
              <a:t> </a:t>
            </a:r>
            <a:r>
              <a:rPr lang="en-US" dirty="0" err="1"/>
              <a:t>počet</a:t>
            </a:r>
            <a:r>
              <a:rPr lang="en-US" dirty="0"/>
              <a:t>. Tieto </a:t>
            </a:r>
            <a:r>
              <a:rPr lang="en-US" dirty="0" err="1"/>
              <a:t>inšpekcie</a:t>
            </a:r>
            <a:r>
              <a:rPr lang="en-US" dirty="0"/>
              <a:t> </a:t>
            </a:r>
            <a:r>
              <a:rPr lang="en-US" dirty="0" err="1"/>
              <a:t>spadajú</a:t>
            </a:r>
            <a:r>
              <a:rPr lang="sk-SK" dirty="0"/>
              <a:t> do</a:t>
            </a:r>
            <a:r>
              <a:rPr lang="en-US" dirty="0"/>
              <a:t> </a:t>
            </a:r>
            <a:r>
              <a:rPr lang="en-US" dirty="0" err="1"/>
              <a:t>pracovnoprávneho</a:t>
            </a:r>
            <a:r>
              <a:rPr lang="en-US" dirty="0"/>
              <a:t> </a:t>
            </a:r>
            <a:r>
              <a:rPr lang="en-US" dirty="0" err="1"/>
              <a:t>rámca</a:t>
            </a:r>
            <a:r>
              <a:rPr lang="en-US" dirty="0"/>
              <a:t>, v </a:t>
            </a:r>
            <a:r>
              <a:rPr lang="en-US" dirty="0" err="1"/>
              <a:t>ktorom</a:t>
            </a:r>
            <a:r>
              <a:rPr lang="en-US" dirty="0"/>
              <a:t> bolo v </a:t>
            </a:r>
            <a:r>
              <a:rPr lang="en-US" dirty="0" err="1"/>
              <a:t>roku</a:t>
            </a:r>
            <a:r>
              <a:rPr lang="en-US" dirty="0"/>
              <a:t> 2023 </a:t>
            </a:r>
            <a:r>
              <a:rPr lang="en-US" dirty="0" err="1"/>
              <a:t>vykonaných</a:t>
            </a:r>
            <a:r>
              <a:rPr lang="en-US" dirty="0"/>
              <a:t> celkom16 069 </a:t>
            </a:r>
            <a:r>
              <a:rPr lang="en-US" dirty="0" err="1"/>
              <a:t>inšpekcií</a:t>
            </a:r>
            <a:r>
              <a:rPr lang="en-US" dirty="0"/>
              <a:t>, z </a:t>
            </a:r>
            <a:r>
              <a:rPr lang="en-US" dirty="0" err="1"/>
              <a:t>ktorých</a:t>
            </a:r>
            <a:r>
              <a:rPr lang="en-US" dirty="0"/>
              <a:t> 154 bolo </a:t>
            </a:r>
            <a:r>
              <a:rPr lang="en-US" dirty="0" err="1"/>
              <a:t>iniciovaných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vnútorného</a:t>
            </a:r>
            <a:r>
              <a:rPr lang="en-US" dirty="0"/>
              <a:t> </a:t>
            </a:r>
            <a:r>
              <a:rPr lang="en-US" dirty="0" err="1"/>
              <a:t>trhu</a:t>
            </a:r>
            <a:r>
              <a:rPr lang="en-US" dirty="0"/>
              <a:t> (IMI) </a:t>
            </a:r>
            <a:r>
              <a:rPr lang="en-US" dirty="0" err="1"/>
              <a:t>precezhraničnú</a:t>
            </a:r>
            <a:r>
              <a:rPr lang="en-US" dirty="0"/>
              <a:t> </a:t>
            </a:r>
            <a:r>
              <a:rPr lang="en-US" dirty="0" err="1"/>
              <a:t>spoluprácu.Vynucovacie</a:t>
            </a:r>
            <a:r>
              <a:rPr lang="en-US" dirty="0"/>
              <a:t> </a:t>
            </a:r>
            <a:r>
              <a:rPr lang="en-US" dirty="0" err="1"/>
              <a:t>opatrenia</a:t>
            </a:r>
            <a:r>
              <a:rPr lang="en-US" dirty="0"/>
              <a:t> </a:t>
            </a:r>
            <a:r>
              <a:rPr lang="en-US" dirty="0" err="1"/>
              <a:t>viedli</a:t>
            </a:r>
            <a:r>
              <a:rPr lang="en-US" dirty="0"/>
              <a:t> k </a:t>
            </a:r>
            <a:r>
              <a:rPr lang="en-US" dirty="0" err="1"/>
              <a:t>odhaleniu</a:t>
            </a:r>
            <a:r>
              <a:rPr lang="en-US" dirty="0"/>
              <a:t> 29 </a:t>
            </a:r>
            <a:r>
              <a:rPr lang="en-US" dirty="0" err="1"/>
              <a:t>porušení</a:t>
            </a:r>
            <a:r>
              <a:rPr lang="en-US" dirty="0"/>
              <a:t> </a:t>
            </a:r>
            <a:r>
              <a:rPr lang="en-US" dirty="0" err="1"/>
              <a:t>konkrétne</a:t>
            </a:r>
            <a:r>
              <a:rPr lang="en-US" dirty="0"/>
              <a:t> </a:t>
            </a:r>
            <a:r>
              <a:rPr lang="en-US" dirty="0" err="1"/>
              <a:t>súvisiacich</a:t>
            </a:r>
            <a:r>
              <a:rPr lang="en-US" dirty="0"/>
              <a:t> s </a:t>
            </a:r>
            <a:r>
              <a:rPr lang="en-US" dirty="0" err="1"/>
              <a:t>vysielaním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698certifikátov PD A1 bolo </a:t>
            </a:r>
            <a:r>
              <a:rPr lang="en-US" dirty="0" err="1"/>
              <a:t>zrušených</a:t>
            </a:r>
            <a:r>
              <a:rPr lang="en-US" dirty="0"/>
              <a:t> z </a:t>
            </a:r>
            <a:r>
              <a:rPr lang="en-US" dirty="0" err="1"/>
              <a:t>dôvodu</a:t>
            </a:r>
            <a:r>
              <a:rPr lang="en-US" dirty="0"/>
              <a:t> </a:t>
            </a:r>
            <a:r>
              <a:rPr lang="en-US" dirty="0" err="1"/>
              <a:t>podvodných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nesprávnych</a:t>
            </a:r>
            <a:r>
              <a:rPr lang="en-US" dirty="0"/>
              <a:t> </a:t>
            </a:r>
            <a:r>
              <a:rPr lang="en-US" dirty="0" err="1"/>
              <a:t>postupov</a:t>
            </a:r>
            <a:r>
              <a:rPr lang="en-US" dirty="0"/>
              <a:t>.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prípady</a:t>
            </a:r>
            <a:r>
              <a:rPr lang="sk-SK" dirty="0"/>
              <a:t> </a:t>
            </a:r>
            <a:r>
              <a:rPr lang="en-US" dirty="0" err="1"/>
              <a:t>patrili</a:t>
            </a:r>
            <a:r>
              <a:rPr lang="en-US" dirty="0"/>
              <a:t> </a:t>
            </a:r>
            <a:r>
              <a:rPr lang="en-US" dirty="0" err="1"/>
              <a:t>falšovanie</a:t>
            </a:r>
            <a:r>
              <a:rPr lang="en-US" dirty="0"/>
              <a:t> </a:t>
            </a:r>
            <a:r>
              <a:rPr lang="en-US" dirty="0" err="1"/>
              <a:t>dokumentov</a:t>
            </a:r>
            <a:r>
              <a:rPr lang="en-US" dirty="0"/>
              <a:t>, </a:t>
            </a:r>
            <a:r>
              <a:rPr lang="en-US" dirty="0" err="1"/>
              <a:t>nesprávna</a:t>
            </a:r>
            <a:r>
              <a:rPr lang="en-US" dirty="0"/>
              <a:t> </a:t>
            </a:r>
            <a:r>
              <a:rPr lang="en-US" dirty="0" err="1"/>
              <a:t>klasifikácia</a:t>
            </a:r>
            <a:r>
              <a:rPr lang="en-US" dirty="0"/>
              <a:t> </a:t>
            </a:r>
            <a:r>
              <a:rPr lang="en-US" dirty="0" err="1"/>
              <a:t>pracovného</a:t>
            </a:r>
            <a:r>
              <a:rPr lang="en-US" dirty="0"/>
              <a:t> </a:t>
            </a:r>
            <a:r>
              <a:rPr lang="en-US" dirty="0" err="1"/>
              <a:t>statusu</a:t>
            </a:r>
            <a:r>
              <a:rPr lang="en-US" dirty="0"/>
              <a:t> (SZČO,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mali</a:t>
            </a:r>
            <a:r>
              <a:rPr lang="en-US" dirty="0"/>
              <a:t> </a:t>
            </a:r>
            <a:r>
              <a:rPr lang="en-US" dirty="0" err="1"/>
              <a:t>byť</a:t>
            </a:r>
            <a:r>
              <a:rPr lang="en-US" dirty="0"/>
              <a:t> </a:t>
            </a:r>
            <a:r>
              <a:rPr lang="en-US" dirty="0" err="1"/>
              <a:t>uznané</a:t>
            </a:r>
            <a:r>
              <a:rPr lang="sk-SK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zamestnanci</a:t>
            </a:r>
            <a:r>
              <a:rPr lang="en-US" dirty="0"/>
              <a:t>), </a:t>
            </a:r>
            <a:r>
              <a:rPr lang="en-US" dirty="0" err="1"/>
              <a:t>pokusy</a:t>
            </a:r>
            <a:r>
              <a:rPr lang="en-US" dirty="0"/>
              <a:t> </a:t>
            </a:r>
            <a:r>
              <a:rPr lang="en-US" dirty="0" err="1"/>
              <a:t>obchádzať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tvrdením</a:t>
            </a:r>
            <a:r>
              <a:rPr lang="en-US" dirty="0"/>
              <a:t> o </a:t>
            </a:r>
            <a:r>
              <a:rPr lang="en-US" dirty="0" err="1"/>
              <a:t>viacštátnej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a </a:t>
            </a:r>
            <a:r>
              <a:rPr lang="en-US" dirty="0" err="1"/>
              <a:t>používanie</a:t>
            </a:r>
            <a:r>
              <a:rPr lang="en-US" dirty="0"/>
              <a:t> </a:t>
            </a:r>
            <a:r>
              <a:rPr lang="en-US" dirty="0" err="1"/>
              <a:t>tzv</a:t>
            </a:r>
            <a:r>
              <a:rPr lang="en-US" dirty="0"/>
              <a:t>.„</a:t>
            </a:r>
            <a:r>
              <a:rPr lang="en-US" dirty="0" err="1"/>
              <a:t>schránkových</a:t>
            </a:r>
            <a:r>
              <a:rPr lang="en-US" dirty="0"/>
              <a:t> </a:t>
            </a:r>
            <a:r>
              <a:rPr lang="en-US" dirty="0" err="1"/>
              <a:t>spoločností</a:t>
            </a:r>
            <a:r>
              <a:rPr lang="en-US" dirty="0"/>
              <a:t>“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využívanie</a:t>
            </a:r>
            <a:r>
              <a:rPr lang="en-US" dirty="0"/>
              <a:t> </a:t>
            </a:r>
            <a:r>
              <a:rPr lang="en-US" dirty="0" err="1"/>
              <a:t>výhodnejších</a:t>
            </a:r>
            <a:r>
              <a:rPr lang="en-US" dirty="0"/>
              <a:t> </a:t>
            </a:r>
            <a:r>
              <a:rPr lang="en-US" dirty="0" err="1"/>
              <a:t>schém</a:t>
            </a:r>
            <a:r>
              <a:rPr lang="en-US" dirty="0"/>
              <a:t> </a:t>
            </a:r>
            <a:r>
              <a:rPr lang="en-US" dirty="0" err="1"/>
              <a:t>sociálneho</a:t>
            </a:r>
            <a:r>
              <a:rPr lang="en-US" dirty="0"/>
              <a:t> </a:t>
            </a:r>
            <a:r>
              <a:rPr lang="en-US" dirty="0" err="1"/>
              <a:t>poistenia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. Tieto</a:t>
            </a:r>
            <a:r>
              <a:rPr lang="sk-SK" dirty="0"/>
              <a:t> </a:t>
            </a:r>
            <a:r>
              <a:rPr lang="en-US" dirty="0" err="1"/>
              <a:t>zistenia</a:t>
            </a:r>
            <a:r>
              <a:rPr lang="en-US" dirty="0"/>
              <a:t> </a:t>
            </a:r>
            <a:r>
              <a:rPr lang="en-US" dirty="0" err="1"/>
              <a:t>poukazujú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význam</a:t>
            </a:r>
            <a:r>
              <a:rPr lang="en-US" dirty="0"/>
              <a:t> </a:t>
            </a:r>
            <a:r>
              <a:rPr lang="en-US" dirty="0" err="1"/>
              <a:t>posilňovania</a:t>
            </a:r>
            <a:r>
              <a:rPr lang="en-US" dirty="0"/>
              <a:t> </a:t>
            </a:r>
            <a:r>
              <a:rPr lang="en-US" dirty="0" err="1"/>
              <a:t>kontrolných</a:t>
            </a:r>
            <a:r>
              <a:rPr lang="en-US" dirty="0"/>
              <a:t> </a:t>
            </a:r>
            <a:r>
              <a:rPr lang="en-US" dirty="0" err="1"/>
              <a:t>kapacít</a:t>
            </a:r>
            <a:r>
              <a:rPr lang="en-US" dirty="0"/>
              <a:t> a </a:t>
            </a:r>
            <a:r>
              <a:rPr lang="en-US" dirty="0" err="1"/>
              <a:t>špecializovanej</a:t>
            </a:r>
            <a:r>
              <a:rPr lang="en-US" dirty="0"/>
              <a:t> </a:t>
            </a:r>
            <a:r>
              <a:rPr lang="en-US" dirty="0" err="1"/>
              <a:t>expertízy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riešenízložitých</a:t>
            </a:r>
            <a:r>
              <a:rPr lang="en-US" dirty="0"/>
              <a:t> a </a:t>
            </a:r>
            <a:r>
              <a:rPr lang="en-US" dirty="0" err="1"/>
              <a:t>cezhraničných</a:t>
            </a:r>
            <a:r>
              <a:rPr lang="en-US" dirty="0"/>
              <a:t> </a:t>
            </a:r>
            <a:r>
              <a:rPr lang="en-US" dirty="0" err="1"/>
              <a:t>aspektov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83AD15-151A-D418-23DB-291DA382EB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4079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525F2-756F-FE4F-1AAC-BC5C5817B6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F27897-58F4-9E77-FE76-61F7199CD39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1E5A404-1872-315A-4677-4115A388B7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Prax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do </a:t>
            </a:r>
            <a:r>
              <a:rPr lang="en-US" dirty="0" err="1"/>
              <a:t>zahraničia</a:t>
            </a:r>
            <a:r>
              <a:rPr lang="en-US" dirty="0"/>
              <a:t> je </a:t>
            </a:r>
            <a:r>
              <a:rPr lang="en-US" dirty="0" err="1"/>
              <a:t>relevantná</a:t>
            </a:r>
            <a:r>
              <a:rPr lang="en-US" dirty="0"/>
              <a:t> v </a:t>
            </a:r>
            <a:r>
              <a:rPr lang="en-US" dirty="0" err="1"/>
              <a:t>rôznych</a:t>
            </a:r>
            <a:r>
              <a:rPr lang="en-US" dirty="0"/>
              <a:t> </a:t>
            </a:r>
            <a:r>
              <a:rPr lang="en-US" dirty="0" err="1"/>
              <a:t>priemyselných</a:t>
            </a:r>
            <a:r>
              <a:rPr lang="en-US" dirty="0"/>
              <a:t> </a:t>
            </a:r>
            <a:r>
              <a:rPr lang="en-US" dirty="0" err="1"/>
              <a:t>odvetviach</a:t>
            </a:r>
            <a:r>
              <a:rPr lang="en-US" dirty="0"/>
              <a:t>, </a:t>
            </a:r>
            <a:r>
              <a:rPr lang="en-US" dirty="0" err="1"/>
              <a:t>hoci</a:t>
            </a:r>
            <a:r>
              <a:rPr lang="en-US" dirty="0"/>
              <a:t> </a:t>
            </a:r>
            <a:r>
              <a:rPr lang="en-US" dirty="0" err="1"/>
              <a:t>intenzita</a:t>
            </a:r>
            <a:r>
              <a:rPr lang="en-US" dirty="0"/>
              <a:t> a </a:t>
            </a:r>
            <a:r>
              <a:rPr lang="en-US" dirty="0" err="1"/>
              <a:t>charakter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líšia</a:t>
            </a:r>
            <a:r>
              <a:rPr lang="en-US" dirty="0"/>
              <a:t> v </a:t>
            </a:r>
            <a:r>
              <a:rPr lang="en-US" dirty="0" err="1"/>
              <a:t>závislosti</a:t>
            </a:r>
            <a:r>
              <a:rPr lang="en-US" dirty="0"/>
              <a:t> od </a:t>
            </a:r>
            <a:r>
              <a:rPr lang="en-US" dirty="0" err="1"/>
              <a:t>veľkosti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a </a:t>
            </a:r>
            <a:r>
              <a:rPr lang="en-US" dirty="0" err="1"/>
              <a:t>odvetvia</a:t>
            </a:r>
            <a:r>
              <a:rPr lang="en-US" dirty="0"/>
              <a:t>. </a:t>
            </a:r>
            <a:r>
              <a:rPr lang="en-US" dirty="0" err="1"/>
              <a:t>Jednou</a:t>
            </a:r>
            <a:r>
              <a:rPr lang="en-US" dirty="0"/>
              <a:t> z </a:t>
            </a:r>
            <a:r>
              <a:rPr lang="en-US" dirty="0" err="1"/>
              <a:t>najaktívnejších</a:t>
            </a:r>
            <a:r>
              <a:rPr lang="en-US" dirty="0"/>
              <a:t> </a:t>
            </a:r>
            <a:r>
              <a:rPr lang="en-US" dirty="0" err="1"/>
              <a:t>skupín</a:t>
            </a:r>
            <a:r>
              <a:rPr lang="en-US" dirty="0"/>
              <a:t> v </a:t>
            </a:r>
            <a:r>
              <a:rPr lang="en-US" dirty="0" err="1"/>
              <a:t>tejto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stredne</a:t>
            </a:r>
            <a:r>
              <a:rPr lang="en-US" dirty="0"/>
              <a:t> </a:t>
            </a:r>
            <a:r>
              <a:rPr lang="en-US" dirty="0" err="1"/>
              <a:t>veľké</a:t>
            </a:r>
            <a:r>
              <a:rPr lang="en-US" dirty="0"/>
              <a:t> </a:t>
            </a:r>
            <a:r>
              <a:rPr lang="en-US" dirty="0" err="1"/>
              <a:t>strojárske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tie,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vyrábajú</a:t>
            </a:r>
            <a:r>
              <a:rPr lang="en-US" dirty="0"/>
              <a:t> </a:t>
            </a:r>
            <a:r>
              <a:rPr lang="en-US" dirty="0" err="1"/>
              <a:t>špecializované</a:t>
            </a:r>
            <a:r>
              <a:rPr lang="en-US" dirty="0"/>
              <a:t> </a:t>
            </a:r>
            <a:r>
              <a:rPr lang="en-US" dirty="0" err="1"/>
              <a:t>stroje</a:t>
            </a:r>
            <a:r>
              <a:rPr lang="en-US" dirty="0"/>
              <a:t> a </a:t>
            </a:r>
            <a:r>
              <a:rPr lang="en-US" dirty="0" err="1"/>
              <a:t>vyvážajú</a:t>
            </a:r>
            <a:r>
              <a:rPr lang="en-US" dirty="0"/>
              <a:t> ich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zahraničné</a:t>
            </a:r>
            <a:r>
              <a:rPr lang="en-US" dirty="0"/>
              <a:t> </a:t>
            </a:r>
            <a:r>
              <a:rPr lang="en-US" dirty="0" err="1"/>
              <a:t>trhy</a:t>
            </a:r>
            <a:r>
              <a:rPr lang="en-US" dirty="0"/>
              <a:t>. Tieto </a:t>
            </a:r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zvyčajne</a:t>
            </a:r>
            <a:r>
              <a:rPr lang="en-US" dirty="0"/>
              <a:t> </a:t>
            </a:r>
            <a:r>
              <a:rPr lang="en-US" dirty="0" err="1"/>
              <a:t>zaoberajú</a:t>
            </a:r>
            <a:r>
              <a:rPr lang="en-US" dirty="0"/>
              <a:t> </a:t>
            </a:r>
            <a:r>
              <a:rPr lang="en-US" dirty="0" err="1"/>
              <a:t>nielen</a:t>
            </a:r>
            <a:r>
              <a:rPr lang="en-US" dirty="0"/>
              <a:t> </a:t>
            </a:r>
            <a:r>
              <a:rPr lang="en-US" dirty="0" err="1"/>
              <a:t>dodávkou</a:t>
            </a:r>
            <a:r>
              <a:rPr lang="en-US" dirty="0"/>
              <a:t> </a:t>
            </a:r>
            <a:r>
              <a:rPr lang="en-US" dirty="0" err="1"/>
              <a:t>zariadení</a:t>
            </a:r>
            <a:r>
              <a:rPr lang="en-US" dirty="0"/>
              <a:t>, ale </a:t>
            </a:r>
            <a:r>
              <a:rPr lang="en-US" dirty="0" err="1"/>
              <a:t>aj</a:t>
            </a:r>
            <a:r>
              <a:rPr lang="en-US" dirty="0"/>
              <a:t> ich </a:t>
            </a:r>
            <a:r>
              <a:rPr lang="en-US" dirty="0" err="1"/>
              <a:t>inštaláciou</a:t>
            </a:r>
            <a:r>
              <a:rPr lang="en-US" dirty="0"/>
              <a:t>, </a:t>
            </a:r>
            <a:r>
              <a:rPr lang="en-US" dirty="0" err="1"/>
              <a:t>nastavením</a:t>
            </a:r>
            <a:r>
              <a:rPr lang="en-US" dirty="0"/>
              <a:t> a </a:t>
            </a:r>
            <a:r>
              <a:rPr lang="en-US" dirty="0" err="1"/>
              <a:t>technickou</a:t>
            </a:r>
            <a:r>
              <a:rPr lang="en-US" dirty="0"/>
              <a:t> </a:t>
            </a:r>
            <a:r>
              <a:rPr lang="en-US" dirty="0" err="1"/>
              <a:t>podporou</a:t>
            </a:r>
            <a:r>
              <a:rPr lang="en-US" dirty="0"/>
              <a:t> v </a:t>
            </a:r>
            <a:r>
              <a:rPr lang="en-US" dirty="0" err="1"/>
              <a:t>zahraničí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vyžadujú</a:t>
            </a:r>
            <a:r>
              <a:rPr lang="en-US" dirty="0"/>
              <a:t> </a:t>
            </a:r>
            <a:r>
              <a:rPr lang="en-US" dirty="0" err="1"/>
              <a:t>vyslanie</a:t>
            </a:r>
            <a:r>
              <a:rPr lang="en-US" dirty="0"/>
              <a:t> </a:t>
            </a:r>
            <a:r>
              <a:rPr lang="en-US" dirty="0" err="1"/>
              <a:t>vlastných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vykonávanie</a:t>
            </a:r>
            <a:r>
              <a:rPr lang="en-US" dirty="0"/>
              <a:t> </a:t>
            </a:r>
            <a:r>
              <a:rPr lang="en-US" dirty="0" err="1"/>
              <a:t>týchto</a:t>
            </a:r>
            <a:r>
              <a:rPr lang="en-US" dirty="0"/>
              <a:t> </a:t>
            </a:r>
            <a:r>
              <a:rPr lang="en-US" dirty="0" err="1"/>
              <a:t>úloh</a:t>
            </a:r>
            <a:r>
              <a:rPr lang="en-US" dirty="0"/>
              <a:t> </a:t>
            </a:r>
            <a:r>
              <a:rPr lang="en-US" dirty="0" err="1"/>
              <a:t>priamo</a:t>
            </a:r>
            <a:r>
              <a:rPr lang="en-US" dirty="0"/>
              <a:t> u </a:t>
            </a:r>
            <a:r>
              <a:rPr lang="en-US" dirty="0" err="1"/>
              <a:t>klientov</a:t>
            </a:r>
            <a:r>
              <a:rPr lang="en-US" dirty="0"/>
              <a:t>. Preto </a:t>
            </a:r>
            <a:r>
              <a:rPr lang="en-US" dirty="0" err="1"/>
              <a:t>majú</a:t>
            </a:r>
            <a:r>
              <a:rPr lang="en-US" dirty="0"/>
              <a:t> </a:t>
            </a:r>
            <a:r>
              <a:rPr lang="en-US" dirty="0" err="1"/>
              <a:t>tieto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</a:t>
            </a:r>
            <a:r>
              <a:rPr lang="en-US" dirty="0" err="1"/>
              <a:t>osobitný</a:t>
            </a:r>
            <a:r>
              <a:rPr lang="en-US" dirty="0"/>
              <a:t> </a:t>
            </a:r>
            <a:r>
              <a:rPr lang="en-US" dirty="0" err="1"/>
              <a:t>záujem</a:t>
            </a:r>
            <a:r>
              <a:rPr lang="en-US" dirty="0"/>
              <a:t> o </a:t>
            </a:r>
            <a:r>
              <a:rPr lang="en-US" dirty="0" err="1"/>
              <a:t>pochopenie</a:t>
            </a:r>
            <a:r>
              <a:rPr lang="en-US" dirty="0"/>
              <a:t> a </a:t>
            </a:r>
            <a:r>
              <a:rPr lang="en-US" dirty="0" err="1"/>
              <a:t>dodržiavanie</a:t>
            </a:r>
            <a:r>
              <a:rPr lang="en-US" dirty="0"/>
              <a:t> </a:t>
            </a:r>
            <a:r>
              <a:rPr lang="en-US" dirty="0" err="1"/>
              <a:t>právnych</a:t>
            </a:r>
            <a:r>
              <a:rPr lang="en-US" dirty="0"/>
              <a:t> </a:t>
            </a:r>
            <a:r>
              <a:rPr lang="en-US" dirty="0" err="1"/>
              <a:t>požiadaviek</a:t>
            </a:r>
            <a:r>
              <a:rPr lang="en-US" dirty="0"/>
              <a:t> </a:t>
            </a:r>
            <a:r>
              <a:rPr lang="en-US" dirty="0" err="1"/>
              <a:t>týkajúcich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cezhraničného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. </a:t>
            </a:r>
            <a:r>
              <a:rPr lang="en-US" dirty="0" err="1"/>
              <a:t>Nadnárodné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</a:t>
            </a:r>
            <a:r>
              <a:rPr lang="en-US" dirty="0" err="1"/>
              <a:t>predstavujú</a:t>
            </a:r>
            <a:r>
              <a:rPr lang="en-US" dirty="0"/>
              <a:t> </a:t>
            </a:r>
            <a:r>
              <a:rPr lang="en-US" dirty="0" err="1"/>
              <a:t>ďalšiu</a:t>
            </a:r>
            <a:r>
              <a:rPr lang="en-US" dirty="0"/>
              <a:t> </a:t>
            </a:r>
            <a:r>
              <a:rPr lang="en-US" dirty="0" err="1"/>
              <a:t>kľúčovú</a:t>
            </a:r>
            <a:r>
              <a:rPr lang="en-US" dirty="0"/>
              <a:t> </a:t>
            </a:r>
            <a:r>
              <a:rPr lang="en-US" dirty="0" err="1"/>
              <a:t>skupinu</a:t>
            </a:r>
            <a:r>
              <a:rPr lang="en-US" dirty="0"/>
              <a:t> </a:t>
            </a:r>
            <a:r>
              <a:rPr lang="en-US" dirty="0" err="1"/>
              <a:t>vysielajúcich</a:t>
            </a:r>
            <a:r>
              <a:rPr lang="en-US" dirty="0"/>
              <a:t> </a:t>
            </a:r>
            <a:r>
              <a:rPr lang="en-US" dirty="0" err="1"/>
              <a:t>spoločností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tie,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pôsobia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s </a:t>
            </a:r>
            <a:r>
              <a:rPr lang="en-US" dirty="0" err="1"/>
              <a:t>materskou</a:t>
            </a:r>
            <a:r>
              <a:rPr lang="en-US" dirty="0"/>
              <a:t> </a:t>
            </a:r>
            <a:r>
              <a:rPr lang="en-US" dirty="0" err="1"/>
              <a:t>spoločnosťou</a:t>
            </a:r>
            <a:r>
              <a:rPr lang="en-US" dirty="0"/>
              <a:t> v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členskom</a:t>
            </a:r>
            <a:r>
              <a:rPr lang="en-US" dirty="0"/>
              <a:t> </a:t>
            </a:r>
            <a:r>
              <a:rPr lang="en-US" dirty="0" err="1"/>
              <a:t>štáte</a:t>
            </a:r>
            <a:r>
              <a:rPr lang="en-US" dirty="0"/>
              <a:t> EÚ. </a:t>
            </a:r>
            <a:endParaRPr lang="sk-SK" dirty="0"/>
          </a:p>
          <a:p>
            <a:r>
              <a:rPr lang="en-US" dirty="0"/>
              <a:t>Tieto </a:t>
            </a:r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presúvajú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rôznymi</a:t>
            </a:r>
            <a:r>
              <a:rPr lang="en-US" dirty="0"/>
              <a:t> </a:t>
            </a:r>
            <a:r>
              <a:rPr lang="en-US" dirty="0" err="1"/>
              <a:t>pobočkami</a:t>
            </a:r>
            <a:r>
              <a:rPr lang="en-US" dirty="0"/>
              <a:t> – </a:t>
            </a:r>
            <a:r>
              <a:rPr lang="en-US" dirty="0" err="1"/>
              <a:t>medzi</a:t>
            </a:r>
            <a:r>
              <a:rPr lang="en-US" dirty="0"/>
              <a:t> „</a:t>
            </a:r>
            <a:r>
              <a:rPr lang="en-US" dirty="0" err="1"/>
              <a:t>matkami</a:t>
            </a:r>
            <a:r>
              <a:rPr lang="en-US" dirty="0"/>
              <a:t>“ a „</a:t>
            </a:r>
            <a:r>
              <a:rPr lang="en-US" dirty="0" err="1"/>
              <a:t>dcérami</a:t>
            </a:r>
            <a:r>
              <a:rPr lang="en-US" dirty="0"/>
              <a:t>“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dlhodobejšie</a:t>
            </a:r>
            <a:r>
              <a:rPr lang="en-US" dirty="0"/>
              <a:t> </a:t>
            </a:r>
            <a:r>
              <a:rPr lang="en-US" dirty="0" err="1"/>
              <a:t>úlohy</a:t>
            </a:r>
            <a:r>
              <a:rPr lang="en-US" dirty="0"/>
              <a:t>. V </a:t>
            </a:r>
            <a:r>
              <a:rPr lang="en-US" dirty="0" err="1"/>
              <a:t>odvetviach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automobilový</a:t>
            </a:r>
            <a:r>
              <a:rPr lang="en-US" dirty="0"/>
              <a:t> </a:t>
            </a:r>
            <a:r>
              <a:rPr lang="en-US" dirty="0" err="1"/>
              <a:t>priemysel</a:t>
            </a:r>
            <a:r>
              <a:rPr lang="en-US" dirty="0"/>
              <a:t>, </a:t>
            </a:r>
            <a:r>
              <a:rPr lang="en-US" dirty="0" err="1"/>
              <a:t>vyslania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trvajú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až</a:t>
            </a:r>
            <a:r>
              <a:rPr lang="en-US" dirty="0"/>
              <a:t> </a:t>
            </a:r>
            <a:r>
              <a:rPr lang="en-US" dirty="0" err="1"/>
              <a:t>dva</a:t>
            </a:r>
            <a:r>
              <a:rPr lang="en-US" dirty="0"/>
              <a:t> </a:t>
            </a:r>
            <a:r>
              <a:rPr lang="en-US" dirty="0" err="1"/>
              <a:t>roky</a:t>
            </a:r>
            <a:r>
              <a:rPr lang="en-US" b="1" dirty="0"/>
              <a:t>. Pre </a:t>
            </a:r>
            <a:r>
              <a:rPr lang="en-US" b="1" dirty="0" err="1"/>
              <a:t>tieto</a:t>
            </a:r>
            <a:r>
              <a:rPr lang="en-US" b="1" dirty="0"/>
              <a:t> </a:t>
            </a:r>
            <a:r>
              <a:rPr lang="en-US" b="1" dirty="0" err="1"/>
              <a:t>spoločnosti</a:t>
            </a:r>
            <a:r>
              <a:rPr lang="en-US" b="1" dirty="0"/>
              <a:t> </a:t>
            </a:r>
            <a:r>
              <a:rPr lang="en-US" b="1" dirty="0" err="1"/>
              <a:t>sú</a:t>
            </a:r>
            <a:r>
              <a:rPr lang="en-US" b="1" dirty="0"/>
              <a:t> </a:t>
            </a:r>
            <a:r>
              <a:rPr lang="en-US" b="1" dirty="0" err="1"/>
              <a:t>právne</a:t>
            </a:r>
            <a:r>
              <a:rPr lang="en-US" b="1" dirty="0"/>
              <a:t> a </a:t>
            </a:r>
            <a:r>
              <a:rPr lang="en-US" b="1" dirty="0" err="1"/>
              <a:t>sociálne</a:t>
            </a:r>
            <a:r>
              <a:rPr lang="en-US" b="1" dirty="0"/>
              <a:t> </a:t>
            </a:r>
            <a:r>
              <a:rPr lang="en-US" b="1" dirty="0" err="1"/>
              <a:t>bezpečnostné</a:t>
            </a:r>
            <a:r>
              <a:rPr lang="en-US" b="1" dirty="0"/>
              <a:t> </a:t>
            </a:r>
            <a:r>
              <a:rPr lang="en-US" b="1" dirty="0" err="1"/>
              <a:t>dôsledky</a:t>
            </a:r>
            <a:r>
              <a:rPr lang="en-US" b="1" dirty="0"/>
              <a:t> </a:t>
            </a:r>
            <a:r>
              <a:rPr lang="en-US" b="1" dirty="0" err="1"/>
              <a:t>dlhodobých</a:t>
            </a:r>
            <a:r>
              <a:rPr lang="en-US" b="1" dirty="0"/>
              <a:t> </a:t>
            </a:r>
            <a:r>
              <a:rPr lang="en-US" b="1" dirty="0" err="1"/>
              <a:t>vyslaní</a:t>
            </a:r>
            <a:r>
              <a:rPr lang="en-US" b="1" dirty="0"/>
              <a:t> </a:t>
            </a:r>
            <a:r>
              <a:rPr lang="en-US" b="1" dirty="0" err="1"/>
              <a:t>významným</a:t>
            </a:r>
            <a:r>
              <a:rPr lang="en-US" b="1" dirty="0"/>
              <a:t> </a:t>
            </a:r>
            <a:r>
              <a:rPr lang="en-US" b="1" dirty="0" err="1"/>
              <a:t>problémom</a:t>
            </a:r>
            <a:r>
              <a:rPr lang="en-US" b="1" dirty="0"/>
              <a:t>, </a:t>
            </a:r>
            <a:r>
              <a:rPr lang="en-US" b="1" dirty="0" err="1"/>
              <a:t>najmä</a:t>
            </a:r>
            <a:r>
              <a:rPr lang="en-US" b="1" dirty="0"/>
              <a:t> </a:t>
            </a:r>
            <a:r>
              <a:rPr lang="en-US" b="1" dirty="0" err="1"/>
              <a:t>pokiaľ</a:t>
            </a:r>
            <a:r>
              <a:rPr lang="en-US" b="1" dirty="0"/>
              <a:t> ide o </a:t>
            </a:r>
            <a:r>
              <a:rPr lang="en-US" b="1" dirty="0" err="1"/>
              <a:t>udržanie</a:t>
            </a:r>
            <a:r>
              <a:rPr lang="en-US" b="1" dirty="0"/>
              <a:t> </a:t>
            </a:r>
            <a:r>
              <a:rPr lang="en-US" b="1" dirty="0" err="1"/>
              <a:t>kontinuity</a:t>
            </a:r>
            <a:r>
              <a:rPr lang="en-US" b="1" dirty="0"/>
              <a:t> </a:t>
            </a:r>
            <a:r>
              <a:rPr lang="en-US" b="1" dirty="0" err="1"/>
              <a:t>sociálneho</a:t>
            </a:r>
            <a:r>
              <a:rPr lang="en-US" b="1" dirty="0"/>
              <a:t> </a:t>
            </a:r>
            <a:r>
              <a:rPr lang="en-US" b="1" dirty="0" err="1"/>
              <a:t>poistenia</a:t>
            </a:r>
            <a:r>
              <a:rPr lang="en-US" b="1" dirty="0"/>
              <a:t> a </a:t>
            </a:r>
            <a:r>
              <a:rPr lang="en-US" b="1" dirty="0" err="1"/>
              <a:t>pracovných</a:t>
            </a:r>
            <a:r>
              <a:rPr lang="en-US" b="1" dirty="0"/>
              <a:t> </a:t>
            </a:r>
            <a:r>
              <a:rPr lang="en-US" b="1" dirty="0" err="1"/>
              <a:t>zmlúv</a:t>
            </a:r>
            <a:r>
              <a:rPr lang="en-US" b="1" dirty="0"/>
              <a:t> </a:t>
            </a:r>
            <a:r>
              <a:rPr lang="en-US" b="1" dirty="0" err="1"/>
              <a:t>na</a:t>
            </a:r>
            <a:r>
              <a:rPr lang="en-US" b="1" dirty="0"/>
              <a:t> </a:t>
            </a:r>
            <a:r>
              <a:rPr lang="en-US" b="1" dirty="0" err="1"/>
              <a:t>Slovensku</a:t>
            </a:r>
            <a:r>
              <a:rPr lang="en-US" b="1" dirty="0"/>
              <a:t> </a:t>
            </a:r>
            <a:r>
              <a:rPr lang="en-US" b="1" dirty="0" err="1"/>
              <a:t>počas</a:t>
            </a:r>
            <a:r>
              <a:rPr lang="en-US" b="1" dirty="0"/>
              <a:t> </a:t>
            </a:r>
            <a:r>
              <a:rPr lang="en-US" b="1" dirty="0" err="1"/>
              <a:t>pôsobenia</a:t>
            </a:r>
            <a:r>
              <a:rPr lang="en-US" b="1" dirty="0"/>
              <a:t> v </a:t>
            </a:r>
            <a:r>
              <a:rPr lang="en-US" b="1" dirty="0" err="1"/>
              <a:t>zahraničí</a:t>
            </a:r>
            <a:r>
              <a:rPr lang="en-US" dirty="0"/>
              <a:t>. </a:t>
            </a:r>
            <a:endParaRPr lang="sk-SK" dirty="0"/>
          </a:p>
          <a:p>
            <a:r>
              <a:rPr lang="en-US" dirty="0"/>
              <a:t>Na </a:t>
            </a:r>
            <a:r>
              <a:rPr lang="en-US" dirty="0" err="1"/>
              <a:t>druhej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/>
              <a:t>spektra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malé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– </a:t>
            </a:r>
            <a:r>
              <a:rPr lang="en-US" dirty="0" err="1"/>
              <a:t>vrátane</a:t>
            </a:r>
            <a:r>
              <a:rPr lang="en-US" dirty="0"/>
              <a:t> </a:t>
            </a:r>
            <a:r>
              <a:rPr lang="en-US" dirty="0" err="1"/>
              <a:t>špecializovaných</a:t>
            </a:r>
            <a:r>
              <a:rPr lang="en-US" dirty="0"/>
              <a:t> </a:t>
            </a:r>
            <a:r>
              <a:rPr lang="en-US" dirty="0" err="1"/>
              <a:t>poskytovateľov</a:t>
            </a:r>
            <a:r>
              <a:rPr lang="en-US" dirty="0"/>
              <a:t> </a:t>
            </a:r>
            <a:r>
              <a:rPr lang="en-US" dirty="0" err="1"/>
              <a:t>služieb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distribútorov</a:t>
            </a:r>
            <a:r>
              <a:rPr lang="en-US" dirty="0"/>
              <a:t> </a:t>
            </a:r>
            <a:r>
              <a:rPr lang="en-US" dirty="0" err="1"/>
              <a:t>produktov</a:t>
            </a:r>
            <a:r>
              <a:rPr lang="en-US" dirty="0"/>
              <a:t> – </a:t>
            </a:r>
            <a:r>
              <a:rPr lang="en-US" dirty="0" err="1"/>
              <a:t>tiež</a:t>
            </a:r>
            <a:r>
              <a:rPr lang="en-US" dirty="0"/>
              <a:t> </a:t>
            </a:r>
            <a:r>
              <a:rPr lang="en-US" dirty="0" err="1"/>
              <a:t>zapájajú</a:t>
            </a:r>
            <a:r>
              <a:rPr lang="en-US" dirty="0"/>
              <a:t> do </a:t>
            </a:r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,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ad hoc a </a:t>
            </a:r>
            <a:r>
              <a:rPr lang="en-US" dirty="0" err="1"/>
              <a:t>krátkodobejšej</a:t>
            </a:r>
            <a:r>
              <a:rPr lang="en-US" dirty="0"/>
              <a:t> </a:t>
            </a:r>
            <a:r>
              <a:rPr lang="en-US" dirty="0" err="1"/>
              <a:t>báze</a:t>
            </a:r>
            <a:r>
              <a:rPr lang="en-US" dirty="0"/>
              <a:t>. Tieto </a:t>
            </a:r>
            <a:r>
              <a:rPr lang="en-US" dirty="0" err="1"/>
              <a:t>podniky</a:t>
            </a:r>
            <a:r>
              <a:rPr lang="en-US" dirty="0"/>
              <a:t> </a:t>
            </a:r>
            <a:r>
              <a:rPr lang="en-US" dirty="0" err="1"/>
              <a:t>zvyčajne</a:t>
            </a:r>
            <a:r>
              <a:rPr lang="en-US" dirty="0"/>
              <a:t> </a:t>
            </a:r>
            <a:r>
              <a:rPr lang="en-US" dirty="0" err="1"/>
              <a:t>reagujú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okamžité</a:t>
            </a:r>
            <a:r>
              <a:rPr lang="en-US" dirty="0"/>
              <a:t> </a:t>
            </a:r>
            <a:r>
              <a:rPr lang="en-US" dirty="0" err="1"/>
              <a:t>potreby</a:t>
            </a:r>
            <a:r>
              <a:rPr lang="en-US" dirty="0"/>
              <a:t> </a:t>
            </a:r>
            <a:r>
              <a:rPr lang="en-US" b="1" dirty="0"/>
              <a:t>v </a:t>
            </a:r>
            <a:r>
              <a:rPr lang="en-US" b="1" dirty="0" err="1"/>
              <a:t>dodávateľskom</a:t>
            </a:r>
            <a:r>
              <a:rPr lang="en-US" b="1" dirty="0"/>
              <a:t> </a:t>
            </a:r>
            <a:r>
              <a:rPr lang="en-US" b="1" dirty="0" err="1"/>
              <a:t>reťazci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servis</a:t>
            </a:r>
            <a:r>
              <a:rPr lang="en-US" dirty="0"/>
              <a:t> </a:t>
            </a:r>
            <a:r>
              <a:rPr lang="en-US" dirty="0" err="1"/>
              <a:t>zariadení</a:t>
            </a:r>
            <a:r>
              <a:rPr lang="en-US" dirty="0"/>
              <a:t>, </a:t>
            </a:r>
            <a:r>
              <a:rPr lang="en-US" dirty="0" err="1"/>
              <a:t>riešenie</a:t>
            </a:r>
            <a:r>
              <a:rPr lang="en-US" dirty="0"/>
              <a:t> </a:t>
            </a:r>
            <a:r>
              <a:rPr lang="en-US" dirty="0" err="1"/>
              <a:t>problémov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dodávanie</a:t>
            </a:r>
            <a:r>
              <a:rPr lang="en-US" dirty="0"/>
              <a:t> </a:t>
            </a:r>
            <a:r>
              <a:rPr lang="en-US" dirty="0" err="1"/>
              <a:t>inštalácií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mieru</a:t>
            </a:r>
            <a:r>
              <a:rPr lang="en-US" dirty="0"/>
              <a:t>. </a:t>
            </a:r>
            <a:r>
              <a:rPr lang="en-US" dirty="0" err="1"/>
              <a:t>Napriek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nie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veľkými</a:t>
            </a:r>
            <a:r>
              <a:rPr lang="en-US" dirty="0"/>
              <a:t> </a:t>
            </a:r>
            <a:r>
              <a:rPr lang="en-US" dirty="0" err="1"/>
              <a:t>exportérmi</a:t>
            </a:r>
            <a:r>
              <a:rPr lang="en-US" dirty="0"/>
              <a:t> v </a:t>
            </a:r>
            <a:r>
              <a:rPr lang="en-US" dirty="0" err="1"/>
              <a:t>tradičnom</a:t>
            </a:r>
            <a:r>
              <a:rPr lang="en-US" dirty="0"/>
              <a:t> </a:t>
            </a:r>
            <a:r>
              <a:rPr lang="en-US" dirty="0" err="1"/>
              <a:t>zmysle</a:t>
            </a:r>
            <a:r>
              <a:rPr lang="en-US" dirty="0"/>
              <a:t> </a:t>
            </a:r>
            <a:r>
              <a:rPr lang="en-US" dirty="0" err="1"/>
              <a:t>slova</a:t>
            </a:r>
            <a:r>
              <a:rPr lang="en-US" dirty="0"/>
              <a:t>,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takéto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</a:t>
            </a:r>
            <a:r>
              <a:rPr lang="en-US" dirty="0" err="1"/>
              <a:t>hlboko</a:t>
            </a:r>
            <a:r>
              <a:rPr lang="en-US" dirty="0"/>
              <a:t> </a:t>
            </a:r>
            <a:r>
              <a:rPr lang="en-US" dirty="0" err="1"/>
              <a:t>integrované</a:t>
            </a:r>
            <a:r>
              <a:rPr lang="en-US" dirty="0"/>
              <a:t> do </a:t>
            </a:r>
            <a:r>
              <a:rPr lang="en-US" dirty="0" err="1"/>
              <a:t>medzinárodných</a:t>
            </a:r>
            <a:r>
              <a:rPr lang="en-US" dirty="0"/>
              <a:t> </a:t>
            </a:r>
            <a:r>
              <a:rPr lang="en-US" dirty="0" err="1"/>
              <a:t>operácií</a:t>
            </a:r>
            <a:r>
              <a:rPr lang="en-US" dirty="0"/>
              <a:t> a </a:t>
            </a:r>
            <a:r>
              <a:rPr lang="en-US" dirty="0" err="1"/>
              <a:t>vyžadujú</a:t>
            </a:r>
            <a:r>
              <a:rPr lang="en-US" dirty="0"/>
              <a:t> </a:t>
            </a:r>
            <a:r>
              <a:rPr lang="en-US" dirty="0" err="1"/>
              <a:t>flexibilné</a:t>
            </a:r>
            <a:r>
              <a:rPr lang="en-US" dirty="0"/>
              <a:t> </a:t>
            </a:r>
            <a:r>
              <a:rPr lang="en-US" dirty="0" err="1"/>
              <a:t>riešenia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. </a:t>
            </a:r>
            <a:endParaRPr lang="sk-SK" dirty="0"/>
          </a:p>
          <a:p>
            <a:r>
              <a:rPr lang="en-US" dirty="0" err="1"/>
              <a:t>Sektory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strojárstvo</a:t>
            </a:r>
            <a:r>
              <a:rPr lang="en-US" dirty="0"/>
              <a:t> a </a:t>
            </a:r>
            <a:r>
              <a:rPr lang="en-US" dirty="0" err="1"/>
              <a:t>elektrotechnika</a:t>
            </a:r>
            <a:r>
              <a:rPr lang="en-US" dirty="0"/>
              <a:t>, </a:t>
            </a:r>
            <a:r>
              <a:rPr lang="en-US" dirty="0" err="1"/>
              <a:t>kde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spoločností</a:t>
            </a:r>
            <a:r>
              <a:rPr lang="en-US" dirty="0"/>
              <a:t> </a:t>
            </a:r>
            <a:r>
              <a:rPr lang="en-US" dirty="0" err="1"/>
              <a:t>domáce</a:t>
            </a:r>
            <a:r>
              <a:rPr lang="en-US" dirty="0"/>
              <a:t> </a:t>
            </a:r>
            <a:r>
              <a:rPr lang="en-US" dirty="0" err="1"/>
              <a:t>korene</a:t>
            </a:r>
            <a:r>
              <a:rPr lang="en-US" dirty="0"/>
              <a:t> a </a:t>
            </a:r>
            <a:r>
              <a:rPr lang="en-US" dirty="0" err="1"/>
              <a:t>nepatrí</a:t>
            </a:r>
            <a:r>
              <a:rPr lang="en-US" dirty="0"/>
              <a:t> do </a:t>
            </a:r>
            <a:r>
              <a:rPr lang="en-US" dirty="0" err="1"/>
              <a:t>nadnárodných</a:t>
            </a:r>
            <a:r>
              <a:rPr lang="en-US" dirty="0"/>
              <a:t> </a:t>
            </a:r>
            <a:r>
              <a:rPr lang="en-US" dirty="0" err="1"/>
              <a:t>štruktúr</a:t>
            </a:r>
            <a:r>
              <a:rPr lang="en-US" dirty="0"/>
              <a:t>, </a:t>
            </a:r>
            <a:r>
              <a:rPr lang="en-US" dirty="0" err="1"/>
              <a:t>vykazujú</a:t>
            </a:r>
            <a:r>
              <a:rPr lang="en-US" dirty="0"/>
              <a:t> </a:t>
            </a:r>
            <a:r>
              <a:rPr lang="en-US" dirty="0" err="1"/>
              <a:t>zreteľný</a:t>
            </a:r>
            <a:r>
              <a:rPr lang="en-US" dirty="0"/>
              <a:t> </a:t>
            </a:r>
            <a:r>
              <a:rPr lang="en-US" dirty="0" err="1"/>
              <a:t>vzorec</a:t>
            </a:r>
            <a:r>
              <a:rPr lang="en-US" dirty="0"/>
              <a:t> </a:t>
            </a:r>
            <a:r>
              <a:rPr lang="en-US" dirty="0" err="1"/>
              <a:t>krátkodobých</a:t>
            </a:r>
            <a:r>
              <a:rPr lang="en-US" dirty="0"/>
              <a:t> </a:t>
            </a:r>
            <a:r>
              <a:rPr lang="en-US" dirty="0" err="1"/>
              <a:t>vyslaní</a:t>
            </a:r>
            <a:r>
              <a:rPr lang="en-US" dirty="0"/>
              <a:t>. Tieto </a:t>
            </a:r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zvyčajne</a:t>
            </a:r>
            <a:r>
              <a:rPr lang="en-US" dirty="0"/>
              <a:t> </a:t>
            </a:r>
            <a:r>
              <a:rPr lang="en-US" dirty="0" err="1"/>
              <a:t>nestretávajú</a:t>
            </a:r>
            <a:r>
              <a:rPr lang="en-US" dirty="0"/>
              <a:t> so </a:t>
            </a:r>
            <a:r>
              <a:rPr lang="en-US" dirty="0" err="1"/>
              <a:t>zložitými</a:t>
            </a:r>
            <a:r>
              <a:rPr lang="en-US" dirty="0"/>
              <a:t> </a:t>
            </a:r>
            <a:r>
              <a:rPr lang="en-US" dirty="0" err="1"/>
              <a:t>otázkami</a:t>
            </a:r>
            <a:r>
              <a:rPr lang="en-US" dirty="0"/>
              <a:t> </a:t>
            </a:r>
            <a:r>
              <a:rPr lang="en-US" dirty="0" err="1"/>
              <a:t>kontinuity</a:t>
            </a:r>
            <a:r>
              <a:rPr lang="en-US" dirty="0"/>
              <a:t> </a:t>
            </a:r>
            <a:r>
              <a:rPr lang="en-US" dirty="0" err="1"/>
              <a:t>zmlúv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koordinácie</a:t>
            </a:r>
            <a:r>
              <a:rPr lang="en-US" dirty="0"/>
              <a:t> </a:t>
            </a:r>
            <a:r>
              <a:rPr lang="en-US" dirty="0" err="1"/>
              <a:t>dlhodobých</a:t>
            </a:r>
            <a:r>
              <a:rPr lang="en-US" dirty="0"/>
              <a:t> </a:t>
            </a:r>
            <a:r>
              <a:rPr lang="en-US" dirty="0" err="1"/>
              <a:t>benefitov</a:t>
            </a:r>
            <a:r>
              <a:rPr lang="en-US" dirty="0"/>
              <a:t>. </a:t>
            </a:r>
            <a:r>
              <a:rPr lang="en-US" dirty="0" err="1"/>
              <a:t>Namiesto</a:t>
            </a:r>
            <a:r>
              <a:rPr lang="en-US" dirty="0"/>
              <a:t> toho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zaujímajú</a:t>
            </a:r>
            <a:r>
              <a:rPr lang="en-US" dirty="0"/>
              <a:t> </a:t>
            </a:r>
            <a:r>
              <a:rPr lang="en-US" dirty="0" err="1"/>
              <a:t>najmä</a:t>
            </a:r>
            <a:r>
              <a:rPr lang="en-US" dirty="0"/>
              <a:t> o to,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rýchlo</a:t>
            </a:r>
            <a:r>
              <a:rPr lang="en-US" dirty="0"/>
              <a:t> a </a:t>
            </a:r>
            <a:r>
              <a:rPr lang="en-US" dirty="0" err="1"/>
              <a:t>legálne</a:t>
            </a:r>
            <a:r>
              <a:rPr lang="en-US" dirty="0"/>
              <a:t> </a:t>
            </a:r>
            <a:r>
              <a:rPr lang="en-US" dirty="0" err="1"/>
              <a:t>vyslať</a:t>
            </a:r>
            <a:r>
              <a:rPr lang="en-US" dirty="0"/>
              <a:t> </a:t>
            </a:r>
            <a:r>
              <a:rPr lang="en-US" dirty="0" err="1"/>
              <a:t>pracovníka</a:t>
            </a:r>
            <a:r>
              <a:rPr lang="en-US" dirty="0"/>
              <a:t> do </a:t>
            </a:r>
            <a:r>
              <a:rPr lang="en-US" dirty="0" err="1"/>
              <a:t>zahraničia</a:t>
            </a:r>
            <a:r>
              <a:rPr lang="en-US" dirty="0"/>
              <a:t>, aby </a:t>
            </a:r>
            <a:r>
              <a:rPr lang="en-US" dirty="0" err="1"/>
              <a:t>splnil</a:t>
            </a:r>
            <a:r>
              <a:rPr lang="en-US" dirty="0"/>
              <a:t> </a:t>
            </a:r>
            <a:r>
              <a:rPr lang="en-US" dirty="0" err="1"/>
              <a:t>naliehavé</a:t>
            </a:r>
            <a:r>
              <a:rPr lang="en-US" dirty="0"/>
              <a:t> </a:t>
            </a:r>
            <a:r>
              <a:rPr lang="en-US" dirty="0" err="1"/>
              <a:t>prevádzkové</a:t>
            </a:r>
            <a:r>
              <a:rPr lang="en-US" dirty="0"/>
              <a:t> </a:t>
            </a:r>
            <a:r>
              <a:rPr lang="en-US" dirty="0" err="1"/>
              <a:t>potreby</a:t>
            </a:r>
            <a:r>
              <a:rPr lang="en-US" dirty="0"/>
              <a:t>. Pre </a:t>
            </a:r>
            <a:r>
              <a:rPr lang="en-US" dirty="0" err="1"/>
              <a:t>nich</a:t>
            </a:r>
            <a:r>
              <a:rPr lang="en-US" dirty="0"/>
              <a:t> je </a:t>
            </a:r>
            <a:r>
              <a:rPr lang="en-US" dirty="0" err="1"/>
              <a:t>zvládnutie</a:t>
            </a:r>
            <a:r>
              <a:rPr lang="en-US" dirty="0"/>
              <a:t> </a:t>
            </a:r>
            <a:r>
              <a:rPr lang="en-US" dirty="0" err="1"/>
              <a:t>formalít</a:t>
            </a:r>
            <a:r>
              <a:rPr lang="en-US" dirty="0"/>
              <a:t> </a:t>
            </a:r>
            <a:r>
              <a:rPr lang="en-US" dirty="0" err="1"/>
              <a:t>vyslania</a:t>
            </a:r>
            <a:r>
              <a:rPr lang="en-US" dirty="0"/>
              <a:t> – </a:t>
            </a:r>
            <a:r>
              <a:rPr lang="en-US" dirty="0" err="1"/>
              <a:t>ako</a:t>
            </a:r>
            <a:r>
              <a:rPr lang="en-US" dirty="0"/>
              <a:t> je </a:t>
            </a:r>
            <a:r>
              <a:rPr lang="en-US" dirty="0" err="1"/>
              <a:t>získanie</a:t>
            </a:r>
            <a:r>
              <a:rPr lang="en-US" dirty="0"/>
              <a:t> </a:t>
            </a:r>
            <a:r>
              <a:rPr lang="en-US" dirty="0" err="1"/>
              <a:t>formulára</a:t>
            </a:r>
            <a:r>
              <a:rPr lang="en-US" dirty="0"/>
              <a:t> A1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splnenie</a:t>
            </a:r>
            <a:r>
              <a:rPr lang="en-US" dirty="0"/>
              <a:t> </a:t>
            </a:r>
            <a:r>
              <a:rPr lang="en-US" dirty="0" err="1"/>
              <a:t>noriem</a:t>
            </a:r>
            <a:r>
              <a:rPr lang="en-US" dirty="0"/>
              <a:t> </a:t>
            </a:r>
            <a:r>
              <a:rPr lang="en-US" dirty="0" err="1"/>
              <a:t>dodržiavania</a:t>
            </a:r>
            <a:r>
              <a:rPr lang="en-US" dirty="0"/>
              <a:t> </a:t>
            </a:r>
            <a:r>
              <a:rPr lang="en-US" dirty="0" err="1"/>
              <a:t>predpisov</a:t>
            </a:r>
            <a:r>
              <a:rPr lang="en-US" dirty="0"/>
              <a:t> – </a:t>
            </a:r>
            <a:r>
              <a:rPr lang="en-US" dirty="0" err="1"/>
              <a:t>skôr</a:t>
            </a:r>
            <a:r>
              <a:rPr lang="en-US" dirty="0"/>
              <a:t> </a:t>
            </a:r>
            <a:r>
              <a:rPr lang="en-US" dirty="0" err="1"/>
              <a:t>praktickou</a:t>
            </a:r>
            <a:r>
              <a:rPr lang="en-US" dirty="0"/>
              <a:t> </a:t>
            </a:r>
            <a:r>
              <a:rPr lang="en-US" dirty="0" err="1"/>
              <a:t>nevyhnutnosťou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strategickým</a:t>
            </a:r>
            <a:r>
              <a:rPr lang="en-US" dirty="0"/>
              <a:t> </a:t>
            </a:r>
            <a:r>
              <a:rPr lang="en-US" dirty="0" err="1"/>
              <a:t>rozhodnutím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ľudských</a:t>
            </a:r>
            <a:r>
              <a:rPr lang="en-US" dirty="0"/>
              <a:t> </a:t>
            </a:r>
            <a:r>
              <a:rPr lang="en-US" dirty="0" err="1"/>
              <a:t>zdrojov</a:t>
            </a:r>
            <a:r>
              <a:rPr lang="en-US" dirty="0"/>
              <a:t>.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rozhovorov</a:t>
            </a:r>
            <a:r>
              <a:rPr lang="en-US" dirty="0"/>
              <a:t> s </a:t>
            </a:r>
            <a:r>
              <a:rPr lang="en-US" dirty="0" err="1"/>
              <a:t>expertmi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sektoroch</a:t>
            </a:r>
            <a:r>
              <a:rPr lang="en-US" dirty="0"/>
              <a:t> </a:t>
            </a:r>
            <a:r>
              <a:rPr lang="en-US" dirty="0" err="1"/>
              <a:t>neuplatňuje</a:t>
            </a:r>
            <a:r>
              <a:rPr lang="en-US" dirty="0"/>
              <a:t> </a:t>
            </a:r>
            <a:r>
              <a:rPr lang="en-US" dirty="0" err="1"/>
              <a:t>jeden</a:t>
            </a:r>
            <a:r>
              <a:rPr lang="en-US" dirty="0"/>
              <a:t> </a:t>
            </a:r>
            <a:r>
              <a:rPr lang="en-US" dirty="0" err="1"/>
              <a:t>univerzálny</a:t>
            </a:r>
            <a:r>
              <a:rPr lang="en-US" dirty="0"/>
              <a:t> model </a:t>
            </a:r>
            <a:r>
              <a:rPr lang="en-US" dirty="0" err="1"/>
              <a:t>vyslania</a:t>
            </a:r>
            <a:r>
              <a:rPr lang="en-US" dirty="0"/>
              <a:t>. </a:t>
            </a:r>
            <a:r>
              <a:rPr lang="en-US" dirty="0" err="1"/>
              <a:t>Namiesto</a:t>
            </a:r>
            <a:r>
              <a:rPr lang="en-US" dirty="0"/>
              <a:t> toho je </a:t>
            </a:r>
            <a:r>
              <a:rPr lang="en-US" dirty="0" err="1"/>
              <a:t>spôsob</a:t>
            </a:r>
            <a:r>
              <a:rPr lang="en-US" dirty="0"/>
              <a:t> </a:t>
            </a:r>
            <a:r>
              <a:rPr lang="en-US" dirty="0" err="1"/>
              <a:t>organizácie</a:t>
            </a:r>
            <a:r>
              <a:rPr lang="en-US" dirty="0"/>
              <a:t> </a:t>
            </a:r>
            <a:r>
              <a:rPr lang="en-US" dirty="0" err="1"/>
              <a:t>vyslania</a:t>
            </a:r>
            <a:r>
              <a:rPr lang="en-US" dirty="0"/>
              <a:t> do </a:t>
            </a:r>
            <a:r>
              <a:rPr lang="en-US" dirty="0" err="1"/>
              <a:t>značnej</a:t>
            </a:r>
            <a:r>
              <a:rPr lang="en-US" dirty="0"/>
              <a:t> </a:t>
            </a:r>
            <a:r>
              <a:rPr lang="en-US" dirty="0" err="1"/>
              <a:t>miery</a:t>
            </a:r>
            <a:r>
              <a:rPr lang="en-US" dirty="0"/>
              <a:t> </a:t>
            </a:r>
            <a:r>
              <a:rPr lang="en-US" dirty="0" err="1"/>
              <a:t>formovaný</a:t>
            </a:r>
            <a:r>
              <a:rPr lang="en-US" dirty="0"/>
              <a:t> </a:t>
            </a:r>
            <a:r>
              <a:rPr lang="en-US" dirty="0" err="1"/>
              <a:t>veľkosťou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, </a:t>
            </a:r>
            <a:r>
              <a:rPr lang="en-US" dirty="0" err="1"/>
              <a:t>medzinárodnou</a:t>
            </a:r>
            <a:r>
              <a:rPr lang="en-US" dirty="0"/>
              <a:t> </a:t>
            </a:r>
            <a:r>
              <a:rPr lang="en-US" dirty="0" err="1"/>
              <a:t>štruktúrou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 a </a:t>
            </a:r>
            <a:r>
              <a:rPr lang="en-US" dirty="0" err="1"/>
              <a:t>povahou</a:t>
            </a:r>
            <a:r>
              <a:rPr lang="en-US" dirty="0"/>
              <a:t> </a:t>
            </a:r>
            <a:r>
              <a:rPr lang="en-US" dirty="0" err="1"/>
              <a:t>obchodných</a:t>
            </a:r>
            <a:r>
              <a:rPr lang="en-US" dirty="0"/>
              <a:t> </a:t>
            </a:r>
            <a:r>
              <a:rPr lang="en-US" dirty="0" err="1"/>
              <a:t>vzťahov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B2AA2D-D1C1-4459-E240-A1B4C7060C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1514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1B1893-6BC5-574C-A261-20B73FC844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A8CE67A-BE30-EC04-943C-89A55B62BE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F87086-9981-0CE8-8BCA-6DBBA2AE65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R</a:t>
            </a:r>
            <a:r>
              <a:rPr lang="en-US" dirty="0" err="1"/>
              <a:t>ozhovory</a:t>
            </a:r>
            <a:r>
              <a:rPr lang="en-US" dirty="0"/>
              <a:t> so </a:t>
            </a:r>
            <a:r>
              <a:rPr lang="en-US" dirty="0" err="1"/>
              <a:t>zástupcami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a </a:t>
            </a:r>
            <a:r>
              <a:rPr lang="en-US" dirty="0" err="1"/>
              <a:t>nedávne</a:t>
            </a:r>
            <a:r>
              <a:rPr lang="en-US" dirty="0"/>
              <a:t> </a:t>
            </a:r>
            <a:r>
              <a:rPr lang="en-US" dirty="0" err="1"/>
              <a:t>výskumy</a:t>
            </a:r>
            <a:r>
              <a:rPr lang="en-US" dirty="0"/>
              <a:t> </a:t>
            </a:r>
            <a:r>
              <a:rPr lang="en-US" dirty="0" err="1"/>
              <a:t>poukazujú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celý</a:t>
            </a:r>
            <a:r>
              <a:rPr lang="en-US" dirty="0"/>
              <a:t> rad </a:t>
            </a:r>
            <a:r>
              <a:rPr lang="en-US" dirty="0" err="1"/>
              <a:t>pretrvávajúcichproblémov</a:t>
            </a:r>
            <a:r>
              <a:rPr lang="en-US" dirty="0"/>
              <a:t> </a:t>
            </a:r>
            <a:r>
              <a:rPr lang="en-US" dirty="0" err="1"/>
              <a:t>spojených</a:t>
            </a:r>
            <a:r>
              <a:rPr lang="en-US" dirty="0"/>
              <a:t> s </a:t>
            </a:r>
            <a:r>
              <a:rPr lang="en-US" dirty="0" err="1"/>
              <a:t>vysielaním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zo </a:t>
            </a:r>
            <a:r>
              <a:rPr lang="en-US" dirty="0" err="1"/>
              <a:t>Slovenska</a:t>
            </a:r>
            <a:r>
              <a:rPr lang="en-US" dirty="0"/>
              <a:t>. </a:t>
            </a:r>
            <a:r>
              <a:rPr lang="en-US" dirty="0" err="1"/>
              <a:t>Administratívne</a:t>
            </a:r>
            <a:r>
              <a:rPr lang="en-US" dirty="0"/>
              <a:t> </a:t>
            </a:r>
            <a:r>
              <a:rPr lang="en-US" dirty="0" err="1"/>
              <a:t>prekážky</a:t>
            </a:r>
            <a:r>
              <a:rPr lang="en-US" dirty="0"/>
              <a:t> </a:t>
            </a:r>
            <a:r>
              <a:rPr lang="en-US" dirty="0" err="1"/>
              <a:t>zostávajú</a:t>
            </a:r>
            <a:r>
              <a:rPr lang="en-US" dirty="0"/>
              <a:t> </a:t>
            </a:r>
            <a:r>
              <a:rPr lang="en-US" dirty="0" err="1"/>
              <a:t>jednouz</a:t>
            </a:r>
            <a:r>
              <a:rPr lang="en-US" dirty="0"/>
              <a:t> </a:t>
            </a:r>
            <a:r>
              <a:rPr lang="en-US" dirty="0" err="1"/>
              <a:t>najvýznamnejších</a:t>
            </a:r>
            <a:r>
              <a:rPr lang="en-US" dirty="0"/>
              <a:t> </a:t>
            </a:r>
            <a:r>
              <a:rPr lang="en-US" dirty="0" err="1"/>
              <a:t>záťaží</a:t>
            </a:r>
            <a:r>
              <a:rPr lang="en-US" dirty="0"/>
              <a:t>.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skúseností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</a:t>
            </a:r>
            <a:r>
              <a:rPr lang="en-US" dirty="0" err="1"/>
              <a:t>vydanie</a:t>
            </a:r>
            <a:r>
              <a:rPr lang="en-US" dirty="0"/>
              <a:t> </a:t>
            </a:r>
            <a:r>
              <a:rPr lang="en-US" b="1" dirty="0" err="1"/>
              <a:t>certifikátu</a:t>
            </a:r>
            <a:r>
              <a:rPr lang="en-US" b="1" dirty="0"/>
              <a:t> PD A1 </a:t>
            </a:r>
            <a:r>
              <a:rPr lang="en-US" b="1" dirty="0" err="1"/>
              <a:t>často</a:t>
            </a:r>
            <a:r>
              <a:rPr lang="en-US" b="1" dirty="0"/>
              <a:t> </a:t>
            </a:r>
            <a:r>
              <a:rPr lang="en-US" b="1" dirty="0" err="1"/>
              <a:t>presahuje</a:t>
            </a:r>
            <a:r>
              <a:rPr lang="sk-SK" b="1" dirty="0"/>
              <a:t> </a:t>
            </a:r>
            <a:r>
              <a:rPr lang="en-US" b="1" dirty="0" err="1"/>
              <a:t>odporúčanú</a:t>
            </a:r>
            <a:r>
              <a:rPr lang="en-US" b="1" dirty="0"/>
              <a:t> 30-dňovú </a:t>
            </a:r>
            <a:r>
              <a:rPr lang="en-US" b="1" dirty="0" err="1"/>
              <a:t>lehotu</a:t>
            </a:r>
            <a:r>
              <a:rPr lang="en-US" b="1" dirty="0"/>
              <a:t> </a:t>
            </a:r>
            <a:r>
              <a:rPr lang="en-US" b="1" dirty="0" err="1"/>
              <a:t>stanovenú</a:t>
            </a:r>
            <a:r>
              <a:rPr lang="en-US" b="1" dirty="0"/>
              <a:t> EÚ, </a:t>
            </a:r>
            <a:r>
              <a:rPr lang="en-US" b="1" dirty="0" err="1"/>
              <a:t>pričom</a:t>
            </a:r>
            <a:r>
              <a:rPr lang="en-US" b="1" dirty="0"/>
              <a:t> </a:t>
            </a:r>
            <a:r>
              <a:rPr lang="en-US" b="1" dirty="0" err="1"/>
              <a:t>národná</a:t>
            </a:r>
            <a:r>
              <a:rPr lang="en-US" b="1" dirty="0"/>
              <a:t> </a:t>
            </a:r>
            <a:r>
              <a:rPr lang="en-US" b="1" dirty="0" err="1"/>
              <a:t>legislatíva</a:t>
            </a:r>
            <a:r>
              <a:rPr lang="en-US" b="1" dirty="0"/>
              <a:t> </a:t>
            </a:r>
            <a:r>
              <a:rPr lang="en-US" b="1" dirty="0" err="1"/>
              <a:t>umožňuje</a:t>
            </a:r>
            <a:r>
              <a:rPr lang="en-US" b="1" dirty="0"/>
              <a:t> </a:t>
            </a:r>
            <a:r>
              <a:rPr lang="en-US" b="1" dirty="0" err="1"/>
              <a:t>až</a:t>
            </a:r>
            <a:r>
              <a:rPr lang="en-US" b="1" dirty="0"/>
              <a:t> 40 </a:t>
            </a:r>
            <a:r>
              <a:rPr lang="en-US" b="1" dirty="0" err="1"/>
              <a:t>dní</a:t>
            </a:r>
            <a:r>
              <a:rPr lang="en-US" dirty="0"/>
              <a:t>, a </a:t>
            </a:r>
            <a:r>
              <a:rPr lang="en-US" dirty="0" err="1"/>
              <a:t>doby</a:t>
            </a:r>
            <a:r>
              <a:rPr lang="sk-SK" dirty="0"/>
              <a:t> </a:t>
            </a:r>
            <a:r>
              <a:rPr lang="en-US" dirty="0" err="1"/>
              <a:t>spracovania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výrazne</a:t>
            </a:r>
            <a:r>
              <a:rPr lang="en-US" dirty="0"/>
              <a:t> </a:t>
            </a:r>
            <a:r>
              <a:rPr lang="en-US" dirty="0" err="1"/>
              <a:t>líšia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regionálnymi</a:t>
            </a:r>
            <a:r>
              <a:rPr lang="en-US" dirty="0"/>
              <a:t> </a:t>
            </a:r>
            <a:r>
              <a:rPr lang="en-US" dirty="0" err="1"/>
              <a:t>pobočkami</a:t>
            </a:r>
            <a:r>
              <a:rPr lang="en-US" dirty="0"/>
              <a:t> </a:t>
            </a:r>
            <a:r>
              <a:rPr lang="en-US" dirty="0" err="1"/>
              <a:t>Sociálnej</a:t>
            </a:r>
            <a:r>
              <a:rPr lang="en-US" dirty="0"/>
              <a:t> </a:t>
            </a:r>
            <a:r>
              <a:rPr lang="en-US" dirty="0" err="1"/>
              <a:t>poisťovne</a:t>
            </a:r>
            <a:r>
              <a:rPr lang="en-US" dirty="0"/>
              <a:t>.</a:t>
            </a:r>
            <a:endParaRPr lang="sk-SK" dirty="0"/>
          </a:p>
          <a:p>
            <a:r>
              <a:rPr lang="sk-SK" dirty="0"/>
              <a:t>Spoločnosti už dlho žiadajú o digitálne vylepšenia, ako napríklad možnosť nahrať žiadosti viacerých zamestnancov naraz, ktorá stále nie je k dispozícii. Zaznamenali sa menšie pokroky, napríklad možnosť opätovne použiť údaje pre opakované vyslania toho istého pracovníka, ale celkovo zamestnávatelia stále čelia pomalej a nejasnej komunikácii zo strany úradov, a to aj pri použití oficiálnych kanálov, ako sú žiadosti podľa zákona o slobodnom prístupe k informáciám.</a:t>
            </a:r>
          </a:p>
          <a:p>
            <a:r>
              <a:rPr lang="sk-SK" dirty="0"/>
              <a:t>V rozhovoroch sa zdôrazňovalo, že situáciu by bolo možné podstatne zlepšiť väčšou harmonizáciou, zjednodušením a digitalizáciou. Podľa názoru zamestnávateľov by ideálnym scenárom bol scenár, v ktorom by stačilo jedno elektronické vydanie PD A1 na to, aby si zúčastnené orgány v odosielajúcom aj prijímajúcom členskom štáte vymieňali všetky informácie. Tým by sa eliminovala potreba duplicitných národných registrácií a zabezpečila by sa jasnosť pre všetky zúčastnené strany. Zástupcovia zamestnávateľov v rozhovoroch tiež zdôraznili, že používanie spoločného administratívneho jazyka, ako je angličtina, by mohlo ďalej zefektívniť procesy v zahraničí. Bez takýchto zlepšení sa spoločnosti často cítia znevýhodnené, keď sa snažia plne dodržiavať pravidlá, pretože samotný systém vytvára zbytočné prekážky.</a:t>
            </a:r>
          </a:p>
          <a:p>
            <a:r>
              <a:rPr lang="en-US" dirty="0" err="1"/>
              <a:t>Okrem</a:t>
            </a:r>
            <a:r>
              <a:rPr lang="en-US" dirty="0"/>
              <a:t> toho</a:t>
            </a:r>
            <a:r>
              <a:rPr lang="sk-SK" dirty="0"/>
              <a:t> </a:t>
            </a:r>
            <a:r>
              <a:rPr lang="en-US" dirty="0" err="1"/>
              <a:t>existencia</a:t>
            </a:r>
            <a:r>
              <a:rPr lang="en-US" dirty="0"/>
              <a:t> </a:t>
            </a:r>
            <a:r>
              <a:rPr lang="en-US" dirty="0" err="1"/>
              <a:t>paralelných</a:t>
            </a:r>
            <a:r>
              <a:rPr lang="en-US" dirty="0"/>
              <a:t> </a:t>
            </a:r>
            <a:r>
              <a:rPr lang="en-US" dirty="0" err="1"/>
              <a:t>registračných</a:t>
            </a:r>
            <a:r>
              <a:rPr lang="en-US" dirty="0"/>
              <a:t> </a:t>
            </a:r>
            <a:r>
              <a:rPr lang="en-US" dirty="0" err="1"/>
              <a:t>systémov</a:t>
            </a:r>
            <a:r>
              <a:rPr lang="en-US" dirty="0"/>
              <a:t> v </a:t>
            </a:r>
            <a:r>
              <a:rPr lang="en-US" dirty="0" err="1"/>
              <a:t>prijímajúcich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 </a:t>
            </a:r>
            <a:r>
              <a:rPr lang="en-US" dirty="0" err="1"/>
              <a:t>ďalej</a:t>
            </a:r>
            <a:r>
              <a:rPr lang="en-US" dirty="0"/>
              <a:t> </a:t>
            </a:r>
            <a:r>
              <a:rPr lang="en-US" dirty="0" err="1"/>
              <a:t>zvyšuje</a:t>
            </a:r>
            <a:r>
              <a:rPr lang="en-US" dirty="0"/>
              <a:t> </a:t>
            </a:r>
            <a:r>
              <a:rPr lang="en-US" dirty="0" err="1"/>
              <a:t>komplexnosť</a:t>
            </a:r>
            <a:r>
              <a:rPr lang="en-US" dirty="0"/>
              <a:t> </a:t>
            </a:r>
            <a:r>
              <a:rPr lang="en-US" dirty="0" err="1"/>
              <a:t>procesu,najmä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krátkodobých</a:t>
            </a:r>
            <a:r>
              <a:rPr lang="en-US" dirty="0"/>
              <a:t> a </a:t>
            </a:r>
            <a:r>
              <a:rPr lang="en-US" dirty="0" err="1"/>
              <a:t>projektových</a:t>
            </a:r>
            <a:r>
              <a:rPr lang="en-US" dirty="0"/>
              <a:t> </a:t>
            </a:r>
            <a:r>
              <a:rPr lang="en-US" dirty="0" err="1"/>
              <a:t>vyslaniach</a:t>
            </a:r>
            <a:r>
              <a:rPr lang="en-US" dirty="0"/>
              <a:t>. </a:t>
            </a:r>
            <a:r>
              <a:rPr lang="en-US" dirty="0" err="1"/>
              <a:t>Zamestnávatelia</a:t>
            </a:r>
            <a:r>
              <a:rPr lang="en-US" dirty="0"/>
              <a:t> </a:t>
            </a:r>
            <a:r>
              <a:rPr lang="en-US" dirty="0" err="1"/>
              <a:t>zdôraznili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väčšia</a:t>
            </a:r>
            <a:r>
              <a:rPr lang="en-US" dirty="0"/>
              <a:t> </a:t>
            </a:r>
            <a:r>
              <a:rPr lang="en-US" dirty="0" err="1"/>
              <a:t>harmonizácia,zjednodušenie</a:t>
            </a:r>
            <a:r>
              <a:rPr lang="en-US" dirty="0"/>
              <a:t> a </a:t>
            </a:r>
            <a:r>
              <a:rPr lang="en-US" dirty="0" err="1"/>
              <a:t>digitalizácia</a:t>
            </a:r>
            <a:r>
              <a:rPr lang="en-US" dirty="0"/>
              <a:t> – </a:t>
            </a:r>
            <a:r>
              <a:rPr lang="en-US" dirty="0" err="1"/>
              <a:t>ideálne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jednotného</a:t>
            </a:r>
            <a:r>
              <a:rPr lang="en-US" dirty="0"/>
              <a:t> </a:t>
            </a:r>
            <a:r>
              <a:rPr lang="en-US" dirty="0" err="1"/>
              <a:t>elektronického</a:t>
            </a:r>
            <a:r>
              <a:rPr lang="en-US" dirty="0"/>
              <a:t> </a:t>
            </a:r>
            <a:r>
              <a:rPr lang="en-US" dirty="0" err="1"/>
              <a:t>systému</a:t>
            </a:r>
            <a:r>
              <a:rPr lang="en-US" dirty="0"/>
              <a:t> </a:t>
            </a:r>
            <a:r>
              <a:rPr lang="en-US" dirty="0" err="1"/>
              <a:t>uznávaného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sk-SK" dirty="0"/>
              <a:t>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členských</a:t>
            </a:r>
            <a:r>
              <a:rPr lang="en-US" dirty="0"/>
              <a:t> </a:t>
            </a:r>
            <a:r>
              <a:rPr lang="en-US" dirty="0" err="1"/>
              <a:t>štátoch</a:t>
            </a:r>
            <a:r>
              <a:rPr lang="en-US" dirty="0"/>
              <a:t> – by </a:t>
            </a:r>
            <a:r>
              <a:rPr lang="en-US" dirty="0" err="1"/>
              <a:t>výrazne</a:t>
            </a:r>
            <a:r>
              <a:rPr lang="en-US" dirty="0"/>
              <a:t> </a:t>
            </a:r>
            <a:r>
              <a:rPr lang="en-US" dirty="0" err="1"/>
              <a:t>zlepšila</a:t>
            </a:r>
            <a:r>
              <a:rPr lang="en-US" dirty="0"/>
              <a:t> </a:t>
            </a:r>
            <a:r>
              <a:rPr lang="en-US" dirty="0" err="1"/>
              <a:t>efektívnosť</a:t>
            </a:r>
            <a:r>
              <a:rPr lang="en-US" dirty="0"/>
              <a:t> a </a:t>
            </a:r>
            <a:r>
              <a:rPr lang="en-US" dirty="0" err="1"/>
              <a:t>znížila</a:t>
            </a:r>
            <a:r>
              <a:rPr lang="en-US" dirty="0"/>
              <a:t> </a:t>
            </a:r>
            <a:r>
              <a:rPr lang="en-US" dirty="0" err="1"/>
              <a:t>administratívne</a:t>
            </a:r>
            <a:r>
              <a:rPr lang="en-US" dirty="0"/>
              <a:t> </a:t>
            </a:r>
            <a:r>
              <a:rPr lang="en-US" dirty="0" err="1"/>
              <a:t>chyby</a:t>
            </a:r>
            <a:r>
              <a:rPr lang="en-US" dirty="0"/>
              <a:t>.</a:t>
            </a:r>
            <a:endParaRPr lang="sk-SK" dirty="0"/>
          </a:p>
          <a:p>
            <a:r>
              <a:rPr lang="en-US" dirty="0" err="1"/>
              <a:t>Ďalšou</a:t>
            </a:r>
            <a:r>
              <a:rPr lang="en-US" dirty="0"/>
              <a:t> </a:t>
            </a:r>
            <a:r>
              <a:rPr lang="en-US" dirty="0" err="1"/>
              <a:t>významnou</a:t>
            </a:r>
            <a:r>
              <a:rPr lang="en-US" dirty="0"/>
              <a:t> </a:t>
            </a:r>
            <a:r>
              <a:rPr lang="en-US" dirty="0" err="1"/>
              <a:t>výzvou</a:t>
            </a:r>
            <a:r>
              <a:rPr lang="en-US" dirty="0"/>
              <a:t> je </a:t>
            </a:r>
            <a:r>
              <a:rPr lang="en-US" dirty="0" err="1"/>
              <a:t>prístup</a:t>
            </a:r>
            <a:r>
              <a:rPr lang="en-US" dirty="0"/>
              <a:t> k </a:t>
            </a:r>
            <a:r>
              <a:rPr lang="en-US" dirty="0" err="1"/>
              <a:t>informáciám</a:t>
            </a:r>
            <a:r>
              <a:rPr lang="en-US" dirty="0"/>
              <a:t>. </a:t>
            </a:r>
            <a:r>
              <a:rPr lang="en-US" dirty="0" err="1"/>
              <a:t>Hoci</a:t>
            </a:r>
            <a:r>
              <a:rPr lang="en-US" dirty="0"/>
              <a:t> </a:t>
            </a:r>
            <a:r>
              <a:rPr lang="en-US" dirty="0" err="1"/>
              <a:t>Národný</a:t>
            </a:r>
            <a:r>
              <a:rPr lang="en-US" dirty="0"/>
              <a:t> </a:t>
            </a:r>
            <a:r>
              <a:rPr lang="en-US" dirty="0" err="1"/>
              <a:t>inšpektorát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je </a:t>
            </a:r>
            <a:r>
              <a:rPr lang="en-US" dirty="0" err="1"/>
              <a:t>zodpovedný</a:t>
            </a:r>
            <a:r>
              <a:rPr lang="en-US" dirty="0"/>
              <a:t> </a:t>
            </a:r>
            <a:r>
              <a:rPr lang="en-US" dirty="0" err="1"/>
              <a:t>zaposkytovanie</a:t>
            </a:r>
            <a:r>
              <a:rPr lang="en-US" dirty="0"/>
              <a:t> </a:t>
            </a:r>
            <a:r>
              <a:rPr lang="en-US" dirty="0" err="1"/>
              <a:t>usmernení</a:t>
            </a:r>
            <a:r>
              <a:rPr lang="en-US" dirty="0"/>
              <a:t> </a:t>
            </a:r>
            <a:r>
              <a:rPr lang="en-US" dirty="0" err="1"/>
              <a:t>prostredníctvom</a:t>
            </a:r>
            <a:r>
              <a:rPr lang="en-US" dirty="0"/>
              <a:t> </a:t>
            </a:r>
            <a:r>
              <a:rPr lang="en-US" dirty="0" err="1"/>
              <a:t>oficiálneho</a:t>
            </a:r>
            <a:r>
              <a:rPr lang="en-US" dirty="0"/>
              <a:t> </a:t>
            </a:r>
            <a:r>
              <a:rPr lang="en-US" dirty="0" err="1"/>
              <a:t>národného</a:t>
            </a:r>
            <a:r>
              <a:rPr lang="en-US" dirty="0"/>
              <a:t> </a:t>
            </a:r>
            <a:r>
              <a:rPr lang="en-US" dirty="0" err="1"/>
              <a:t>webového</a:t>
            </a:r>
            <a:r>
              <a:rPr lang="en-US" dirty="0"/>
              <a:t> </a:t>
            </a:r>
            <a:r>
              <a:rPr lang="en-US" dirty="0" err="1"/>
              <a:t>portálu</a:t>
            </a:r>
            <a:r>
              <a:rPr lang="en-US" dirty="0"/>
              <a:t>, </a:t>
            </a:r>
            <a:r>
              <a:rPr lang="en-US" b="1" dirty="0" err="1"/>
              <a:t>informácie</a:t>
            </a:r>
            <a:r>
              <a:rPr lang="en-US" b="1" dirty="0"/>
              <a:t> </a:t>
            </a:r>
            <a:r>
              <a:rPr lang="en-US" b="1" dirty="0" err="1"/>
              <a:t>zostávajú</a:t>
            </a:r>
            <a:r>
              <a:rPr lang="sk-SK" b="1" dirty="0"/>
              <a:t> </a:t>
            </a:r>
            <a:r>
              <a:rPr lang="en-US" b="1" dirty="0" err="1"/>
              <a:t>roztrieštené</a:t>
            </a:r>
            <a:r>
              <a:rPr lang="en-US" b="1" dirty="0"/>
              <a:t> </a:t>
            </a:r>
            <a:r>
              <a:rPr lang="en-US" dirty="0" err="1"/>
              <a:t>naprieč</a:t>
            </a:r>
            <a:r>
              <a:rPr lang="en-US" dirty="0"/>
              <a:t> </a:t>
            </a:r>
            <a:r>
              <a:rPr lang="en-US" dirty="0" err="1"/>
              <a:t>viacerými</a:t>
            </a:r>
            <a:r>
              <a:rPr lang="en-US" dirty="0"/>
              <a:t> </a:t>
            </a:r>
            <a:r>
              <a:rPr lang="en-US" dirty="0" err="1"/>
              <a:t>platformami</a:t>
            </a:r>
            <a:r>
              <a:rPr lang="en-US" dirty="0"/>
              <a:t> a </a:t>
            </a:r>
            <a:r>
              <a:rPr lang="en-US" dirty="0" err="1"/>
              <a:t>subjektmi</a:t>
            </a:r>
            <a:r>
              <a:rPr lang="en-US" dirty="0"/>
              <a:t>. </a:t>
            </a:r>
            <a:r>
              <a:rPr lang="en-US" dirty="0" err="1"/>
              <a:t>Dostupné</a:t>
            </a:r>
            <a:r>
              <a:rPr lang="en-US" dirty="0"/>
              <a:t> </a:t>
            </a:r>
            <a:r>
              <a:rPr lang="en-US" dirty="0" err="1"/>
              <a:t>materiály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sústreďujú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sk-SK" dirty="0"/>
              <a:t> </a:t>
            </a:r>
            <a:r>
              <a:rPr lang="en-US" dirty="0" err="1"/>
              <a:t>všeobecné</a:t>
            </a:r>
            <a:r>
              <a:rPr lang="en-US" dirty="0"/>
              <a:t> </a:t>
            </a:r>
            <a:r>
              <a:rPr lang="en-US" dirty="0" err="1"/>
              <a:t>pravidlá</a:t>
            </a:r>
            <a:r>
              <a:rPr lang="en-US" dirty="0"/>
              <a:t> EÚ,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chýbajú</a:t>
            </a:r>
            <a:r>
              <a:rPr lang="en-US" dirty="0"/>
              <a:t> </a:t>
            </a:r>
            <a:r>
              <a:rPr lang="en-US" dirty="0" err="1"/>
              <a:t>konkrétne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o </a:t>
            </a:r>
            <a:r>
              <a:rPr lang="en-US" dirty="0" err="1"/>
              <a:t>jednotlivých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núti</a:t>
            </a:r>
            <a:r>
              <a:rPr lang="en-US" dirty="0"/>
              <a:t> </a:t>
            </a:r>
            <a:r>
              <a:rPr lang="en-US" dirty="0" err="1"/>
              <a:t>firmy</a:t>
            </a:r>
            <a:r>
              <a:rPr lang="en-US" dirty="0"/>
              <a:t> </a:t>
            </a:r>
            <a:r>
              <a:rPr lang="en-US" dirty="0" err="1"/>
              <a:t>spoliehať</a:t>
            </a:r>
            <a:r>
              <a:rPr lang="sk-SK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súkromné</a:t>
            </a:r>
            <a:r>
              <a:rPr lang="en-US" dirty="0"/>
              <a:t> </a:t>
            </a:r>
            <a:r>
              <a:rPr lang="en-US" dirty="0" err="1"/>
              <a:t>poradenské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spoplatnené</a:t>
            </a:r>
            <a:r>
              <a:rPr lang="en-US" dirty="0"/>
              <a:t> a pre </a:t>
            </a:r>
            <a:r>
              <a:rPr lang="en-US" dirty="0" err="1"/>
              <a:t>menšie</a:t>
            </a:r>
            <a:r>
              <a:rPr lang="en-US" dirty="0"/>
              <a:t> </a:t>
            </a:r>
            <a:r>
              <a:rPr lang="en-US" dirty="0" err="1"/>
              <a:t>podniky</a:t>
            </a:r>
            <a:r>
              <a:rPr lang="en-US" dirty="0"/>
              <a:t> </a:t>
            </a:r>
            <a:r>
              <a:rPr lang="en-US" dirty="0" err="1"/>
              <a:t>ťažko</a:t>
            </a:r>
            <a:r>
              <a:rPr lang="en-US" dirty="0"/>
              <a:t> </a:t>
            </a:r>
            <a:r>
              <a:rPr lang="en-US" dirty="0" err="1"/>
              <a:t>dostupné.Prieskumy</a:t>
            </a:r>
            <a:r>
              <a:rPr lang="en-US" dirty="0"/>
              <a:t> </a:t>
            </a:r>
            <a:r>
              <a:rPr lang="en-US" dirty="0" err="1"/>
              <a:t>ukazujú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zamestnávateľov</a:t>
            </a:r>
            <a:r>
              <a:rPr lang="en-US" dirty="0"/>
              <a:t> </a:t>
            </a:r>
            <a:r>
              <a:rPr lang="en-US" dirty="0" err="1"/>
              <a:t>aktívne</a:t>
            </a:r>
            <a:r>
              <a:rPr lang="en-US" dirty="0"/>
              <a:t> </a:t>
            </a:r>
            <a:r>
              <a:rPr lang="en-US" dirty="0" err="1"/>
              <a:t>vyhľadáva</a:t>
            </a:r>
            <a:r>
              <a:rPr lang="en-US" dirty="0"/>
              <a:t> </a:t>
            </a:r>
            <a:r>
              <a:rPr lang="en-US" dirty="0" err="1"/>
              <a:t>informácie</a:t>
            </a:r>
            <a:r>
              <a:rPr lang="en-US" dirty="0"/>
              <a:t> o </a:t>
            </a:r>
            <a:r>
              <a:rPr lang="en-US" dirty="0" err="1"/>
              <a:t>vysielaní</a:t>
            </a:r>
            <a:r>
              <a:rPr lang="en-US" dirty="0"/>
              <a:t> – </a:t>
            </a:r>
            <a:r>
              <a:rPr lang="en-US" dirty="0" err="1"/>
              <a:t>najmä</a:t>
            </a:r>
            <a:r>
              <a:rPr lang="en-US" dirty="0"/>
              <a:t> o</a:t>
            </a:r>
            <a:r>
              <a:rPr lang="sk-SK" dirty="0"/>
              <a:t> </a:t>
            </a:r>
            <a:r>
              <a:rPr lang="en-US" dirty="0" err="1"/>
              <a:t>formulároch</a:t>
            </a:r>
            <a:r>
              <a:rPr lang="en-US" dirty="0"/>
              <a:t> PD A1, </a:t>
            </a:r>
            <a:r>
              <a:rPr lang="en-US" dirty="0" err="1"/>
              <a:t>mzdových</a:t>
            </a:r>
            <a:r>
              <a:rPr lang="en-US" dirty="0"/>
              <a:t> </a:t>
            </a:r>
            <a:r>
              <a:rPr lang="en-US" dirty="0" err="1"/>
              <a:t>požiadavkách</a:t>
            </a:r>
            <a:r>
              <a:rPr lang="en-US" dirty="0"/>
              <a:t>, </a:t>
            </a:r>
            <a:r>
              <a:rPr lang="en-US" dirty="0" err="1"/>
              <a:t>príspevkoch</a:t>
            </a:r>
            <a:r>
              <a:rPr lang="en-US" dirty="0"/>
              <a:t> a </a:t>
            </a:r>
            <a:r>
              <a:rPr lang="en-US" dirty="0" err="1"/>
              <a:t>povinnostiach</a:t>
            </a:r>
            <a:r>
              <a:rPr lang="en-US" dirty="0"/>
              <a:t> v </a:t>
            </a:r>
            <a:r>
              <a:rPr lang="en-US" dirty="0" err="1"/>
              <a:t>hostiteľských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 – no</a:t>
            </a:r>
            <a:r>
              <a:rPr lang="sk-SK" dirty="0"/>
              <a:t> </a:t>
            </a:r>
            <a:r>
              <a:rPr lang="en-US" dirty="0" err="1"/>
              <a:t>často</a:t>
            </a:r>
            <a:r>
              <a:rPr lang="en-US" dirty="0"/>
              <a:t>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problém</a:t>
            </a:r>
            <a:r>
              <a:rPr lang="en-US" dirty="0"/>
              <a:t> </a:t>
            </a:r>
            <a:r>
              <a:rPr lang="en-US" dirty="0" err="1"/>
              <a:t>nájsť</a:t>
            </a:r>
            <a:r>
              <a:rPr lang="en-US" dirty="0"/>
              <a:t> </a:t>
            </a:r>
            <a:r>
              <a:rPr lang="en-US" dirty="0" err="1"/>
              <a:t>jasné</a:t>
            </a:r>
            <a:r>
              <a:rPr lang="en-US" dirty="0"/>
              <a:t> a </a:t>
            </a:r>
            <a:r>
              <a:rPr lang="en-US" dirty="0" err="1"/>
              <a:t>spoľahlivé</a:t>
            </a:r>
            <a:r>
              <a:rPr lang="en-US" dirty="0"/>
              <a:t> </a:t>
            </a:r>
            <a:r>
              <a:rPr lang="en-US" dirty="0" err="1"/>
              <a:t>zdroje</a:t>
            </a:r>
            <a:r>
              <a:rPr lang="en-US" dirty="0"/>
              <a:t>. Tieto </a:t>
            </a:r>
            <a:r>
              <a:rPr lang="en-US" dirty="0" err="1"/>
              <a:t>nedostatky</a:t>
            </a:r>
            <a:r>
              <a:rPr lang="en-US" dirty="0"/>
              <a:t> v </a:t>
            </a:r>
            <a:r>
              <a:rPr lang="en-US" dirty="0" err="1"/>
              <a:t>administratívnej</a:t>
            </a:r>
            <a:r>
              <a:rPr lang="en-US" dirty="0"/>
              <a:t> </a:t>
            </a:r>
            <a:r>
              <a:rPr lang="en-US" dirty="0" err="1"/>
              <a:t>koordinácii</a:t>
            </a:r>
            <a:r>
              <a:rPr lang="en-US" dirty="0"/>
              <a:t> a </a:t>
            </a:r>
            <a:r>
              <a:rPr lang="en-US" dirty="0" err="1"/>
              <a:t>prístupek</a:t>
            </a:r>
            <a:r>
              <a:rPr lang="en-US" dirty="0"/>
              <a:t> </a:t>
            </a:r>
            <a:r>
              <a:rPr lang="en-US" dirty="0" err="1"/>
              <a:t>informáciám</a:t>
            </a:r>
            <a:r>
              <a:rPr lang="en-US" dirty="0"/>
              <a:t> </a:t>
            </a:r>
            <a:r>
              <a:rPr lang="en-US" dirty="0" err="1"/>
              <a:t>vytvárajú</a:t>
            </a:r>
            <a:r>
              <a:rPr lang="en-US" dirty="0"/>
              <a:t> </a:t>
            </a:r>
            <a:r>
              <a:rPr lang="en-US" dirty="0" err="1"/>
              <a:t>neistotu</a:t>
            </a:r>
            <a:r>
              <a:rPr lang="en-US" dirty="0"/>
              <a:t> a </a:t>
            </a:r>
            <a:r>
              <a:rPr lang="en-US" dirty="0" err="1"/>
              <a:t>znevýhodňujú</a:t>
            </a:r>
            <a:r>
              <a:rPr lang="en-US" dirty="0"/>
              <a:t> </a:t>
            </a:r>
            <a:r>
              <a:rPr lang="en-US" dirty="0" err="1"/>
              <a:t>poctivé</a:t>
            </a:r>
            <a:r>
              <a:rPr lang="en-US" dirty="0"/>
              <a:t> </a:t>
            </a:r>
            <a:r>
              <a:rPr lang="en-US" dirty="0" err="1"/>
              <a:t>spoločnosti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zdôrazňuje</a:t>
            </a:r>
            <a:r>
              <a:rPr lang="en-US" dirty="0"/>
              <a:t> </a:t>
            </a:r>
            <a:r>
              <a:rPr lang="en-US" dirty="0" err="1"/>
              <a:t>potrebu</a:t>
            </a:r>
            <a:r>
              <a:rPr lang="sk-SK" dirty="0"/>
              <a:t> </a:t>
            </a:r>
            <a:r>
              <a:rPr lang="en-US" dirty="0" err="1"/>
              <a:t>koherentnejších</a:t>
            </a:r>
            <a:r>
              <a:rPr lang="en-US" dirty="0"/>
              <a:t>, </a:t>
            </a:r>
            <a:r>
              <a:rPr lang="en-US" dirty="0" err="1"/>
              <a:t>transparentnejších</a:t>
            </a:r>
            <a:r>
              <a:rPr lang="en-US" dirty="0"/>
              <a:t> a </a:t>
            </a:r>
            <a:r>
              <a:rPr lang="en-US" dirty="0" err="1"/>
              <a:t>používateľsky</a:t>
            </a:r>
            <a:r>
              <a:rPr lang="en-US" dirty="0"/>
              <a:t> </a:t>
            </a:r>
            <a:r>
              <a:rPr lang="en-US" dirty="0" err="1"/>
              <a:t>prístupnejších</a:t>
            </a:r>
            <a:r>
              <a:rPr lang="en-US" dirty="0"/>
              <a:t> </a:t>
            </a:r>
            <a:r>
              <a:rPr lang="en-US" dirty="0" err="1"/>
              <a:t>systémov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podporu</a:t>
            </a:r>
            <a:r>
              <a:rPr lang="en-US" dirty="0"/>
              <a:t> </a:t>
            </a:r>
            <a:r>
              <a:rPr lang="en-US" dirty="0" err="1"/>
              <a:t>cezhraničnéhoposkytovania</a:t>
            </a:r>
            <a:r>
              <a:rPr lang="en-US" dirty="0"/>
              <a:t> </a:t>
            </a:r>
            <a:r>
              <a:rPr lang="en-US" dirty="0" err="1"/>
              <a:t>služieb</a:t>
            </a:r>
            <a:r>
              <a:rPr lang="en-US" dirty="0"/>
              <a:t> zo </a:t>
            </a:r>
            <a:r>
              <a:rPr lang="en-US" dirty="0" err="1"/>
              <a:t>Slovenska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C0B4E-D27C-B27E-E3A3-15D72DC58B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827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85ACB2-C703-815D-1475-3A5D90A65F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14A0391-1339-766E-7E26-3D99E5AD82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986B22-B127-8DE5-EBF9-23085E9C8F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F2793-DDF9-A8B5-503D-7256970904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67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 </a:t>
            </a:r>
            <a:r>
              <a:rPr lang="en-US" dirty="0" err="1"/>
              <a:t>roku</a:t>
            </a:r>
            <a:r>
              <a:rPr lang="en-US" dirty="0"/>
              <a:t> 2023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umiestnilo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11. </a:t>
            </a:r>
            <a:r>
              <a:rPr lang="en-US" dirty="0" err="1"/>
              <a:t>mieste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členskými</a:t>
            </a:r>
            <a:r>
              <a:rPr lang="en-US" dirty="0"/>
              <a:t> </a:t>
            </a:r>
            <a:r>
              <a:rPr lang="en-US" dirty="0" err="1"/>
              <a:t>štátmi</a:t>
            </a:r>
            <a:r>
              <a:rPr lang="en-US" dirty="0"/>
              <a:t> EÚ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vyslanýchpracovníkov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bolo </a:t>
            </a:r>
            <a:r>
              <a:rPr lang="en-US" dirty="0" err="1"/>
              <a:t>vydaných</a:t>
            </a:r>
            <a:r>
              <a:rPr lang="en-US" dirty="0"/>
              <a:t> </a:t>
            </a:r>
            <a:r>
              <a:rPr lang="en-US" dirty="0" err="1"/>
              <a:t>celkom</a:t>
            </a:r>
            <a:r>
              <a:rPr lang="en-US" dirty="0"/>
              <a:t> 131 879 </a:t>
            </a:r>
            <a:r>
              <a:rPr lang="en-US" dirty="0" err="1"/>
              <a:t>formulárov</a:t>
            </a:r>
            <a:r>
              <a:rPr lang="en-US" dirty="0"/>
              <a:t> PD A1. </a:t>
            </a:r>
            <a:r>
              <a:rPr lang="en-US" dirty="0" err="1"/>
              <a:t>Väčšina</a:t>
            </a:r>
            <a:r>
              <a:rPr lang="en-US" dirty="0"/>
              <a:t> </a:t>
            </a:r>
            <a:r>
              <a:rPr lang="en-US" dirty="0" err="1"/>
              <a:t>týchto</a:t>
            </a:r>
            <a:r>
              <a:rPr lang="en-US" dirty="0"/>
              <a:t> </a:t>
            </a:r>
            <a:r>
              <a:rPr lang="en-US" dirty="0" err="1"/>
              <a:t>dokumentov</a:t>
            </a:r>
            <a:r>
              <a:rPr lang="en-US" dirty="0"/>
              <a:t> </a:t>
            </a:r>
            <a:r>
              <a:rPr lang="en-US" dirty="0" err="1"/>
              <a:t>bolavydaná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12 </a:t>
            </a:r>
            <a:r>
              <a:rPr lang="en-US" dirty="0" err="1"/>
              <a:t>základného</a:t>
            </a:r>
            <a:r>
              <a:rPr lang="en-US" dirty="0"/>
              <a:t> </a:t>
            </a:r>
            <a:r>
              <a:rPr lang="en-US" dirty="0" err="1"/>
              <a:t>nariadenia</a:t>
            </a:r>
            <a:r>
              <a:rPr lang="en-US" dirty="0"/>
              <a:t> (71 %, 93 827 </a:t>
            </a:r>
            <a:r>
              <a:rPr lang="en-US" dirty="0" err="1"/>
              <a:t>formulárov</a:t>
            </a:r>
            <a:r>
              <a:rPr lang="en-US" dirty="0"/>
              <a:t>),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29 % (37 804 </a:t>
            </a:r>
            <a:r>
              <a:rPr lang="en-US" dirty="0" err="1"/>
              <a:t>formulárov</a:t>
            </a:r>
            <a:r>
              <a:rPr lang="en-US" dirty="0"/>
              <a:t>) bolo </a:t>
            </a:r>
            <a:r>
              <a:rPr lang="en-US" dirty="0" err="1"/>
              <a:t>vydaných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13 pre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pôsobiacich</a:t>
            </a:r>
            <a:r>
              <a:rPr lang="en-US" dirty="0"/>
              <a:t> v </a:t>
            </a:r>
            <a:r>
              <a:rPr lang="en-US" dirty="0" err="1"/>
              <a:t>dvoch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viacerýchčlenských</a:t>
            </a:r>
            <a:r>
              <a:rPr lang="en-US" dirty="0"/>
              <a:t> </a:t>
            </a:r>
            <a:r>
              <a:rPr lang="en-US" dirty="0" err="1"/>
              <a:t>štátoch</a:t>
            </a:r>
            <a:r>
              <a:rPr lang="en-US" dirty="0"/>
              <a:t>. </a:t>
            </a:r>
            <a:r>
              <a:rPr lang="en-US" dirty="0" err="1"/>
              <a:t>Veľmi</a:t>
            </a:r>
            <a:r>
              <a:rPr lang="en-US" dirty="0"/>
              <a:t> </a:t>
            </a:r>
            <a:r>
              <a:rPr lang="en-US" dirty="0" err="1"/>
              <a:t>malý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(0,19 %, 248 </a:t>
            </a:r>
            <a:r>
              <a:rPr lang="en-US" dirty="0" err="1"/>
              <a:t>formulárov</a:t>
            </a:r>
            <a:r>
              <a:rPr lang="en-US" dirty="0"/>
              <a:t>)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vydaný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článkov</a:t>
            </a:r>
            <a:r>
              <a:rPr lang="en-US" dirty="0"/>
              <a:t>, vrátane183 </a:t>
            </a:r>
            <a:r>
              <a:rPr lang="en-US" dirty="0" err="1"/>
              <a:t>výnimiek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článku</a:t>
            </a:r>
            <a:r>
              <a:rPr lang="en-US" dirty="0"/>
              <a:t> 16.</a:t>
            </a:r>
          </a:p>
          <a:p>
            <a:endParaRPr lang="en-US" dirty="0"/>
          </a:p>
          <a:p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zaznamenalo</a:t>
            </a:r>
            <a:r>
              <a:rPr lang="en-US" dirty="0"/>
              <a:t> </a:t>
            </a:r>
            <a:r>
              <a:rPr lang="en-US" dirty="0" err="1"/>
              <a:t>výrazný</a:t>
            </a:r>
            <a:r>
              <a:rPr lang="en-US" dirty="0"/>
              <a:t> </a:t>
            </a:r>
            <a:r>
              <a:rPr lang="en-US" dirty="0" err="1"/>
              <a:t>nárast</a:t>
            </a:r>
            <a:r>
              <a:rPr lang="en-US" dirty="0"/>
              <a:t> </a:t>
            </a:r>
            <a:r>
              <a:rPr lang="en-US" dirty="0" err="1"/>
              <a:t>vydávania</a:t>
            </a:r>
            <a:r>
              <a:rPr lang="en-US" dirty="0"/>
              <a:t> </a:t>
            </a:r>
            <a:r>
              <a:rPr lang="en-US" dirty="0" err="1"/>
              <a:t>formulárov</a:t>
            </a:r>
            <a:r>
              <a:rPr lang="en-US" dirty="0"/>
              <a:t> PD A1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poslednej</a:t>
            </a:r>
            <a:r>
              <a:rPr lang="en-US" dirty="0"/>
              <a:t> </a:t>
            </a:r>
            <a:r>
              <a:rPr lang="en-US" dirty="0" err="1"/>
              <a:t>dekády</a:t>
            </a:r>
            <a:r>
              <a:rPr lang="en-US" dirty="0"/>
              <a:t>. </a:t>
            </a:r>
            <a:r>
              <a:rPr lang="en-US" dirty="0" err="1"/>
              <a:t>Počnúcpribližne</a:t>
            </a:r>
            <a:r>
              <a:rPr lang="en-US" dirty="0"/>
              <a:t> 50 000 v </a:t>
            </a:r>
            <a:r>
              <a:rPr lang="en-US" dirty="0" err="1"/>
              <a:t>roku</a:t>
            </a:r>
            <a:r>
              <a:rPr lang="en-US" dirty="0"/>
              <a:t> 2012, </a:t>
            </a:r>
            <a:r>
              <a:rPr lang="en-US" dirty="0" err="1"/>
              <a:t>celkový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certifikátov</a:t>
            </a:r>
            <a:r>
              <a:rPr lang="en-US" dirty="0"/>
              <a:t> </a:t>
            </a:r>
            <a:r>
              <a:rPr lang="en-US" dirty="0" err="1"/>
              <a:t>rýchlo</a:t>
            </a:r>
            <a:r>
              <a:rPr lang="en-US" dirty="0"/>
              <a:t> </a:t>
            </a:r>
            <a:r>
              <a:rPr lang="en-US" dirty="0" err="1"/>
              <a:t>vzrástol</a:t>
            </a:r>
            <a:r>
              <a:rPr lang="en-US" dirty="0"/>
              <a:t> a </a:t>
            </a:r>
            <a:r>
              <a:rPr lang="en-US" dirty="0" err="1"/>
              <a:t>dosiahol</a:t>
            </a:r>
            <a:r>
              <a:rPr lang="en-US" dirty="0"/>
              <a:t> </a:t>
            </a:r>
            <a:r>
              <a:rPr lang="en-US" dirty="0" err="1"/>
              <a:t>vrchol</a:t>
            </a:r>
            <a:r>
              <a:rPr lang="en-US" dirty="0"/>
              <a:t> </a:t>
            </a:r>
            <a:r>
              <a:rPr lang="en-US" dirty="0" err="1"/>
              <a:t>takmer</a:t>
            </a:r>
            <a:r>
              <a:rPr lang="en-US" dirty="0"/>
              <a:t> 140 000 </a:t>
            </a:r>
            <a:r>
              <a:rPr lang="en-US" dirty="0" err="1"/>
              <a:t>vroku</a:t>
            </a:r>
            <a:r>
              <a:rPr lang="en-US" dirty="0"/>
              <a:t> 2018,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odrážalo</a:t>
            </a:r>
            <a:r>
              <a:rPr lang="en-US" dirty="0"/>
              <a:t> </a:t>
            </a:r>
            <a:r>
              <a:rPr lang="en-US" dirty="0" err="1"/>
              <a:t>silný</a:t>
            </a:r>
            <a:r>
              <a:rPr lang="en-US" dirty="0"/>
              <a:t> </a:t>
            </a:r>
            <a:r>
              <a:rPr lang="en-US" dirty="0" err="1"/>
              <a:t>dopyt</a:t>
            </a:r>
            <a:r>
              <a:rPr lang="en-US" dirty="0"/>
              <a:t> po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pracovníkoch</a:t>
            </a:r>
            <a:r>
              <a:rPr lang="en-US" dirty="0"/>
              <a:t> v </a:t>
            </a:r>
            <a:r>
              <a:rPr lang="en-US" dirty="0" err="1"/>
              <a:t>pracovnej</a:t>
            </a:r>
            <a:r>
              <a:rPr lang="en-US" dirty="0"/>
              <a:t> </a:t>
            </a:r>
            <a:r>
              <a:rPr lang="en-US" dirty="0" err="1"/>
              <a:t>náročných</a:t>
            </a:r>
            <a:r>
              <a:rPr lang="en-US" dirty="0"/>
              <a:t> </a:t>
            </a:r>
            <a:r>
              <a:rPr lang="en-US" dirty="0" err="1"/>
              <a:t>sektoroch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stavebníctvo</a:t>
            </a:r>
            <a:r>
              <a:rPr lang="en-US" dirty="0"/>
              <a:t>, </a:t>
            </a:r>
            <a:r>
              <a:rPr lang="en-US" dirty="0" err="1"/>
              <a:t>výroba</a:t>
            </a:r>
            <a:r>
              <a:rPr lang="en-US" dirty="0"/>
              <a:t> a </a:t>
            </a:r>
            <a:r>
              <a:rPr lang="en-US" dirty="0" err="1"/>
              <a:t>doprava</a:t>
            </a:r>
            <a:r>
              <a:rPr lang="en-US" dirty="0"/>
              <a:t>. Po </a:t>
            </a:r>
            <a:r>
              <a:rPr lang="en-US" dirty="0" err="1"/>
              <a:t>tomto</a:t>
            </a:r>
            <a:r>
              <a:rPr lang="en-US" dirty="0"/>
              <a:t> </a:t>
            </a:r>
            <a:r>
              <a:rPr lang="en-US" dirty="0" err="1"/>
              <a:t>vrchole</a:t>
            </a:r>
            <a:r>
              <a:rPr lang="en-US" dirty="0"/>
              <a:t> </a:t>
            </a:r>
            <a:r>
              <a:rPr lang="en-US" dirty="0" err="1"/>
              <a:t>nastal</a:t>
            </a:r>
            <a:r>
              <a:rPr lang="en-US" dirty="0"/>
              <a:t> </a:t>
            </a:r>
            <a:r>
              <a:rPr lang="en-US" dirty="0" err="1"/>
              <a:t>pokles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rokmi</a:t>
            </a:r>
            <a:r>
              <a:rPr lang="en-US" dirty="0"/>
              <a:t> 2018 a 2021. Počiatočný </a:t>
            </a:r>
            <a:r>
              <a:rPr lang="en-US" dirty="0" err="1"/>
              <a:t>poklesv</a:t>
            </a:r>
            <a:r>
              <a:rPr lang="en-US" dirty="0"/>
              <a:t> </a:t>
            </a:r>
            <a:r>
              <a:rPr lang="en-US" dirty="0" err="1"/>
              <a:t>roku</a:t>
            </a:r>
            <a:r>
              <a:rPr lang="en-US" dirty="0"/>
              <a:t> 2018 </a:t>
            </a:r>
            <a:r>
              <a:rPr lang="en-US" dirty="0" err="1"/>
              <a:t>súvisel</a:t>
            </a:r>
            <a:r>
              <a:rPr lang="en-US" dirty="0"/>
              <a:t> so </a:t>
            </a:r>
            <a:r>
              <a:rPr lang="en-US" b="1" dirty="0" err="1"/>
              <a:t>zavedením</a:t>
            </a:r>
            <a:r>
              <a:rPr lang="en-US" b="1" dirty="0"/>
              <a:t> </a:t>
            </a:r>
            <a:r>
              <a:rPr lang="en-US" b="1" dirty="0" err="1"/>
              <a:t>zákona</a:t>
            </a:r>
            <a:r>
              <a:rPr lang="en-US" b="1" dirty="0"/>
              <a:t> o </a:t>
            </a:r>
            <a:r>
              <a:rPr lang="en-US" b="1" dirty="0" err="1"/>
              <a:t>cezhraničnom</a:t>
            </a:r>
            <a:r>
              <a:rPr lang="en-US" b="1" dirty="0"/>
              <a:t> </a:t>
            </a:r>
            <a:r>
              <a:rPr lang="en-US" b="1" dirty="0" err="1"/>
              <a:t>poskytovaní</a:t>
            </a:r>
            <a:r>
              <a:rPr lang="en-US" b="1" dirty="0"/>
              <a:t> </a:t>
            </a:r>
            <a:r>
              <a:rPr lang="en-US" b="1" dirty="0" err="1"/>
              <a:t>služieb</a:t>
            </a:r>
            <a:r>
              <a:rPr lang="en-US" dirty="0"/>
              <a:t>, </a:t>
            </a:r>
            <a:r>
              <a:rPr lang="en-US" dirty="0" err="1"/>
              <a:t>ktorý</a:t>
            </a:r>
            <a:r>
              <a:rPr lang="en-US" dirty="0"/>
              <a:t> </a:t>
            </a:r>
            <a:r>
              <a:rPr lang="en-US" dirty="0" err="1"/>
              <a:t>sprísnil</a:t>
            </a:r>
            <a:r>
              <a:rPr lang="en-US" dirty="0"/>
              <a:t> </a:t>
            </a:r>
            <a:r>
              <a:rPr lang="en-US" dirty="0" err="1"/>
              <a:t>podmienkypre</a:t>
            </a:r>
            <a:r>
              <a:rPr lang="en-US" dirty="0"/>
              <a:t> </a:t>
            </a:r>
            <a:r>
              <a:rPr lang="en-US" dirty="0" err="1"/>
              <a:t>získanie</a:t>
            </a:r>
            <a:r>
              <a:rPr lang="en-US" dirty="0"/>
              <a:t> PD A1,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ďalší</a:t>
            </a:r>
            <a:r>
              <a:rPr lang="en-US" dirty="0"/>
              <a:t> </a:t>
            </a:r>
            <a:r>
              <a:rPr lang="en-US" dirty="0" err="1"/>
              <a:t>pokles</a:t>
            </a:r>
            <a:r>
              <a:rPr lang="en-US" dirty="0"/>
              <a:t> </a:t>
            </a:r>
            <a:r>
              <a:rPr lang="en-US" dirty="0" err="1"/>
              <a:t>bol</a:t>
            </a:r>
            <a:r>
              <a:rPr lang="en-US" dirty="0"/>
              <a:t> </a:t>
            </a:r>
            <a:r>
              <a:rPr lang="en-US" dirty="0" err="1"/>
              <a:t>spôsobený</a:t>
            </a:r>
            <a:r>
              <a:rPr lang="en-US" dirty="0"/>
              <a:t> </a:t>
            </a:r>
            <a:r>
              <a:rPr lang="en-US" dirty="0" err="1"/>
              <a:t>pandémiou</a:t>
            </a:r>
            <a:r>
              <a:rPr lang="en-US" dirty="0"/>
              <a:t> COVID-19 a </a:t>
            </a:r>
            <a:r>
              <a:rPr lang="en-US" dirty="0" err="1"/>
              <a:t>súvisiacimi</a:t>
            </a:r>
            <a:r>
              <a:rPr lang="en-US" dirty="0"/>
              <a:t> </a:t>
            </a:r>
            <a:r>
              <a:rPr lang="en-US" dirty="0" err="1"/>
              <a:t>obmedzeniami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obmedzili</a:t>
            </a:r>
            <a:r>
              <a:rPr lang="en-US" dirty="0"/>
              <a:t> </a:t>
            </a:r>
            <a:r>
              <a:rPr lang="en-US" dirty="0" err="1"/>
              <a:t>mobilitu</a:t>
            </a:r>
            <a:r>
              <a:rPr lang="en-US" dirty="0"/>
              <a:t> a </a:t>
            </a:r>
            <a:r>
              <a:rPr lang="en-US" dirty="0" err="1"/>
              <a:t>dočasne</a:t>
            </a:r>
            <a:r>
              <a:rPr lang="en-US" dirty="0"/>
              <a:t> </a:t>
            </a:r>
            <a:r>
              <a:rPr lang="en-US" dirty="0" err="1"/>
              <a:t>znížili</a:t>
            </a:r>
            <a:r>
              <a:rPr lang="en-US" dirty="0"/>
              <a:t> </a:t>
            </a:r>
            <a:r>
              <a:rPr lang="en-US" dirty="0" err="1"/>
              <a:t>kapacitu</a:t>
            </a:r>
            <a:r>
              <a:rPr lang="en-US" dirty="0"/>
              <a:t>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firiem</a:t>
            </a:r>
            <a:r>
              <a:rPr lang="en-US" dirty="0"/>
              <a:t> </a:t>
            </a:r>
            <a:r>
              <a:rPr lang="en-US" dirty="0" err="1"/>
              <a:t>poskytovať</a:t>
            </a:r>
            <a:r>
              <a:rPr lang="en-US" dirty="0"/>
              <a:t> </a:t>
            </a:r>
            <a:r>
              <a:rPr lang="en-US" dirty="0" err="1"/>
              <a:t>služby</a:t>
            </a:r>
            <a:r>
              <a:rPr lang="en-US" dirty="0"/>
              <a:t> </a:t>
            </a:r>
            <a:r>
              <a:rPr lang="en-US" dirty="0" err="1"/>
              <a:t>vzahraničí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33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9F495E-104A-F0AB-8A71-D4C3548C5C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214DD2-F7A3-B310-E729-626C2E73D1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E940376-B31F-0A65-C97D-B5884AE0D6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CB285-7C7B-283E-8F37-E753124A1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22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95E571-0808-BCD4-FF71-1B1B33C68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71AA16B-83F2-BBCD-E93C-4657AAF457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B66775-6A0C-6F10-622E-1E75F0F52F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Sektory</a:t>
            </a:r>
            <a:r>
              <a:rPr lang="en-US" dirty="0"/>
              <a:t> </a:t>
            </a:r>
            <a:r>
              <a:rPr lang="en-US" dirty="0" err="1"/>
              <a:t>stavebníctva</a:t>
            </a:r>
            <a:r>
              <a:rPr lang="en-US" dirty="0"/>
              <a:t> a </a:t>
            </a:r>
            <a:r>
              <a:rPr lang="en-US" dirty="0" err="1"/>
              <a:t>priemyslu</a:t>
            </a:r>
            <a:r>
              <a:rPr lang="en-US" dirty="0"/>
              <a:t> </a:t>
            </a:r>
            <a:r>
              <a:rPr lang="en-US" dirty="0" err="1"/>
              <a:t>dominovali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vydávaní</a:t>
            </a:r>
            <a:r>
              <a:rPr lang="en-US" dirty="0"/>
              <a:t> </a:t>
            </a:r>
            <a:r>
              <a:rPr lang="en-US" dirty="0" err="1"/>
              <a:t>formulárov</a:t>
            </a:r>
            <a:r>
              <a:rPr lang="en-US" dirty="0"/>
              <a:t> PD A1,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samotné</a:t>
            </a:r>
            <a:r>
              <a:rPr lang="en-US" dirty="0"/>
              <a:t> </a:t>
            </a:r>
            <a:r>
              <a:rPr lang="en-US" dirty="0" err="1"/>
              <a:t>stavebníctvo</a:t>
            </a:r>
            <a:r>
              <a:rPr lang="en-US" dirty="0"/>
              <a:t> </a:t>
            </a:r>
            <a:r>
              <a:rPr lang="en-US" dirty="0" err="1"/>
              <a:t>predstavovalo</a:t>
            </a:r>
            <a:r>
              <a:rPr lang="en-US" dirty="0"/>
              <a:t> 58 258 </a:t>
            </a:r>
            <a:r>
              <a:rPr lang="en-US" dirty="0" err="1"/>
              <a:t>certifikátov</a:t>
            </a:r>
            <a:r>
              <a:rPr lang="en-US" dirty="0"/>
              <a:t> (46 856 pre </a:t>
            </a:r>
            <a:r>
              <a:rPr lang="en-US" dirty="0" err="1"/>
              <a:t>činnosť</a:t>
            </a:r>
            <a:r>
              <a:rPr lang="en-US" dirty="0"/>
              <a:t> v </a:t>
            </a:r>
            <a:r>
              <a:rPr lang="en-US" dirty="0" err="1"/>
              <a:t>jednom</a:t>
            </a:r>
            <a:r>
              <a:rPr lang="en-US" dirty="0"/>
              <a:t> </a:t>
            </a:r>
            <a:r>
              <a:rPr lang="en-US" dirty="0" err="1"/>
              <a:t>štáte</a:t>
            </a:r>
            <a:r>
              <a:rPr lang="en-US" dirty="0"/>
              <a:t> a 11 402 pre </a:t>
            </a:r>
            <a:r>
              <a:rPr lang="en-US" dirty="0" err="1"/>
              <a:t>viacštátnu</a:t>
            </a:r>
            <a:r>
              <a:rPr lang="sk-SK" dirty="0"/>
              <a:t> </a:t>
            </a:r>
            <a:r>
              <a:rPr lang="en-US" dirty="0" err="1"/>
              <a:t>činnosť</a:t>
            </a:r>
            <a:r>
              <a:rPr lang="en-US" dirty="0"/>
              <a:t>), </a:t>
            </a:r>
            <a:r>
              <a:rPr lang="en-US" dirty="0" err="1"/>
              <a:t>čo</a:t>
            </a:r>
            <a:r>
              <a:rPr lang="en-US" dirty="0"/>
              <a:t> z </a:t>
            </a:r>
            <a:r>
              <a:rPr lang="en-US" dirty="0" err="1"/>
              <a:t>neho</a:t>
            </a:r>
            <a:r>
              <a:rPr lang="en-US" dirty="0"/>
              <a:t> </a:t>
            </a:r>
            <a:r>
              <a:rPr lang="en-US" dirty="0" err="1"/>
              <a:t>robí</a:t>
            </a:r>
            <a:r>
              <a:rPr lang="en-US" dirty="0"/>
              <a:t> </a:t>
            </a:r>
            <a:r>
              <a:rPr lang="en-US" dirty="0" err="1"/>
              <a:t>najväčší</a:t>
            </a:r>
            <a:r>
              <a:rPr lang="en-US" dirty="0"/>
              <a:t> </a:t>
            </a:r>
            <a:r>
              <a:rPr lang="en-US" dirty="0" err="1"/>
              <a:t>sektor</a:t>
            </a:r>
            <a:r>
              <a:rPr lang="en-US" dirty="0"/>
              <a:t> v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odchádzajúceho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. </a:t>
            </a:r>
            <a:r>
              <a:rPr lang="en-US" dirty="0" err="1"/>
              <a:t>Nasledoval</a:t>
            </a:r>
            <a:r>
              <a:rPr lang="en-US" dirty="0"/>
              <a:t> </a:t>
            </a:r>
            <a:r>
              <a:rPr lang="en-US" dirty="0" err="1"/>
              <a:t>priemysel</a:t>
            </a:r>
            <a:r>
              <a:rPr lang="en-US" dirty="0"/>
              <a:t> s 33 389certifikátmi,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len</a:t>
            </a:r>
            <a:r>
              <a:rPr lang="en-US" dirty="0"/>
              <a:t> 9 % z </a:t>
            </a:r>
            <a:r>
              <a:rPr lang="en-US" dirty="0" err="1"/>
              <a:t>nich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týkalo</a:t>
            </a:r>
            <a:r>
              <a:rPr lang="en-US" dirty="0"/>
              <a:t> </a:t>
            </a:r>
            <a:r>
              <a:rPr lang="en-US" dirty="0" err="1"/>
              <a:t>viacštátnej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. </a:t>
            </a:r>
            <a:r>
              <a:rPr lang="en-US" dirty="0" err="1"/>
              <a:t>Naproti</a:t>
            </a:r>
            <a:r>
              <a:rPr lang="en-US" dirty="0"/>
              <a:t> </a:t>
            </a:r>
            <a:r>
              <a:rPr lang="en-US" dirty="0" err="1"/>
              <a:t>tomu</a:t>
            </a:r>
            <a:r>
              <a:rPr lang="en-US" dirty="0"/>
              <a:t> </a:t>
            </a:r>
            <a:r>
              <a:rPr lang="en-US" dirty="0" err="1"/>
              <a:t>cestná</a:t>
            </a:r>
            <a:r>
              <a:rPr lang="en-US" dirty="0"/>
              <a:t> </a:t>
            </a:r>
            <a:r>
              <a:rPr lang="en-US" dirty="0" err="1"/>
              <a:t>nákladná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 s14 494 </a:t>
            </a:r>
            <a:r>
              <a:rPr lang="en-US" dirty="0" err="1"/>
              <a:t>certifikátmi</a:t>
            </a:r>
            <a:r>
              <a:rPr lang="en-US" dirty="0"/>
              <a:t> bola </a:t>
            </a:r>
            <a:r>
              <a:rPr lang="en-US" dirty="0" err="1"/>
              <a:t>takmer</a:t>
            </a:r>
            <a:r>
              <a:rPr lang="en-US" dirty="0"/>
              <a:t> </a:t>
            </a:r>
            <a:r>
              <a:rPr lang="en-US" dirty="0" err="1"/>
              <a:t>úplne</a:t>
            </a:r>
            <a:r>
              <a:rPr lang="en-US" dirty="0"/>
              <a:t> </a:t>
            </a:r>
            <a:r>
              <a:rPr lang="en-US" dirty="0" err="1"/>
              <a:t>viacštátna</a:t>
            </a:r>
            <a:r>
              <a:rPr lang="en-US" dirty="0"/>
              <a:t> (14 468 </a:t>
            </a:r>
            <a:r>
              <a:rPr lang="en-US" dirty="0" err="1"/>
              <a:t>prípadov</a:t>
            </a:r>
            <a:r>
              <a:rPr lang="en-US" dirty="0"/>
              <a:t>),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odráža</a:t>
            </a:r>
            <a:r>
              <a:rPr lang="en-US" dirty="0"/>
              <a:t> </a:t>
            </a:r>
            <a:r>
              <a:rPr lang="en-US" dirty="0" err="1"/>
              <a:t>jej</a:t>
            </a:r>
            <a:r>
              <a:rPr lang="en-US" dirty="0"/>
              <a:t> </a:t>
            </a:r>
            <a:r>
              <a:rPr lang="en-US" dirty="0" err="1"/>
              <a:t>nadnárodný</a:t>
            </a:r>
            <a:r>
              <a:rPr lang="en-US" dirty="0"/>
              <a:t> </a:t>
            </a:r>
            <a:r>
              <a:rPr lang="en-US" dirty="0" err="1"/>
              <a:t>charakter.Ostatné</a:t>
            </a:r>
            <a:r>
              <a:rPr lang="en-US" dirty="0"/>
              <a:t> </a:t>
            </a:r>
            <a:r>
              <a:rPr lang="en-US" dirty="0" err="1"/>
              <a:t>sektory</a:t>
            </a:r>
            <a:r>
              <a:rPr lang="en-US" dirty="0"/>
              <a:t>, </a:t>
            </a:r>
            <a:r>
              <a:rPr lang="en-US" dirty="0" err="1"/>
              <a:t>vrátane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, </a:t>
            </a:r>
            <a:r>
              <a:rPr lang="en-US" dirty="0" err="1"/>
              <a:t>vedeckých</a:t>
            </a:r>
            <a:r>
              <a:rPr lang="en-US" dirty="0"/>
              <a:t>, </a:t>
            </a:r>
            <a:r>
              <a:rPr lang="en-US" dirty="0" err="1"/>
              <a:t>technických</a:t>
            </a:r>
            <a:r>
              <a:rPr lang="en-US" dirty="0"/>
              <a:t>, </a:t>
            </a:r>
            <a:r>
              <a:rPr lang="en-US" dirty="0" err="1"/>
              <a:t>administratívnych</a:t>
            </a:r>
            <a:r>
              <a:rPr lang="en-US" dirty="0"/>
              <a:t> a </a:t>
            </a:r>
            <a:r>
              <a:rPr lang="en-US" dirty="0" err="1"/>
              <a:t>podporných</a:t>
            </a:r>
            <a:r>
              <a:rPr lang="en-US" dirty="0"/>
              <a:t> </a:t>
            </a:r>
            <a:r>
              <a:rPr lang="en-US" dirty="0" err="1"/>
              <a:t>činností</a:t>
            </a:r>
            <a:r>
              <a:rPr lang="en-US" dirty="0"/>
              <a:t> (15851 </a:t>
            </a:r>
            <a:r>
              <a:rPr lang="en-US" dirty="0" err="1"/>
              <a:t>certifikátov</a:t>
            </a:r>
            <a:r>
              <a:rPr lang="en-US" dirty="0"/>
              <a:t>) a </a:t>
            </a:r>
            <a:r>
              <a:rPr lang="en-US" dirty="0" err="1"/>
              <a:t>zdravotníctva</a:t>
            </a:r>
            <a:r>
              <a:rPr lang="en-US" dirty="0"/>
              <a:t> a </a:t>
            </a:r>
            <a:r>
              <a:rPr lang="en-US" dirty="0" err="1"/>
              <a:t>sociálnej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(3 703 </a:t>
            </a:r>
            <a:r>
              <a:rPr lang="en-US" dirty="0" err="1"/>
              <a:t>certifikátov</a:t>
            </a:r>
            <a:r>
              <a:rPr lang="en-US" dirty="0"/>
              <a:t>), </a:t>
            </a:r>
            <a:r>
              <a:rPr lang="en-US" dirty="0" err="1"/>
              <a:t>tvorili</a:t>
            </a:r>
            <a:r>
              <a:rPr lang="en-US" dirty="0"/>
              <a:t> </a:t>
            </a:r>
            <a:r>
              <a:rPr lang="en-US" dirty="0" err="1"/>
              <a:t>menšie</a:t>
            </a:r>
            <a:r>
              <a:rPr lang="en-US" dirty="0"/>
              <a:t> </a:t>
            </a:r>
            <a:r>
              <a:rPr lang="en-US" dirty="0" err="1"/>
              <a:t>podiely</a:t>
            </a:r>
            <a:r>
              <a:rPr lang="en-US" dirty="0"/>
              <a:t> so </a:t>
            </a:r>
            <a:r>
              <a:rPr lang="en-US" dirty="0" err="1"/>
              <a:t>zmiešanýmvzorom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v </a:t>
            </a:r>
            <a:r>
              <a:rPr lang="en-US" dirty="0" err="1"/>
              <a:t>jednom</a:t>
            </a:r>
            <a:r>
              <a:rPr lang="en-US" dirty="0"/>
              <a:t> a </a:t>
            </a:r>
            <a:r>
              <a:rPr lang="en-US" dirty="0" err="1"/>
              <a:t>viacerých</a:t>
            </a:r>
            <a:r>
              <a:rPr lang="en-US" dirty="0"/>
              <a:t> </a:t>
            </a:r>
            <a:r>
              <a:rPr lang="en-US" dirty="0" err="1"/>
              <a:t>štátoch</a:t>
            </a:r>
            <a:r>
              <a:rPr lang="en-US" dirty="0"/>
              <a:t>. </a:t>
            </a:r>
            <a:r>
              <a:rPr lang="en-US" dirty="0" err="1"/>
              <a:t>Poľnohospodárstvo</a:t>
            </a:r>
            <a:r>
              <a:rPr lang="en-US" dirty="0"/>
              <a:t> a </a:t>
            </a:r>
            <a:r>
              <a:rPr lang="en-US" dirty="0" err="1"/>
              <a:t>ostatné</a:t>
            </a:r>
            <a:r>
              <a:rPr lang="en-US" dirty="0"/>
              <a:t> </a:t>
            </a:r>
            <a:r>
              <a:rPr lang="en-US" dirty="0" err="1"/>
              <a:t>zvyškové</a:t>
            </a:r>
            <a:r>
              <a:rPr lang="en-US" dirty="0"/>
              <a:t> </a:t>
            </a:r>
            <a:r>
              <a:rPr lang="en-US" dirty="0" err="1"/>
              <a:t>kategórie</a:t>
            </a:r>
            <a:r>
              <a:rPr lang="en-US" dirty="0"/>
              <a:t> </a:t>
            </a:r>
            <a:r>
              <a:rPr lang="en-US" dirty="0" err="1"/>
              <a:t>zostali</a:t>
            </a:r>
            <a:r>
              <a:rPr lang="sk-SK" dirty="0"/>
              <a:t> </a:t>
            </a:r>
            <a:r>
              <a:rPr lang="en-US" dirty="0" err="1"/>
              <a:t>okrajové</a:t>
            </a:r>
            <a:r>
              <a:rPr lang="en-US" dirty="0"/>
              <a:t>, </a:t>
            </a:r>
            <a:r>
              <a:rPr lang="en-US" dirty="0" err="1"/>
              <a:t>každá</a:t>
            </a:r>
            <a:r>
              <a:rPr lang="en-US" dirty="0"/>
              <a:t> s </a:t>
            </a:r>
            <a:r>
              <a:rPr lang="en-US" dirty="0" err="1"/>
              <a:t>menej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2 000 </a:t>
            </a:r>
            <a:r>
              <a:rPr lang="en-US" dirty="0" err="1"/>
              <a:t>certifikátmi</a:t>
            </a:r>
            <a:r>
              <a:rPr lang="en-US" dirty="0"/>
              <a:t>. </a:t>
            </a:r>
            <a:r>
              <a:rPr lang="en-US" dirty="0" err="1"/>
              <a:t>Celkové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potvrdzujú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stavebníctvo</a:t>
            </a:r>
            <a:r>
              <a:rPr lang="en-US" dirty="0"/>
              <a:t> </a:t>
            </a:r>
            <a:r>
              <a:rPr lang="en-US" dirty="0" err="1"/>
              <a:t>dominuje</a:t>
            </a:r>
            <a:r>
              <a:rPr lang="sk-SK" dirty="0"/>
              <a:t> </a:t>
            </a:r>
            <a:r>
              <a:rPr lang="en-US" dirty="0" err="1"/>
              <a:t>objemom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cestná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vyznačuje</a:t>
            </a:r>
            <a:r>
              <a:rPr lang="en-US" dirty="0"/>
              <a:t> </a:t>
            </a:r>
            <a:r>
              <a:rPr lang="en-US" dirty="0" err="1"/>
              <a:t>vysokou</a:t>
            </a:r>
            <a:r>
              <a:rPr lang="en-US" dirty="0"/>
              <a:t> </a:t>
            </a:r>
            <a:r>
              <a:rPr lang="en-US" dirty="0" err="1"/>
              <a:t>mierou</a:t>
            </a:r>
            <a:r>
              <a:rPr lang="en-US" dirty="0"/>
              <a:t> </a:t>
            </a:r>
            <a:r>
              <a:rPr lang="en-US" dirty="0" err="1"/>
              <a:t>viacnásobne</a:t>
            </a:r>
            <a:r>
              <a:rPr lang="en-US" dirty="0"/>
              <a:t> </a:t>
            </a:r>
            <a:r>
              <a:rPr lang="en-US" dirty="0" err="1"/>
              <a:t>cezhraničnej</a:t>
            </a:r>
            <a:r>
              <a:rPr lang="en-US" dirty="0"/>
              <a:t> </a:t>
            </a:r>
            <a:r>
              <a:rPr lang="en-US" dirty="0" err="1"/>
              <a:t>orientácie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7FDCE-DDCA-B1FB-D749-ECFC8A577F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90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0D4ED8-9776-B18D-1BE6-316427ADF5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CBABE-C9EA-C616-61BA-6FC8699CA8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3CFC0A-ABD4-B582-B776-DFD9BDB328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Údaje</a:t>
            </a:r>
            <a:r>
              <a:rPr lang="en-US" dirty="0"/>
              <a:t> o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vyslaných</a:t>
            </a:r>
            <a:r>
              <a:rPr lang="en-US" dirty="0"/>
              <a:t> </a:t>
            </a:r>
            <a:r>
              <a:rPr lang="en-US" dirty="0" err="1"/>
              <a:t>pracovníkoch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rokmi</a:t>
            </a:r>
            <a:r>
              <a:rPr lang="en-US" dirty="0"/>
              <a:t> 2012 a 2023 </a:t>
            </a:r>
            <a:r>
              <a:rPr lang="en-US" dirty="0" err="1"/>
              <a:t>odhaľujú</a:t>
            </a:r>
            <a:r>
              <a:rPr lang="en-US" dirty="0"/>
              <a:t> </a:t>
            </a:r>
            <a:r>
              <a:rPr lang="en-US" dirty="0" err="1"/>
              <a:t>jasné</a:t>
            </a:r>
            <a:r>
              <a:rPr lang="en-US" dirty="0"/>
              <a:t> </a:t>
            </a:r>
            <a:r>
              <a:rPr lang="en-US" dirty="0" err="1"/>
              <a:t>vzorce</a:t>
            </a:r>
            <a:r>
              <a:rPr lang="en-US" dirty="0"/>
              <a:t> v </a:t>
            </a:r>
            <a:r>
              <a:rPr lang="en-US" dirty="0" err="1"/>
              <a:t>cieľovýchkrajinách</a:t>
            </a:r>
            <a:r>
              <a:rPr lang="en-US" dirty="0"/>
              <a:t>. </a:t>
            </a:r>
            <a:r>
              <a:rPr lang="en-US" dirty="0" err="1"/>
              <a:t>Nemecko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stabilne</a:t>
            </a:r>
            <a:r>
              <a:rPr lang="en-US" dirty="0"/>
              <a:t> </a:t>
            </a:r>
            <a:r>
              <a:rPr lang="en-US" dirty="0" err="1"/>
              <a:t>objavuje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hlavná</a:t>
            </a:r>
            <a:r>
              <a:rPr lang="en-US" dirty="0"/>
              <a:t> </a:t>
            </a:r>
            <a:r>
              <a:rPr lang="en-US" dirty="0" err="1"/>
              <a:t>cieľová</a:t>
            </a:r>
            <a:r>
              <a:rPr lang="en-US" dirty="0"/>
              <a:t> </a:t>
            </a:r>
            <a:r>
              <a:rPr lang="en-US" dirty="0" err="1"/>
              <a:t>krajina</a:t>
            </a:r>
            <a:r>
              <a:rPr lang="en-US" dirty="0"/>
              <a:t>, </a:t>
            </a:r>
            <a:r>
              <a:rPr lang="en-US" dirty="0" err="1"/>
              <a:t>pričom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vydaných</a:t>
            </a:r>
            <a:r>
              <a:rPr lang="en-US" dirty="0"/>
              <a:t> PD A1 </a:t>
            </a:r>
            <a:r>
              <a:rPr lang="en-US" dirty="0" err="1"/>
              <a:t>saprudko</a:t>
            </a:r>
            <a:r>
              <a:rPr lang="en-US" dirty="0"/>
              <a:t> </a:t>
            </a:r>
            <a:r>
              <a:rPr lang="en-US" dirty="0" err="1"/>
              <a:t>zvýšil</a:t>
            </a:r>
            <a:r>
              <a:rPr lang="en-US" dirty="0"/>
              <a:t> z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40 000 v </a:t>
            </a:r>
            <a:r>
              <a:rPr lang="en-US" dirty="0" err="1"/>
              <a:t>roku</a:t>
            </a:r>
            <a:r>
              <a:rPr lang="en-US" dirty="0"/>
              <a:t> 2020 (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poklesu</a:t>
            </a:r>
            <a:r>
              <a:rPr lang="en-US" dirty="0"/>
              <a:t> </a:t>
            </a:r>
            <a:r>
              <a:rPr lang="en-US" dirty="0" err="1"/>
              <a:t>súvisiaceho</a:t>
            </a:r>
            <a:r>
              <a:rPr lang="en-US" dirty="0"/>
              <a:t> s COVID-19)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53 000do </a:t>
            </a:r>
            <a:r>
              <a:rPr lang="en-US" dirty="0" err="1"/>
              <a:t>roku</a:t>
            </a:r>
            <a:r>
              <a:rPr lang="en-US" dirty="0"/>
              <a:t> 2024. </a:t>
            </a:r>
            <a:r>
              <a:rPr lang="en-US" dirty="0" err="1"/>
              <a:t>Poľsko</a:t>
            </a:r>
            <a:r>
              <a:rPr lang="en-US" dirty="0"/>
              <a:t> a </a:t>
            </a:r>
            <a:r>
              <a:rPr lang="en-US" dirty="0" err="1"/>
              <a:t>Rakúsko</a:t>
            </a:r>
            <a:r>
              <a:rPr lang="en-US" dirty="0"/>
              <a:t> </a:t>
            </a:r>
            <a:r>
              <a:rPr lang="en-US" dirty="0" err="1"/>
              <a:t>sú</a:t>
            </a:r>
            <a:r>
              <a:rPr lang="en-US" dirty="0"/>
              <a:t> </a:t>
            </a:r>
            <a:r>
              <a:rPr lang="en-US" dirty="0" err="1"/>
              <a:t>tiež</a:t>
            </a:r>
            <a:r>
              <a:rPr lang="en-US" dirty="0"/>
              <a:t> </a:t>
            </a:r>
            <a:r>
              <a:rPr lang="en-US" dirty="0" err="1"/>
              <a:t>kľúčové</a:t>
            </a:r>
            <a:r>
              <a:rPr lang="en-US" dirty="0"/>
              <a:t> </a:t>
            </a:r>
            <a:r>
              <a:rPr lang="en-US" dirty="0" err="1"/>
              <a:t>destinácie</a:t>
            </a:r>
            <a:r>
              <a:rPr lang="en-US" dirty="0"/>
              <a:t>, </a:t>
            </a:r>
            <a:r>
              <a:rPr lang="en-US" dirty="0" err="1"/>
              <a:t>každoročne</a:t>
            </a:r>
            <a:r>
              <a:rPr lang="en-US" dirty="0"/>
              <a:t> </a:t>
            </a:r>
            <a:r>
              <a:rPr lang="en-US" dirty="0" err="1"/>
              <a:t>prijímajúce</a:t>
            </a:r>
            <a:r>
              <a:rPr lang="en-US" dirty="0"/>
              <a:t> </a:t>
            </a:r>
            <a:r>
              <a:rPr lang="en-US" dirty="0" err="1"/>
              <a:t>niekoľko</a:t>
            </a:r>
            <a:r>
              <a:rPr lang="en-US" dirty="0"/>
              <a:t> </a:t>
            </a:r>
            <a:r>
              <a:rPr lang="en-US" dirty="0" err="1"/>
              <a:t>tisícpracovníkov</a:t>
            </a:r>
            <a:r>
              <a:rPr lang="en-US" dirty="0"/>
              <a:t>, </a:t>
            </a:r>
            <a:r>
              <a:rPr lang="en-US" dirty="0" err="1"/>
              <a:t>hoci</a:t>
            </a:r>
            <a:r>
              <a:rPr lang="en-US" dirty="0"/>
              <a:t> ich </a:t>
            </a:r>
            <a:r>
              <a:rPr lang="en-US" dirty="0" err="1"/>
              <a:t>objemy</a:t>
            </a:r>
            <a:r>
              <a:rPr lang="en-US" dirty="0"/>
              <a:t> </a:t>
            </a:r>
            <a:r>
              <a:rPr lang="en-US" dirty="0" err="1"/>
              <a:t>kolíšu</a:t>
            </a:r>
            <a:r>
              <a:rPr lang="en-US" dirty="0"/>
              <a:t>. </a:t>
            </a:r>
            <a:r>
              <a:rPr lang="en-US" dirty="0" err="1"/>
              <a:t>Ďalšie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Maďarsko</a:t>
            </a:r>
            <a:r>
              <a:rPr lang="en-US" dirty="0"/>
              <a:t>, </a:t>
            </a:r>
            <a:r>
              <a:rPr lang="en-US" dirty="0" err="1"/>
              <a:t>Portugalsko</a:t>
            </a:r>
            <a:r>
              <a:rPr lang="en-US" dirty="0"/>
              <a:t> a </a:t>
            </a:r>
            <a:r>
              <a:rPr lang="en-US" dirty="0" err="1"/>
              <a:t>Francúzsko</a:t>
            </a:r>
            <a:r>
              <a:rPr lang="en-US" dirty="0"/>
              <a:t>, </a:t>
            </a:r>
            <a:r>
              <a:rPr lang="en-US" dirty="0" err="1"/>
              <a:t>hostia</a:t>
            </a:r>
            <a:r>
              <a:rPr lang="en-US" dirty="0"/>
              <a:t> </a:t>
            </a:r>
            <a:r>
              <a:rPr lang="en-US" dirty="0" err="1"/>
              <a:t>menšiepočty</a:t>
            </a:r>
            <a:r>
              <a:rPr lang="en-US" dirty="0"/>
              <a:t> </a:t>
            </a:r>
            <a:r>
              <a:rPr lang="en-US" dirty="0" err="1"/>
              <a:t>slovenských</a:t>
            </a:r>
            <a:r>
              <a:rPr lang="en-US" dirty="0"/>
              <a:t> </a:t>
            </a:r>
            <a:r>
              <a:rPr lang="en-US" dirty="0" err="1"/>
              <a:t>vyslaných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. </a:t>
            </a:r>
            <a:r>
              <a:rPr lang="en-US" dirty="0" err="1"/>
              <a:t>Dopad</a:t>
            </a:r>
            <a:r>
              <a:rPr lang="en-US" dirty="0"/>
              <a:t> </a:t>
            </a:r>
            <a:r>
              <a:rPr lang="en-US" dirty="0" err="1"/>
              <a:t>pandémie</a:t>
            </a:r>
            <a:r>
              <a:rPr lang="en-US" dirty="0"/>
              <a:t> je </a:t>
            </a:r>
            <a:r>
              <a:rPr lang="en-US" dirty="0" err="1"/>
              <a:t>viditeľný</a:t>
            </a:r>
            <a:r>
              <a:rPr lang="en-US" dirty="0"/>
              <a:t> v </a:t>
            </a:r>
            <a:r>
              <a:rPr lang="en-US" dirty="0" err="1"/>
              <a:t>rokoch</a:t>
            </a:r>
            <a:r>
              <a:rPr lang="en-US" dirty="0"/>
              <a:t> 2020 a 2021, </a:t>
            </a:r>
            <a:r>
              <a:rPr lang="en-US" dirty="0" err="1"/>
              <a:t>keď</a:t>
            </a:r>
            <a:r>
              <a:rPr lang="en-US" dirty="0"/>
              <a:t> </a:t>
            </a:r>
            <a:r>
              <a:rPr lang="en-US" dirty="0" err="1"/>
              <a:t>mobilitaklesla</a:t>
            </a:r>
            <a:r>
              <a:rPr lang="en-US" dirty="0"/>
              <a:t>, no od </a:t>
            </a:r>
            <a:r>
              <a:rPr lang="en-US" dirty="0" err="1"/>
              <a:t>roku</a:t>
            </a:r>
            <a:r>
              <a:rPr lang="en-US" dirty="0"/>
              <a:t> 2022 </a:t>
            </a:r>
            <a:r>
              <a:rPr lang="en-US" dirty="0" err="1"/>
              <a:t>vysielanie</a:t>
            </a:r>
            <a:r>
              <a:rPr lang="en-US" dirty="0"/>
              <a:t> </a:t>
            </a:r>
            <a:r>
              <a:rPr lang="en-US" dirty="0" err="1"/>
              <a:t>prudko</a:t>
            </a:r>
            <a:r>
              <a:rPr lang="en-US" dirty="0"/>
              <a:t> </a:t>
            </a:r>
            <a:r>
              <a:rPr lang="en-US" dirty="0" err="1"/>
              <a:t>vzrástlo</a:t>
            </a:r>
            <a:r>
              <a:rPr lang="en-US" dirty="0"/>
              <a:t> a v </a:t>
            </a:r>
            <a:r>
              <a:rPr lang="en-US" dirty="0" err="1"/>
              <a:t>niektorých</a:t>
            </a:r>
            <a:r>
              <a:rPr lang="en-US" dirty="0"/>
              <a:t> </a:t>
            </a:r>
            <a:r>
              <a:rPr lang="en-US" dirty="0" err="1"/>
              <a:t>krajinách</a:t>
            </a:r>
            <a:r>
              <a:rPr lang="en-US" dirty="0"/>
              <a:t>, </a:t>
            </a:r>
            <a:r>
              <a:rPr lang="en-US" dirty="0" err="1"/>
              <a:t>najmä</a:t>
            </a:r>
            <a:r>
              <a:rPr lang="en-US" dirty="0"/>
              <a:t> v </a:t>
            </a:r>
            <a:r>
              <a:rPr lang="en-US" dirty="0" err="1"/>
              <a:t>Nemecku</a:t>
            </a:r>
            <a:r>
              <a:rPr lang="en-US" dirty="0"/>
              <a:t>, </a:t>
            </a:r>
            <a:r>
              <a:rPr lang="en-US" dirty="0" err="1"/>
              <a:t>presiahlopredpandemické</a:t>
            </a:r>
            <a:r>
              <a:rPr lang="en-US" dirty="0"/>
              <a:t> </a:t>
            </a:r>
            <a:r>
              <a:rPr lang="en-US" dirty="0" err="1"/>
              <a:t>úrovne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AF979-5F44-C15E-16B5-B89C5CEE76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7152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Trendy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vysielaní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vykazujú</a:t>
            </a:r>
            <a:r>
              <a:rPr lang="en-US" dirty="0"/>
              <a:t> </a:t>
            </a:r>
            <a:r>
              <a:rPr lang="en-US" dirty="0" err="1"/>
              <a:t>podobné</a:t>
            </a:r>
            <a:r>
              <a:rPr lang="en-US" dirty="0"/>
              <a:t> </a:t>
            </a:r>
            <a:r>
              <a:rPr lang="en-US" dirty="0" err="1"/>
              <a:t>vzorce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odchádzajúcich</a:t>
            </a:r>
            <a:r>
              <a:rPr lang="en-US" dirty="0"/>
              <a:t>, </a:t>
            </a:r>
            <a:r>
              <a:rPr lang="en-US" dirty="0" err="1"/>
              <a:t>hoci</a:t>
            </a:r>
            <a:r>
              <a:rPr lang="en-US" dirty="0"/>
              <a:t> </a:t>
            </a:r>
            <a:r>
              <a:rPr lang="en-US" dirty="0" err="1"/>
              <a:t>voveľa</a:t>
            </a:r>
            <a:r>
              <a:rPr lang="en-US" dirty="0"/>
              <a:t> </a:t>
            </a:r>
            <a:r>
              <a:rPr lang="en-US" dirty="0" err="1"/>
              <a:t>menšom</a:t>
            </a:r>
            <a:r>
              <a:rPr lang="en-US" dirty="0"/>
              <a:t> </a:t>
            </a:r>
            <a:r>
              <a:rPr lang="en-US" dirty="0" err="1"/>
              <a:t>rozsahu</a:t>
            </a:r>
            <a:r>
              <a:rPr lang="en-US" dirty="0"/>
              <a:t>. </a:t>
            </a:r>
            <a:r>
              <a:rPr lang="en-US" dirty="0" err="1"/>
              <a:t>Celkový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PD A1 </a:t>
            </a:r>
            <a:r>
              <a:rPr lang="en-US" dirty="0" err="1"/>
              <a:t>vydaných</a:t>
            </a:r>
            <a:r>
              <a:rPr lang="en-US" dirty="0"/>
              <a:t> pre </a:t>
            </a:r>
            <a:r>
              <a:rPr lang="en-US" dirty="0" err="1"/>
              <a:t>prichádzajúcich</a:t>
            </a:r>
            <a:r>
              <a:rPr lang="en-US" dirty="0"/>
              <a:t> </a:t>
            </a:r>
            <a:r>
              <a:rPr lang="en-US" dirty="0" err="1"/>
              <a:t>pracovníkov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stabilne</a:t>
            </a:r>
            <a:r>
              <a:rPr lang="en-US" dirty="0"/>
              <a:t> </a:t>
            </a:r>
            <a:r>
              <a:rPr lang="en-US" dirty="0" err="1"/>
              <a:t>zvýšilz</a:t>
            </a:r>
            <a:r>
              <a:rPr lang="en-US" dirty="0"/>
              <a:t> 9 506 v </a:t>
            </a:r>
            <a:r>
              <a:rPr lang="en-US" dirty="0" err="1"/>
              <a:t>roku</a:t>
            </a:r>
            <a:r>
              <a:rPr lang="en-US" dirty="0"/>
              <a:t> 2020 </a:t>
            </a:r>
            <a:r>
              <a:rPr lang="en-US" dirty="0" err="1"/>
              <a:t>na</a:t>
            </a:r>
            <a:r>
              <a:rPr lang="en-US" dirty="0"/>
              <a:t> 13 176 v </a:t>
            </a:r>
            <a:r>
              <a:rPr lang="en-US" dirty="0" err="1"/>
              <a:t>roku</a:t>
            </a:r>
            <a:r>
              <a:rPr lang="en-US" dirty="0"/>
              <a:t> 2024.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hlavné</a:t>
            </a:r>
            <a:r>
              <a:rPr lang="en-US" dirty="0"/>
              <a:t> </a:t>
            </a:r>
            <a:r>
              <a:rPr lang="en-US" dirty="0" err="1"/>
              <a:t>krajiny</a:t>
            </a:r>
            <a:r>
              <a:rPr lang="en-US" dirty="0"/>
              <a:t> </a:t>
            </a:r>
            <a:r>
              <a:rPr lang="en-US" dirty="0" err="1"/>
              <a:t>odosielania</a:t>
            </a:r>
            <a:r>
              <a:rPr lang="en-US" dirty="0"/>
              <a:t> patria </a:t>
            </a:r>
            <a:r>
              <a:rPr lang="en-US" dirty="0" err="1"/>
              <a:t>susedné</a:t>
            </a:r>
            <a:r>
              <a:rPr lang="en-US" dirty="0"/>
              <a:t> </a:t>
            </a:r>
            <a:r>
              <a:rPr lang="en-US" dirty="0" err="1"/>
              <a:t>štáty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Českárepublika</a:t>
            </a:r>
            <a:r>
              <a:rPr lang="en-US" dirty="0"/>
              <a:t> a </a:t>
            </a:r>
            <a:r>
              <a:rPr lang="en-US" dirty="0" err="1"/>
              <a:t>Poľsko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Nemecko</a:t>
            </a:r>
            <a:r>
              <a:rPr lang="en-US" dirty="0"/>
              <a:t> </a:t>
            </a:r>
            <a:r>
              <a:rPr lang="en-US" dirty="0" err="1"/>
              <a:t>zaznamenalo</a:t>
            </a:r>
            <a:r>
              <a:rPr lang="en-US" dirty="0"/>
              <a:t> </a:t>
            </a:r>
            <a:r>
              <a:rPr lang="en-US" dirty="0" err="1"/>
              <a:t>najväčší</a:t>
            </a:r>
            <a:r>
              <a:rPr lang="en-US" dirty="0"/>
              <a:t> </a:t>
            </a:r>
            <a:r>
              <a:rPr lang="en-US" dirty="0" err="1"/>
              <a:t>nárast</a:t>
            </a:r>
            <a:r>
              <a:rPr lang="en-US" dirty="0"/>
              <a:t> –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vyslaní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obdobia</a:t>
            </a:r>
            <a:r>
              <a:rPr lang="en-US" dirty="0"/>
              <a:t> </a:t>
            </a:r>
            <a:r>
              <a:rPr lang="en-US" dirty="0" err="1"/>
              <a:t>zvýšiltakmer</a:t>
            </a:r>
            <a:r>
              <a:rPr lang="en-US" dirty="0"/>
              <a:t> </a:t>
            </a:r>
            <a:r>
              <a:rPr lang="en-US" dirty="0" err="1"/>
              <a:t>šesťnásobne</a:t>
            </a:r>
            <a:r>
              <a:rPr lang="en-US" dirty="0"/>
              <a:t>. </a:t>
            </a:r>
            <a:r>
              <a:rPr lang="en-US" dirty="0" err="1"/>
              <a:t>Maďarsko</a:t>
            </a:r>
            <a:r>
              <a:rPr lang="en-US" dirty="0"/>
              <a:t> </a:t>
            </a:r>
            <a:r>
              <a:rPr lang="en-US" dirty="0" err="1"/>
              <a:t>zaznamenalo</a:t>
            </a:r>
            <a:r>
              <a:rPr lang="en-US" dirty="0"/>
              <a:t> </a:t>
            </a:r>
            <a:r>
              <a:rPr lang="en-US" dirty="0" err="1"/>
              <a:t>dočasný</a:t>
            </a:r>
            <a:r>
              <a:rPr lang="en-US" dirty="0"/>
              <a:t> </a:t>
            </a:r>
            <a:r>
              <a:rPr lang="en-US" dirty="0" err="1"/>
              <a:t>pokles</a:t>
            </a:r>
            <a:r>
              <a:rPr lang="en-US" dirty="0"/>
              <a:t> v </a:t>
            </a:r>
            <a:r>
              <a:rPr lang="en-US" dirty="0" err="1"/>
              <a:t>rokoch</a:t>
            </a:r>
            <a:r>
              <a:rPr lang="en-US" dirty="0"/>
              <a:t> 2021–2022, no do </a:t>
            </a:r>
            <a:r>
              <a:rPr lang="en-US" dirty="0" err="1"/>
              <a:t>roku</a:t>
            </a:r>
            <a:r>
              <a:rPr lang="en-US" dirty="0"/>
              <a:t> 2024 </a:t>
            </a:r>
            <a:r>
              <a:rPr lang="en-US" dirty="0" err="1"/>
              <a:t>sazotavilo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Rakúsko</a:t>
            </a:r>
            <a:r>
              <a:rPr lang="en-US" dirty="0"/>
              <a:t>, </a:t>
            </a:r>
            <a:r>
              <a:rPr lang="en-US" dirty="0" err="1"/>
              <a:t>Španielsko</a:t>
            </a:r>
            <a:r>
              <a:rPr lang="en-US" dirty="0"/>
              <a:t> a </a:t>
            </a:r>
            <a:r>
              <a:rPr lang="en-US" dirty="0" err="1"/>
              <a:t>Taliansko</a:t>
            </a:r>
            <a:r>
              <a:rPr lang="en-US" dirty="0"/>
              <a:t> </a:t>
            </a:r>
            <a:r>
              <a:rPr lang="en-US" dirty="0" err="1"/>
              <a:t>prispievajú</a:t>
            </a:r>
            <a:r>
              <a:rPr lang="en-US" dirty="0"/>
              <a:t> </a:t>
            </a:r>
            <a:r>
              <a:rPr lang="en-US" dirty="0" err="1"/>
              <a:t>menším</a:t>
            </a:r>
            <a:r>
              <a:rPr lang="en-US" dirty="0"/>
              <a:t> a </a:t>
            </a:r>
            <a:r>
              <a:rPr lang="en-US" dirty="0" err="1"/>
              <a:t>premenlivým</a:t>
            </a:r>
            <a:r>
              <a:rPr lang="en-US" dirty="0"/>
              <a:t> </a:t>
            </a:r>
            <a:r>
              <a:rPr lang="en-US" dirty="0" err="1"/>
              <a:t>počtom</a:t>
            </a:r>
            <a:r>
              <a:rPr lang="en-US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2629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94575-904F-4B15-B630-DC5AC26A4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EBE0A94-B912-090D-0447-B9ADE02852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A223027-BD70-B7DD-76D1-4C1F8FC70C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Sektorové</a:t>
            </a:r>
            <a:r>
              <a:rPr lang="sk-SK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ukazujú</a:t>
            </a:r>
            <a:r>
              <a:rPr lang="en-US" dirty="0"/>
              <a:t> </a:t>
            </a:r>
            <a:r>
              <a:rPr lang="en-US" dirty="0" err="1"/>
              <a:t>jasnú</a:t>
            </a:r>
            <a:r>
              <a:rPr lang="en-US" dirty="0"/>
              <a:t> </a:t>
            </a:r>
            <a:r>
              <a:rPr lang="en-US" dirty="0" err="1"/>
              <a:t>koncentráciu</a:t>
            </a:r>
            <a:r>
              <a:rPr lang="en-US" dirty="0"/>
              <a:t> </a:t>
            </a:r>
            <a:r>
              <a:rPr lang="en-US" dirty="0" err="1"/>
              <a:t>dopytu</a:t>
            </a:r>
            <a:r>
              <a:rPr lang="en-US" dirty="0"/>
              <a:t> v </a:t>
            </a:r>
            <a:r>
              <a:rPr lang="en-US" dirty="0" err="1"/>
              <a:t>niekoľkých</a:t>
            </a:r>
            <a:r>
              <a:rPr lang="en-US" dirty="0"/>
              <a:t> </a:t>
            </a:r>
            <a:r>
              <a:rPr lang="en-US" dirty="0" err="1"/>
              <a:t>kľúčových</a:t>
            </a:r>
            <a:r>
              <a:rPr lang="en-US" dirty="0"/>
              <a:t> </a:t>
            </a:r>
            <a:r>
              <a:rPr lang="en-US" dirty="0" err="1"/>
              <a:t>oblastiach</a:t>
            </a:r>
            <a:r>
              <a:rPr lang="en-US" dirty="0"/>
              <a:t>: </a:t>
            </a:r>
            <a:r>
              <a:rPr lang="en-US" dirty="0" err="1"/>
              <a:t>výroba</a:t>
            </a:r>
            <a:r>
              <a:rPr lang="en-US" dirty="0"/>
              <a:t> </a:t>
            </a:r>
            <a:r>
              <a:rPr lang="en-US" dirty="0" err="1"/>
              <a:t>jednoznačne</a:t>
            </a:r>
            <a:r>
              <a:rPr lang="en-US" dirty="0"/>
              <a:t> </a:t>
            </a:r>
            <a:r>
              <a:rPr lang="en-US" dirty="0" err="1"/>
              <a:t>dominuje,čo</a:t>
            </a:r>
            <a:r>
              <a:rPr lang="en-US" dirty="0"/>
              <a:t> </a:t>
            </a:r>
            <a:r>
              <a:rPr lang="en-US" dirty="0" err="1"/>
              <a:t>odráža</a:t>
            </a:r>
            <a:r>
              <a:rPr lang="en-US" dirty="0"/>
              <a:t> </a:t>
            </a:r>
            <a:r>
              <a:rPr lang="en-US" dirty="0" err="1"/>
              <a:t>silnú</a:t>
            </a:r>
            <a:r>
              <a:rPr lang="en-US" dirty="0"/>
              <a:t> </a:t>
            </a:r>
            <a:r>
              <a:rPr lang="en-US" dirty="0" err="1"/>
              <a:t>priemyselnú</a:t>
            </a:r>
            <a:r>
              <a:rPr lang="en-US" dirty="0"/>
              <a:t> </a:t>
            </a:r>
            <a:r>
              <a:rPr lang="en-US" dirty="0" err="1"/>
              <a:t>základňu</a:t>
            </a:r>
            <a:r>
              <a:rPr lang="en-US" dirty="0"/>
              <a:t> </a:t>
            </a:r>
            <a:r>
              <a:rPr lang="en-US" dirty="0" err="1"/>
              <a:t>Slovenska</a:t>
            </a:r>
            <a:r>
              <a:rPr lang="en-US" dirty="0"/>
              <a:t>, </a:t>
            </a:r>
            <a:r>
              <a:rPr lang="en-US" dirty="0" err="1"/>
              <a:t>nasledovaná</a:t>
            </a:r>
            <a:r>
              <a:rPr lang="en-US" dirty="0"/>
              <a:t> </a:t>
            </a:r>
            <a:r>
              <a:rPr lang="en-US" dirty="0" err="1"/>
              <a:t>stavebníctvom</a:t>
            </a:r>
            <a:r>
              <a:rPr lang="en-US" dirty="0"/>
              <a:t> a </a:t>
            </a:r>
            <a:r>
              <a:rPr lang="en-US" dirty="0" err="1"/>
              <a:t>administratívnymi</a:t>
            </a:r>
            <a:r>
              <a:rPr lang="en-US" dirty="0"/>
              <a:t> </a:t>
            </a:r>
            <a:r>
              <a:rPr lang="en-US" dirty="0" err="1"/>
              <a:t>apodpornými</a:t>
            </a:r>
            <a:r>
              <a:rPr lang="en-US" dirty="0"/>
              <a:t> </a:t>
            </a:r>
            <a:r>
              <a:rPr lang="en-US" dirty="0" err="1"/>
              <a:t>službami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</a:t>
            </a:r>
            <a:r>
              <a:rPr lang="en-US" dirty="0" err="1"/>
              <a:t>udržiavajú</a:t>
            </a:r>
            <a:r>
              <a:rPr lang="en-US" dirty="0"/>
              <a:t> </a:t>
            </a:r>
            <a:r>
              <a:rPr lang="en-US" dirty="0" err="1"/>
              <a:t>stabilné</a:t>
            </a:r>
            <a:r>
              <a:rPr lang="en-US" dirty="0"/>
              <a:t> </a:t>
            </a:r>
            <a:r>
              <a:rPr lang="en-US" dirty="0" err="1"/>
              <a:t>objemy</a:t>
            </a:r>
            <a:r>
              <a:rPr lang="en-US" dirty="0"/>
              <a:t>. </a:t>
            </a:r>
            <a:r>
              <a:rPr lang="en-US" dirty="0" err="1"/>
              <a:t>Ďalšie</a:t>
            </a:r>
            <a:r>
              <a:rPr lang="en-US" dirty="0"/>
              <a:t> </a:t>
            </a:r>
            <a:r>
              <a:rPr lang="en-US" dirty="0" err="1"/>
              <a:t>sektory</a:t>
            </a:r>
            <a:r>
              <a:rPr lang="en-US" dirty="0"/>
              <a:t>,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odborné</a:t>
            </a:r>
            <a:r>
              <a:rPr lang="en-US" dirty="0"/>
              <a:t>, </a:t>
            </a:r>
            <a:r>
              <a:rPr lang="en-US" dirty="0" err="1"/>
              <a:t>vedecké</a:t>
            </a:r>
            <a:r>
              <a:rPr lang="en-US" dirty="0"/>
              <a:t> a </a:t>
            </a:r>
            <a:r>
              <a:rPr lang="en-US" dirty="0" err="1"/>
              <a:t>technickéslužby</a:t>
            </a:r>
            <a:r>
              <a:rPr lang="en-US" dirty="0"/>
              <a:t>, </a:t>
            </a:r>
            <a:r>
              <a:rPr lang="en-US" dirty="0" err="1"/>
              <a:t>vykazujú</a:t>
            </a:r>
            <a:r>
              <a:rPr lang="en-US" dirty="0"/>
              <a:t> </a:t>
            </a:r>
            <a:r>
              <a:rPr lang="en-US" dirty="0" err="1"/>
              <a:t>mierne</a:t>
            </a:r>
            <a:r>
              <a:rPr lang="en-US" dirty="0"/>
              <a:t> </a:t>
            </a:r>
            <a:r>
              <a:rPr lang="en-US" dirty="0" err="1"/>
              <a:t>vysielanie</a:t>
            </a:r>
            <a:r>
              <a:rPr lang="en-US" dirty="0"/>
              <a:t>,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doprava</a:t>
            </a:r>
            <a:r>
              <a:rPr lang="en-US" dirty="0"/>
              <a:t> a </a:t>
            </a:r>
            <a:r>
              <a:rPr lang="en-US" dirty="0" err="1"/>
              <a:t>skladovanie</a:t>
            </a:r>
            <a:r>
              <a:rPr lang="en-US" dirty="0"/>
              <a:t> </a:t>
            </a:r>
            <a:r>
              <a:rPr lang="en-US" dirty="0" err="1"/>
              <a:t>zohrávajú</a:t>
            </a:r>
            <a:r>
              <a:rPr lang="en-US" dirty="0"/>
              <a:t> v </a:t>
            </a:r>
            <a:r>
              <a:rPr lang="en-US" dirty="0" err="1"/>
              <a:t>prichádzajúcich</a:t>
            </a:r>
            <a:r>
              <a:rPr lang="en-US" dirty="0"/>
              <a:t> </a:t>
            </a:r>
            <a:r>
              <a:rPr lang="en-US" dirty="0" err="1"/>
              <a:t>vyslaniachlen</a:t>
            </a:r>
            <a:r>
              <a:rPr lang="en-US" dirty="0"/>
              <a:t> </a:t>
            </a:r>
            <a:r>
              <a:rPr lang="en-US" dirty="0" err="1"/>
              <a:t>okrajovú</a:t>
            </a:r>
            <a:r>
              <a:rPr lang="en-US" dirty="0"/>
              <a:t> </a:t>
            </a:r>
            <a:r>
              <a:rPr lang="en-US" dirty="0" err="1"/>
              <a:t>úlohu</a:t>
            </a:r>
            <a:r>
              <a:rPr lang="en-US" dirty="0"/>
              <a:t> –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rozdiel</a:t>
            </a:r>
            <a:r>
              <a:rPr lang="en-US" dirty="0"/>
              <a:t> od ich </a:t>
            </a:r>
            <a:r>
              <a:rPr lang="en-US" dirty="0" err="1"/>
              <a:t>významu</a:t>
            </a:r>
            <a:r>
              <a:rPr lang="en-US" dirty="0"/>
              <a:t> </a:t>
            </a:r>
            <a:r>
              <a:rPr lang="en-US" dirty="0" err="1"/>
              <a:t>pri</a:t>
            </a:r>
            <a:r>
              <a:rPr lang="en-US" dirty="0"/>
              <a:t> </a:t>
            </a:r>
            <a:r>
              <a:rPr lang="en-US" dirty="0" err="1"/>
              <a:t>odchádzajúcich</a:t>
            </a:r>
            <a:r>
              <a:rPr lang="en-US" dirty="0"/>
              <a:t> </a:t>
            </a:r>
            <a:r>
              <a:rPr lang="en-US" dirty="0" err="1"/>
              <a:t>vyslaniach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C656A-5BC0-A480-5B86-E22FB1BCD9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128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Preto </a:t>
            </a:r>
            <a:r>
              <a:rPr lang="en-US" dirty="0" err="1"/>
              <a:t>falošné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fiktívne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vykonávajú</a:t>
            </a:r>
            <a:r>
              <a:rPr lang="en-US" dirty="0"/>
              <a:t> </a:t>
            </a:r>
            <a:r>
              <a:rPr lang="en-US" dirty="0" err="1"/>
              <a:t>ekonomické</a:t>
            </a:r>
            <a:r>
              <a:rPr lang="en-US" dirty="0"/>
              <a:t> </a:t>
            </a:r>
            <a:r>
              <a:rPr lang="en-US" dirty="0" err="1"/>
              <a:t>činnosti</a:t>
            </a:r>
            <a:r>
              <a:rPr lang="en-US" dirty="0"/>
              <a:t> pre </a:t>
            </a:r>
            <a:r>
              <a:rPr lang="en-US" dirty="0" err="1"/>
              <a:t>zamestnávateľa</a:t>
            </a:r>
            <a:r>
              <a:rPr lang="en-US" dirty="0"/>
              <a:t>, v </a:t>
            </a:r>
            <a:r>
              <a:rPr lang="en-US" dirty="0" err="1"/>
              <a:t>rámci</a:t>
            </a:r>
            <a:r>
              <a:rPr lang="en-US" dirty="0"/>
              <a:t> </a:t>
            </a:r>
            <a:r>
              <a:rPr lang="en-US" dirty="0" err="1"/>
              <a:t>ktorých</a:t>
            </a:r>
            <a:r>
              <a:rPr lang="en-US" dirty="0"/>
              <a:t> </a:t>
            </a:r>
            <a:r>
              <a:rPr lang="en-US" dirty="0" err="1"/>
              <a:t>formálne</a:t>
            </a:r>
            <a:r>
              <a:rPr lang="en-US" dirty="0"/>
              <a:t> </a:t>
            </a:r>
            <a:r>
              <a:rPr lang="en-US" dirty="0" err="1"/>
              <a:t>vystupujú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, ale ich </a:t>
            </a:r>
            <a:r>
              <a:rPr lang="en-US" dirty="0" err="1"/>
              <a:t>pracovné</a:t>
            </a:r>
            <a:r>
              <a:rPr lang="en-US" dirty="0"/>
              <a:t> </a:t>
            </a:r>
            <a:r>
              <a:rPr lang="en-US" dirty="0" err="1"/>
              <a:t>podmienky</a:t>
            </a:r>
            <a:r>
              <a:rPr lang="en-US" dirty="0"/>
              <a:t> </a:t>
            </a:r>
            <a:r>
              <a:rPr lang="en-US" dirty="0" err="1"/>
              <a:t>spĺňajú</a:t>
            </a:r>
            <a:r>
              <a:rPr lang="en-US" dirty="0"/>
              <a:t> </a:t>
            </a:r>
            <a:r>
              <a:rPr lang="en-US" dirty="0" err="1"/>
              <a:t>kritériá</a:t>
            </a:r>
            <a:r>
              <a:rPr lang="en-US" dirty="0"/>
              <a:t> </a:t>
            </a:r>
            <a:r>
              <a:rPr lang="en-US" dirty="0" err="1"/>
              <a:t>závislej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. Na </a:t>
            </a:r>
            <a:r>
              <a:rPr lang="en-US" dirty="0" err="1"/>
              <a:t>rozdiel</a:t>
            </a:r>
            <a:r>
              <a:rPr lang="en-US" dirty="0"/>
              <a:t> od </a:t>
            </a:r>
            <a:r>
              <a:rPr lang="en-US" dirty="0" err="1"/>
              <a:t>skutočne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(</a:t>
            </a:r>
            <a:r>
              <a:rPr lang="en-US" dirty="0" err="1"/>
              <a:t>napr</a:t>
            </a:r>
            <a:r>
              <a:rPr lang="en-US" dirty="0"/>
              <a:t>. </a:t>
            </a:r>
            <a:r>
              <a:rPr lang="en-US" dirty="0" err="1"/>
              <a:t>podnikateľov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voľnej</a:t>
            </a:r>
            <a:r>
              <a:rPr lang="en-US" dirty="0"/>
              <a:t> </a:t>
            </a:r>
            <a:r>
              <a:rPr lang="en-US" dirty="0" err="1"/>
              <a:t>nohe</a:t>
            </a:r>
            <a:r>
              <a:rPr lang="en-US" dirty="0"/>
              <a:t>) </a:t>
            </a:r>
            <a:r>
              <a:rPr lang="en-US" dirty="0" err="1"/>
              <a:t>nepracujú</a:t>
            </a:r>
            <a:r>
              <a:rPr lang="en-US" dirty="0"/>
              <a:t> </a:t>
            </a:r>
            <a:r>
              <a:rPr lang="en-US" dirty="0" err="1"/>
              <a:t>vo</a:t>
            </a:r>
            <a:r>
              <a:rPr lang="en-US" dirty="0"/>
              <a:t> </a:t>
            </a:r>
            <a:r>
              <a:rPr lang="en-US" dirty="0" err="1"/>
              <a:t>vlastnom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 a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vlastnú</a:t>
            </a:r>
            <a:r>
              <a:rPr lang="en-US" dirty="0"/>
              <a:t> </a:t>
            </a:r>
            <a:r>
              <a:rPr lang="en-US" dirty="0" err="1"/>
              <a:t>zodpovednosť</a:t>
            </a:r>
            <a:r>
              <a:rPr lang="en-US" dirty="0"/>
              <a:t>, ale </a:t>
            </a:r>
            <a:r>
              <a:rPr lang="en-US" dirty="0" err="1"/>
              <a:t>sú</a:t>
            </a:r>
            <a:r>
              <a:rPr lang="en-US" dirty="0"/>
              <a:t> de facto </a:t>
            </a:r>
            <a:r>
              <a:rPr lang="en-US" dirty="0" err="1"/>
              <a:t>podriadené</a:t>
            </a:r>
            <a:r>
              <a:rPr lang="en-US" dirty="0"/>
              <a:t> </a:t>
            </a:r>
            <a:r>
              <a:rPr lang="en-US" dirty="0" err="1"/>
              <a:t>organizácii</a:t>
            </a:r>
            <a:r>
              <a:rPr lang="en-US" dirty="0"/>
              <a:t>, pre </a:t>
            </a:r>
            <a:r>
              <a:rPr lang="en-US" dirty="0" err="1"/>
              <a:t>ktorú</a:t>
            </a:r>
            <a:r>
              <a:rPr lang="en-US" dirty="0"/>
              <a:t> </a:t>
            </a:r>
            <a:r>
              <a:rPr lang="en-US" dirty="0" err="1"/>
              <a:t>pracujú</a:t>
            </a:r>
            <a:r>
              <a:rPr lang="en-US" dirty="0"/>
              <a:t>. </a:t>
            </a:r>
            <a:r>
              <a:rPr lang="en-US" dirty="0" err="1"/>
              <a:t>Fiktívne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činné</a:t>
            </a:r>
            <a:r>
              <a:rPr lang="en-US" dirty="0"/>
              <a:t> </a:t>
            </a:r>
            <a:r>
              <a:rPr lang="en-US" dirty="0" err="1"/>
              <a:t>osoby</a:t>
            </a:r>
            <a:r>
              <a:rPr lang="en-US" dirty="0"/>
              <a:t> </a:t>
            </a:r>
            <a:r>
              <a:rPr lang="en-US" dirty="0" err="1"/>
              <a:t>spĺňajú</a:t>
            </a:r>
            <a:r>
              <a:rPr lang="en-US" dirty="0"/>
              <a:t> </a:t>
            </a:r>
            <a:r>
              <a:rPr lang="en-US" dirty="0" err="1"/>
              <a:t>niektoré</a:t>
            </a:r>
            <a:r>
              <a:rPr lang="en-US" dirty="0"/>
              <a:t> z </a:t>
            </a:r>
            <a:r>
              <a:rPr lang="en-US" dirty="0" err="1"/>
              <a:t>hlavných</a:t>
            </a:r>
            <a:r>
              <a:rPr lang="en-US" dirty="0"/>
              <a:t> </a:t>
            </a:r>
            <a:r>
              <a:rPr lang="en-US" dirty="0" err="1"/>
              <a:t>charakteristík</a:t>
            </a:r>
            <a:r>
              <a:rPr lang="en-US" dirty="0"/>
              <a:t> </a:t>
            </a:r>
            <a:r>
              <a:rPr lang="en-US" dirty="0" err="1"/>
              <a:t>závislej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, </a:t>
            </a:r>
            <a:r>
              <a:rPr lang="en-US" dirty="0" err="1"/>
              <a:t>vrátane</a:t>
            </a:r>
            <a:r>
              <a:rPr lang="en-US" dirty="0"/>
              <a:t> </a:t>
            </a:r>
            <a:r>
              <a:rPr lang="en-US" dirty="0" err="1"/>
              <a:t>vzťahu</a:t>
            </a:r>
            <a:r>
              <a:rPr lang="en-US" dirty="0"/>
              <a:t> </a:t>
            </a:r>
            <a:r>
              <a:rPr lang="en-US" dirty="0" err="1"/>
              <a:t>podriadenosti</a:t>
            </a:r>
            <a:r>
              <a:rPr lang="en-US" dirty="0"/>
              <a:t> k </a:t>
            </a:r>
            <a:r>
              <a:rPr lang="en-US" dirty="0" err="1"/>
              <a:t>určitej</a:t>
            </a:r>
            <a:r>
              <a:rPr lang="en-US" dirty="0"/>
              <a:t> </a:t>
            </a:r>
            <a:r>
              <a:rPr lang="en-US" dirty="0" err="1"/>
              <a:t>organizácii</a:t>
            </a:r>
            <a:r>
              <a:rPr lang="en-US" dirty="0"/>
              <a:t>, </a:t>
            </a:r>
            <a:r>
              <a:rPr lang="en-US" dirty="0" err="1"/>
              <a:t>práce</a:t>
            </a:r>
            <a:r>
              <a:rPr lang="en-US" dirty="0"/>
              <a:t> pod </a:t>
            </a:r>
            <a:r>
              <a:rPr lang="en-US" dirty="0" err="1"/>
              <a:t>menom</a:t>
            </a:r>
            <a:r>
              <a:rPr lang="en-US" dirty="0"/>
              <a:t> </a:t>
            </a:r>
            <a:r>
              <a:rPr lang="en-US" dirty="0" err="1"/>
              <a:t>organizácie</a:t>
            </a:r>
            <a:r>
              <a:rPr lang="en-US" dirty="0"/>
              <a:t> a </a:t>
            </a:r>
            <a:r>
              <a:rPr lang="en-US" dirty="0" err="1"/>
              <a:t>nie</a:t>
            </a:r>
            <a:r>
              <a:rPr lang="en-US" dirty="0"/>
              <a:t> pod </a:t>
            </a:r>
            <a:r>
              <a:rPr lang="en-US" dirty="0" err="1"/>
              <a:t>vlastným</a:t>
            </a:r>
            <a:r>
              <a:rPr lang="en-US" dirty="0"/>
              <a:t> </a:t>
            </a:r>
            <a:r>
              <a:rPr lang="en-US" dirty="0" err="1"/>
              <a:t>menom</a:t>
            </a:r>
            <a:r>
              <a:rPr lang="en-US" dirty="0"/>
              <a:t>, </a:t>
            </a:r>
            <a:r>
              <a:rPr lang="en-US" dirty="0" err="1"/>
              <a:t>vykonávania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</a:t>
            </a:r>
            <a:r>
              <a:rPr lang="en-US" dirty="0" err="1"/>
              <a:t>podľa</a:t>
            </a:r>
            <a:r>
              <a:rPr lang="en-US" dirty="0"/>
              <a:t> </a:t>
            </a:r>
            <a:r>
              <a:rPr lang="en-US" dirty="0" err="1"/>
              <a:t>pokynov</a:t>
            </a:r>
            <a:r>
              <a:rPr lang="en-US" dirty="0"/>
              <a:t> </a:t>
            </a:r>
            <a:r>
              <a:rPr lang="en-US" dirty="0" err="1"/>
              <a:t>klienta</a:t>
            </a:r>
            <a:r>
              <a:rPr lang="en-US" dirty="0"/>
              <a:t> a pod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kontrolou</a:t>
            </a:r>
            <a:r>
              <a:rPr lang="en-US" dirty="0"/>
              <a:t>, za </a:t>
            </a:r>
            <a:r>
              <a:rPr lang="en-US" dirty="0" err="1"/>
              <a:t>mzdu</a:t>
            </a:r>
            <a:r>
              <a:rPr lang="en-US" dirty="0"/>
              <a:t>, plat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pravidelnú</a:t>
            </a:r>
            <a:r>
              <a:rPr lang="en-US" dirty="0"/>
              <a:t> </a:t>
            </a:r>
            <a:r>
              <a:rPr lang="en-US" dirty="0" err="1"/>
              <a:t>odmenu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náklady</a:t>
            </a:r>
            <a:r>
              <a:rPr lang="en-US" dirty="0"/>
              <a:t> a </a:t>
            </a:r>
            <a:r>
              <a:rPr lang="en-US" dirty="0" err="1"/>
              <a:t>zodpovednosť</a:t>
            </a:r>
            <a:r>
              <a:rPr lang="en-US" dirty="0"/>
              <a:t> </a:t>
            </a:r>
            <a:r>
              <a:rPr lang="en-US" dirty="0" err="1"/>
              <a:t>zamestnávateľa</a:t>
            </a:r>
            <a:r>
              <a:rPr lang="en-US" dirty="0"/>
              <a:t>, s </a:t>
            </a:r>
            <a:r>
              <a:rPr lang="en-US" dirty="0" err="1"/>
              <a:t>pracovnými</a:t>
            </a:r>
            <a:r>
              <a:rPr lang="en-US" dirty="0"/>
              <a:t> </a:t>
            </a:r>
            <a:r>
              <a:rPr lang="en-US" dirty="0" err="1"/>
              <a:t>pomôckami</a:t>
            </a:r>
            <a:r>
              <a:rPr lang="en-US" dirty="0"/>
              <a:t> </a:t>
            </a:r>
            <a:r>
              <a:rPr lang="en-US" dirty="0" err="1"/>
              <a:t>poskytnutými</a:t>
            </a:r>
            <a:r>
              <a:rPr lang="en-US" dirty="0"/>
              <a:t> </a:t>
            </a:r>
            <a:r>
              <a:rPr lang="en-US" dirty="0" err="1"/>
              <a:t>zamestnávateľom</a:t>
            </a:r>
            <a:r>
              <a:rPr lang="en-US" dirty="0"/>
              <a:t> a </a:t>
            </a:r>
            <a:r>
              <a:rPr lang="en-US" dirty="0" err="1"/>
              <a:t>počas</a:t>
            </a:r>
            <a:r>
              <a:rPr lang="en-US" dirty="0"/>
              <a:t> </a:t>
            </a:r>
            <a:r>
              <a:rPr lang="en-US" dirty="0" err="1"/>
              <a:t>vopred</a:t>
            </a:r>
            <a:r>
              <a:rPr lang="en-US" dirty="0"/>
              <a:t> </a:t>
            </a:r>
            <a:r>
              <a:rPr lang="en-US" dirty="0" err="1"/>
              <a:t>určeného</a:t>
            </a:r>
            <a:r>
              <a:rPr lang="en-US" dirty="0"/>
              <a:t> </a:t>
            </a:r>
            <a:r>
              <a:rPr lang="en-US" dirty="0" err="1"/>
              <a:t>pracovného</a:t>
            </a:r>
            <a:r>
              <a:rPr lang="en-US" dirty="0"/>
              <a:t> </a:t>
            </a:r>
            <a:r>
              <a:rPr lang="en-US" dirty="0" err="1"/>
              <a:t>času</a:t>
            </a:r>
            <a:r>
              <a:rPr lang="en-US" dirty="0"/>
              <a:t>,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mieste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miestach</a:t>
            </a:r>
            <a:r>
              <a:rPr lang="en-US" dirty="0"/>
              <a:t> </a:t>
            </a:r>
            <a:r>
              <a:rPr lang="en-US" dirty="0" err="1"/>
              <a:t>zamestnávateľa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inom</a:t>
            </a:r>
            <a:r>
              <a:rPr lang="en-US" dirty="0"/>
              <a:t> </a:t>
            </a:r>
            <a:r>
              <a:rPr lang="en-US" dirty="0" err="1"/>
              <a:t>vopred</a:t>
            </a:r>
            <a:r>
              <a:rPr lang="en-US" dirty="0"/>
              <a:t> </a:t>
            </a:r>
            <a:r>
              <a:rPr lang="en-US" dirty="0" err="1"/>
              <a:t>určenom</a:t>
            </a:r>
            <a:r>
              <a:rPr lang="en-US" dirty="0"/>
              <a:t> </a:t>
            </a:r>
            <a:r>
              <a:rPr lang="en-US" dirty="0" err="1"/>
              <a:t>mieste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miestach</a:t>
            </a:r>
            <a:r>
              <a:rPr lang="en-US" dirty="0"/>
              <a:t>. </a:t>
            </a:r>
            <a:r>
              <a:rPr lang="en-US" dirty="0" err="1"/>
              <a:t>Zároveň</a:t>
            </a:r>
            <a:r>
              <a:rPr lang="en-US" dirty="0"/>
              <a:t> </a:t>
            </a:r>
            <a:r>
              <a:rPr lang="en-US" dirty="0" err="1"/>
              <a:t>týmto</a:t>
            </a:r>
            <a:r>
              <a:rPr lang="en-US" dirty="0"/>
              <a:t> </a:t>
            </a:r>
            <a:r>
              <a:rPr lang="en-US" dirty="0" err="1"/>
              <a:t>zamestnancom</a:t>
            </a:r>
            <a:r>
              <a:rPr lang="en-US" dirty="0"/>
              <a:t> </a:t>
            </a:r>
            <a:r>
              <a:rPr lang="en-US" dirty="0" err="1"/>
              <a:t>chýbajú</a:t>
            </a:r>
            <a:r>
              <a:rPr lang="en-US" dirty="0"/>
              <a:t> </a:t>
            </a:r>
            <a:r>
              <a:rPr lang="en-US" dirty="0" err="1"/>
              <a:t>hlavné</a:t>
            </a:r>
            <a:r>
              <a:rPr lang="en-US" dirty="0"/>
              <a:t> </a:t>
            </a:r>
            <a:r>
              <a:rPr lang="en-US" dirty="0" err="1"/>
              <a:t>znaky</a:t>
            </a:r>
            <a:r>
              <a:rPr lang="en-US" dirty="0"/>
              <a:t>, </a:t>
            </a:r>
            <a:r>
              <a:rPr lang="en-US" dirty="0" err="1"/>
              <a:t>ktoré</a:t>
            </a:r>
            <a:r>
              <a:rPr lang="en-US" dirty="0"/>
              <a:t> </a:t>
            </a:r>
            <a:r>
              <a:rPr lang="en-US" dirty="0" err="1"/>
              <a:t>definujú</a:t>
            </a:r>
            <a:r>
              <a:rPr lang="en-US" dirty="0"/>
              <a:t> </a:t>
            </a:r>
            <a:r>
              <a:rPr lang="en-US" dirty="0" err="1"/>
              <a:t>samostatnú</a:t>
            </a:r>
            <a:r>
              <a:rPr lang="en-US" dirty="0"/>
              <a:t> </a:t>
            </a:r>
            <a:r>
              <a:rPr lang="en-US" dirty="0" err="1"/>
              <a:t>zárobkovú</a:t>
            </a:r>
            <a:r>
              <a:rPr lang="en-US" dirty="0"/>
              <a:t> </a:t>
            </a:r>
            <a:r>
              <a:rPr lang="en-US" dirty="0" err="1"/>
              <a:t>činnosť</a:t>
            </a:r>
            <a:r>
              <a:rPr lang="en-US" dirty="0"/>
              <a:t>, </a:t>
            </a:r>
            <a:r>
              <a:rPr lang="en-US" dirty="0" err="1"/>
              <a:t>vrátane</a:t>
            </a:r>
            <a:r>
              <a:rPr lang="en-US" dirty="0"/>
              <a:t> </a:t>
            </a:r>
            <a:r>
              <a:rPr lang="en-US" dirty="0" err="1"/>
              <a:t>práce</a:t>
            </a:r>
            <a:r>
              <a:rPr lang="en-US" dirty="0"/>
              <a:t> pre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jedného</a:t>
            </a:r>
            <a:r>
              <a:rPr lang="en-US" dirty="0"/>
              <a:t> </a:t>
            </a:r>
            <a:r>
              <a:rPr lang="en-US" dirty="0" err="1"/>
              <a:t>klienta</a:t>
            </a:r>
            <a:r>
              <a:rPr lang="en-US" dirty="0"/>
              <a:t>, </a:t>
            </a:r>
            <a:r>
              <a:rPr lang="en-US" dirty="0" err="1"/>
              <a:t>možnosti</a:t>
            </a:r>
            <a:r>
              <a:rPr lang="en-US" dirty="0"/>
              <a:t> </a:t>
            </a:r>
            <a:r>
              <a:rPr lang="en-US" dirty="0" err="1"/>
              <a:t>zamestnávať</a:t>
            </a:r>
            <a:r>
              <a:rPr lang="en-US" dirty="0"/>
              <a:t> </a:t>
            </a:r>
            <a:r>
              <a:rPr lang="en-US" dirty="0" err="1"/>
              <a:t>iných</a:t>
            </a:r>
            <a:r>
              <a:rPr lang="en-US" dirty="0"/>
              <a:t> </a:t>
            </a:r>
            <a:r>
              <a:rPr lang="en-US" dirty="0" err="1"/>
              <a:t>zamestnancov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zadávať</a:t>
            </a:r>
            <a:r>
              <a:rPr lang="en-US" dirty="0"/>
              <a:t>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svojich</a:t>
            </a:r>
            <a:r>
              <a:rPr lang="en-US" dirty="0"/>
              <a:t> </a:t>
            </a:r>
            <a:r>
              <a:rPr lang="en-US" dirty="0" err="1"/>
              <a:t>úloh</a:t>
            </a:r>
            <a:r>
              <a:rPr lang="en-US" dirty="0"/>
              <a:t> </a:t>
            </a:r>
            <a:r>
              <a:rPr lang="en-US" dirty="0" err="1"/>
              <a:t>subdodávateľom</a:t>
            </a:r>
            <a:r>
              <a:rPr lang="en-US" dirty="0"/>
              <a:t> a </a:t>
            </a:r>
            <a:r>
              <a:rPr lang="en-US" dirty="0" err="1"/>
              <a:t>rozhodovacej</a:t>
            </a:r>
            <a:r>
              <a:rPr lang="en-US" dirty="0"/>
              <a:t> </a:t>
            </a:r>
            <a:r>
              <a:rPr lang="en-US" dirty="0" err="1"/>
              <a:t>právomoci</a:t>
            </a:r>
            <a:r>
              <a:rPr lang="en-US" dirty="0"/>
              <a:t> </a:t>
            </a:r>
            <a:r>
              <a:rPr lang="en-US" dirty="0" err="1"/>
              <a:t>nad</a:t>
            </a:r>
            <a:r>
              <a:rPr lang="en-US" dirty="0"/>
              <a:t> </a:t>
            </a:r>
            <a:r>
              <a:rPr lang="en-US" dirty="0" err="1"/>
              <a:t>podnikom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481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vyniká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</a:t>
            </a:r>
            <a:r>
              <a:rPr lang="en-US" dirty="0" err="1"/>
              <a:t>popredný</a:t>
            </a:r>
            <a:r>
              <a:rPr lang="en-US" dirty="0"/>
              <a:t> </a:t>
            </a:r>
            <a:r>
              <a:rPr lang="en-US" dirty="0" err="1"/>
              <a:t>členský</a:t>
            </a:r>
            <a:r>
              <a:rPr lang="en-US" dirty="0"/>
              <a:t> </a:t>
            </a:r>
            <a:r>
              <a:rPr lang="en-US" dirty="0" err="1"/>
              <a:t>štát</a:t>
            </a:r>
            <a:r>
              <a:rPr lang="en-US" dirty="0"/>
              <a:t> v </a:t>
            </a:r>
            <a:r>
              <a:rPr lang="en-US" dirty="0" err="1"/>
              <a:t>podiele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,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odráža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v </a:t>
            </a:r>
            <a:r>
              <a:rPr lang="en-US" dirty="0" err="1"/>
              <a:t>podiele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vyslanými</a:t>
            </a:r>
            <a:r>
              <a:rPr lang="en-US" dirty="0"/>
              <a:t> </a:t>
            </a:r>
            <a:r>
              <a:rPr lang="en-US" dirty="0" err="1"/>
              <a:t>pracovníkmi</a:t>
            </a:r>
            <a:r>
              <a:rPr lang="en-US" dirty="0"/>
              <a:t>. </a:t>
            </a:r>
            <a:r>
              <a:rPr lang="en-US" dirty="0" err="1"/>
              <a:t>Má</a:t>
            </a:r>
            <a:r>
              <a:rPr lang="en-US" dirty="0"/>
              <a:t> </a:t>
            </a:r>
            <a:r>
              <a:rPr lang="en-US" dirty="0" err="1"/>
              <a:t>najvyšší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spomedzi</a:t>
            </a:r>
            <a:r>
              <a:rPr lang="en-US" dirty="0"/>
              <a:t> </a:t>
            </a:r>
            <a:r>
              <a:rPr lang="en-US" dirty="0" err="1"/>
              <a:t>všetkých</a:t>
            </a:r>
            <a:r>
              <a:rPr lang="en-US" dirty="0"/>
              <a:t> </a:t>
            </a:r>
            <a:r>
              <a:rPr lang="en-US" dirty="0" err="1"/>
              <a:t>vydaných</a:t>
            </a:r>
            <a:r>
              <a:rPr lang="en-US" dirty="0"/>
              <a:t> </a:t>
            </a:r>
            <a:r>
              <a:rPr lang="en-US" dirty="0" err="1"/>
              <a:t>formulárov</a:t>
            </a:r>
            <a:r>
              <a:rPr lang="en-US" dirty="0"/>
              <a:t> PD A1 a je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druhom</a:t>
            </a:r>
            <a:r>
              <a:rPr lang="en-US" dirty="0"/>
              <a:t> </a:t>
            </a:r>
            <a:r>
              <a:rPr lang="en-US" dirty="0" err="1"/>
              <a:t>mieste</a:t>
            </a:r>
            <a:r>
              <a:rPr lang="en-US" dirty="0"/>
              <a:t> z </a:t>
            </a:r>
            <a:r>
              <a:rPr lang="en-US" dirty="0" err="1"/>
              <a:t>hľadiska</a:t>
            </a:r>
            <a:r>
              <a:rPr lang="en-US" dirty="0"/>
              <a:t> </a:t>
            </a:r>
            <a:r>
              <a:rPr lang="en-US" dirty="0" err="1"/>
              <a:t>absolútneho</a:t>
            </a:r>
            <a:r>
              <a:rPr lang="en-US" dirty="0"/>
              <a:t> </a:t>
            </a:r>
            <a:r>
              <a:rPr lang="en-US" dirty="0" err="1"/>
              <a:t>počtu</a:t>
            </a:r>
            <a:r>
              <a:rPr lang="en-US" dirty="0"/>
              <a:t> </a:t>
            </a:r>
            <a:r>
              <a:rPr lang="en-US" dirty="0" err="1"/>
              <a:t>formulárov</a:t>
            </a:r>
            <a:r>
              <a:rPr lang="en-US" dirty="0"/>
              <a:t> PD A1 </a:t>
            </a:r>
            <a:r>
              <a:rPr lang="en-US" dirty="0" err="1"/>
              <a:t>udelených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činným</a:t>
            </a:r>
            <a:r>
              <a:rPr lang="en-US" dirty="0"/>
              <a:t> </a:t>
            </a:r>
            <a:r>
              <a:rPr lang="en-US" dirty="0" err="1"/>
              <a:t>osobám</a:t>
            </a:r>
            <a:r>
              <a:rPr lang="sk-SK" dirty="0"/>
              <a:t> </a:t>
            </a:r>
            <a:r>
              <a:rPr lang="en-US" dirty="0"/>
              <a:t>(De </a:t>
            </a:r>
            <a:r>
              <a:rPr lang="en-US" dirty="0" err="1"/>
              <a:t>Wispelaere</a:t>
            </a:r>
            <a:r>
              <a:rPr lang="en-US" dirty="0"/>
              <a:t> a </a:t>
            </a:r>
            <a:r>
              <a:rPr lang="en-US" dirty="0" err="1"/>
              <a:t>kol</a:t>
            </a:r>
            <a:r>
              <a:rPr lang="en-US" dirty="0"/>
              <a:t>., 2024). </a:t>
            </a:r>
            <a:r>
              <a:rPr lang="en-US" dirty="0" err="1"/>
              <a:t>Zatiaľ</a:t>
            </a:r>
            <a:r>
              <a:rPr lang="en-US" dirty="0"/>
              <a:t> </a:t>
            </a:r>
            <a:r>
              <a:rPr lang="en-US" dirty="0" err="1"/>
              <a:t>čo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úrovni</a:t>
            </a:r>
            <a:r>
              <a:rPr lang="en-US" dirty="0"/>
              <a:t> EÚ-27 </a:t>
            </a:r>
            <a:r>
              <a:rPr lang="en-US" dirty="0" err="1"/>
              <a:t>zostáva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všetkými</a:t>
            </a:r>
            <a:r>
              <a:rPr lang="en-US" dirty="0"/>
              <a:t> </a:t>
            </a:r>
            <a:r>
              <a:rPr lang="en-US" dirty="0" err="1"/>
              <a:t>vydanými</a:t>
            </a:r>
            <a:r>
              <a:rPr lang="en-US" dirty="0"/>
              <a:t> </a:t>
            </a:r>
            <a:r>
              <a:rPr lang="en-US" dirty="0" err="1"/>
              <a:t>formulármi</a:t>
            </a:r>
            <a:r>
              <a:rPr lang="en-US" dirty="0"/>
              <a:t> PD A1 </a:t>
            </a:r>
            <a:r>
              <a:rPr lang="en-US" dirty="0" err="1"/>
              <a:t>relatívne</a:t>
            </a:r>
            <a:r>
              <a:rPr lang="en-US" dirty="0"/>
              <a:t> </a:t>
            </a:r>
            <a:r>
              <a:rPr lang="en-US" dirty="0" err="1"/>
              <a:t>nepatrný</a:t>
            </a:r>
            <a:r>
              <a:rPr lang="en-US" dirty="0"/>
              <a:t> – </a:t>
            </a:r>
            <a:r>
              <a:rPr lang="en-US" dirty="0" err="1"/>
              <a:t>medzi</a:t>
            </a:r>
            <a:r>
              <a:rPr lang="en-US" dirty="0"/>
              <a:t> 4 % a 8,5 %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rokmi</a:t>
            </a:r>
            <a:r>
              <a:rPr lang="en-US" dirty="0"/>
              <a:t> 2012 a 2023 s </a:t>
            </a:r>
            <a:r>
              <a:rPr lang="en-US" dirty="0" err="1"/>
              <a:t>mierne</a:t>
            </a:r>
            <a:r>
              <a:rPr lang="en-US" dirty="0"/>
              <a:t> </a:t>
            </a:r>
            <a:r>
              <a:rPr lang="en-US" dirty="0" err="1"/>
              <a:t>klesajúcou</a:t>
            </a:r>
            <a:r>
              <a:rPr lang="en-US" dirty="0"/>
              <a:t> </a:t>
            </a:r>
            <a:r>
              <a:rPr lang="en-US" dirty="0" err="1"/>
              <a:t>tendenciou</a:t>
            </a:r>
            <a:r>
              <a:rPr lang="en-US" dirty="0"/>
              <a:t> – </a:t>
            </a:r>
            <a:r>
              <a:rPr lang="en-US" dirty="0" err="1"/>
              <a:t>slovenské</a:t>
            </a:r>
            <a:r>
              <a:rPr lang="en-US" dirty="0"/>
              <a:t> </a:t>
            </a:r>
            <a:r>
              <a:rPr lang="en-US" dirty="0" err="1"/>
              <a:t>údaje</a:t>
            </a:r>
            <a:r>
              <a:rPr lang="en-US" dirty="0"/>
              <a:t> </a:t>
            </a:r>
            <a:r>
              <a:rPr lang="en-US" dirty="0" err="1"/>
              <a:t>vykazujú</a:t>
            </a:r>
            <a:r>
              <a:rPr lang="en-US" dirty="0"/>
              <a:t> </a:t>
            </a:r>
            <a:r>
              <a:rPr lang="en-US" dirty="0" err="1"/>
              <a:t>odlišný</a:t>
            </a:r>
            <a:r>
              <a:rPr lang="en-US" dirty="0"/>
              <a:t> </a:t>
            </a:r>
            <a:r>
              <a:rPr lang="en-US" dirty="0" err="1"/>
              <a:t>vzorec</a:t>
            </a:r>
            <a:r>
              <a:rPr lang="en-US" dirty="0"/>
              <a:t> (</a:t>
            </a:r>
            <a:r>
              <a:rPr lang="en-US" dirty="0" err="1"/>
              <a:t>obrázok</a:t>
            </a:r>
            <a:r>
              <a:rPr lang="en-US" dirty="0"/>
              <a:t> 9). Na </a:t>
            </a:r>
            <a:r>
              <a:rPr lang="en-US" dirty="0" err="1"/>
              <a:t>Slovensku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podiel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celkovom</a:t>
            </a:r>
            <a:r>
              <a:rPr lang="en-US" dirty="0"/>
              <a:t> </a:t>
            </a:r>
            <a:r>
              <a:rPr lang="en-US" dirty="0" err="1"/>
              <a:t>počte</a:t>
            </a:r>
            <a:r>
              <a:rPr lang="en-US" dirty="0"/>
              <a:t> </a:t>
            </a:r>
            <a:r>
              <a:rPr lang="en-US" dirty="0" err="1"/>
              <a:t>vydaných</a:t>
            </a:r>
            <a:r>
              <a:rPr lang="en-US" dirty="0"/>
              <a:t> </a:t>
            </a:r>
            <a:r>
              <a:rPr lang="en-US" dirty="0" err="1"/>
              <a:t>formulárov</a:t>
            </a:r>
            <a:r>
              <a:rPr lang="en-US" dirty="0"/>
              <a:t> PD A1 za </a:t>
            </a:r>
            <a:r>
              <a:rPr lang="en-US" dirty="0" err="1"/>
              <a:t>posledné</a:t>
            </a:r>
            <a:r>
              <a:rPr lang="en-US" dirty="0"/>
              <a:t> </a:t>
            </a:r>
            <a:r>
              <a:rPr lang="en-US" dirty="0" err="1"/>
              <a:t>desaťročie</a:t>
            </a:r>
            <a:r>
              <a:rPr lang="en-US" dirty="0"/>
              <a:t> </a:t>
            </a:r>
            <a:r>
              <a:rPr lang="en-US" dirty="0" err="1"/>
              <a:t>neustále</a:t>
            </a:r>
            <a:r>
              <a:rPr lang="en-US" dirty="0"/>
              <a:t> </a:t>
            </a:r>
            <a:r>
              <a:rPr lang="en-US" dirty="0" err="1"/>
              <a:t>zvyšoval</a:t>
            </a:r>
            <a:r>
              <a:rPr lang="en-US" dirty="0"/>
              <a:t>, z </a:t>
            </a:r>
            <a:r>
              <a:rPr lang="en-US" dirty="0" err="1"/>
              <a:t>približne</a:t>
            </a:r>
            <a:r>
              <a:rPr lang="en-US" dirty="0"/>
              <a:t> 27 % v </a:t>
            </a:r>
            <a:r>
              <a:rPr lang="en-US" dirty="0" err="1"/>
              <a:t>roku</a:t>
            </a:r>
            <a:r>
              <a:rPr lang="en-US" dirty="0"/>
              <a:t> 2012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viac</a:t>
            </a:r>
            <a:r>
              <a:rPr lang="en-US" dirty="0"/>
              <a:t> </a:t>
            </a:r>
            <a:r>
              <a:rPr lang="en-US" dirty="0" err="1"/>
              <a:t>ako</a:t>
            </a:r>
            <a:r>
              <a:rPr lang="en-US" dirty="0"/>
              <a:t> 50 % v </a:t>
            </a:r>
            <a:r>
              <a:rPr lang="en-US" dirty="0" err="1"/>
              <a:t>roku</a:t>
            </a:r>
            <a:r>
              <a:rPr lang="en-US" dirty="0"/>
              <a:t> 2023. Je to </a:t>
            </a:r>
            <a:r>
              <a:rPr lang="en-US" dirty="0" err="1"/>
              <a:t>spôsobené</a:t>
            </a:r>
            <a:r>
              <a:rPr lang="en-US" dirty="0"/>
              <a:t> </a:t>
            </a:r>
            <a:r>
              <a:rPr lang="en-US" dirty="0" err="1"/>
              <a:t>tým</a:t>
            </a:r>
            <a:r>
              <a:rPr lang="en-US" dirty="0"/>
              <a:t>,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Slovensku</a:t>
            </a:r>
            <a:r>
              <a:rPr lang="en-US" dirty="0"/>
              <a:t> </a:t>
            </a:r>
            <a:r>
              <a:rPr lang="en-US" dirty="0" err="1"/>
              <a:t>patrí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najvyššie</a:t>
            </a:r>
            <a:r>
              <a:rPr lang="en-US" dirty="0"/>
              <a:t> v EÚ a </a:t>
            </a:r>
            <a:r>
              <a:rPr lang="en-US" dirty="0" err="1"/>
              <a:t>neustále</a:t>
            </a:r>
            <a:r>
              <a:rPr lang="en-US" dirty="0"/>
              <a:t> </a:t>
            </a:r>
            <a:r>
              <a:rPr lang="en-US" dirty="0" err="1"/>
              <a:t>rastie</a:t>
            </a:r>
            <a:r>
              <a:rPr lang="en-US" dirty="0"/>
              <a:t>. V </a:t>
            </a:r>
            <a:r>
              <a:rPr lang="en-US" dirty="0" err="1"/>
              <a:t>roku</a:t>
            </a:r>
            <a:r>
              <a:rPr lang="en-US" dirty="0"/>
              <a:t> 2024 </a:t>
            </a:r>
            <a:r>
              <a:rPr lang="en-US" dirty="0" err="1"/>
              <a:t>malo</a:t>
            </a:r>
            <a:r>
              <a:rPr lang="en-US" dirty="0"/>
              <a:t> </a:t>
            </a:r>
            <a:r>
              <a:rPr lang="en-US" dirty="0" err="1"/>
              <a:t>Slovensko</a:t>
            </a:r>
            <a:r>
              <a:rPr lang="en-US" dirty="0"/>
              <a:t> </a:t>
            </a:r>
            <a:r>
              <a:rPr lang="en-US" dirty="0" err="1"/>
              <a:t>najvyšší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s </a:t>
            </a:r>
            <a:r>
              <a:rPr lang="en-US" dirty="0" err="1"/>
              <a:t>iba</a:t>
            </a:r>
            <a:r>
              <a:rPr lang="en-US" dirty="0"/>
              <a:t> </a:t>
            </a:r>
            <a:r>
              <a:rPr lang="en-US" dirty="0" err="1"/>
              <a:t>jedným</a:t>
            </a:r>
            <a:r>
              <a:rPr lang="en-US" dirty="0"/>
              <a:t> </a:t>
            </a:r>
            <a:r>
              <a:rPr lang="en-US" dirty="0" err="1"/>
              <a:t>zákazníkom</a:t>
            </a:r>
            <a:r>
              <a:rPr lang="en-US" dirty="0"/>
              <a:t> a </a:t>
            </a:r>
            <a:r>
              <a:rPr lang="en-US" dirty="0" err="1"/>
              <a:t>piaty</a:t>
            </a:r>
            <a:r>
              <a:rPr lang="en-US" dirty="0"/>
              <a:t> </a:t>
            </a:r>
            <a:r>
              <a:rPr lang="en-US" dirty="0" err="1"/>
              <a:t>najvyšší</a:t>
            </a:r>
            <a:r>
              <a:rPr lang="en-US" dirty="0"/>
              <a:t> </a:t>
            </a:r>
            <a:r>
              <a:rPr lang="en-US" dirty="0" err="1"/>
              <a:t>počet</a:t>
            </a:r>
            <a:r>
              <a:rPr lang="en-US" dirty="0"/>
              <a:t> </a:t>
            </a:r>
            <a:r>
              <a:rPr lang="en-US" dirty="0" err="1"/>
              <a:t>samostatne</a:t>
            </a:r>
            <a:r>
              <a:rPr lang="en-US" dirty="0"/>
              <a:t> </a:t>
            </a:r>
            <a:r>
              <a:rPr lang="en-US" dirty="0" err="1"/>
              <a:t>zárobkovo</a:t>
            </a:r>
            <a:r>
              <a:rPr lang="en-US" dirty="0"/>
              <a:t> </a:t>
            </a:r>
            <a:r>
              <a:rPr lang="en-US" dirty="0" err="1"/>
              <a:t>činných</a:t>
            </a:r>
            <a:r>
              <a:rPr lang="en-US" dirty="0"/>
              <a:t> </a:t>
            </a:r>
            <a:r>
              <a:rPr lang="en-US" dirty="0" err="1"/>
              <a:t>osôb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1 000 </a:t>
            </a:r>
            <a:r>
              <a:rPr lang="en-US" dirty="0" err="1"/>
              <a:t>obyvateľov</a:t>
            </a:r>
            <a:r>
              <a:rPr lang="en-US" dirty="0"/>
              <a:t> v EÚ (ÚHP,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D085C-0EC2-43D3-B3FB-64532FE40C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56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4374-07FF-4B43-46A9-1BF9DE90ED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7F122E-42DC-301D-9421-D8F27AD47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2FA9A-0036-FDD2-C638-079E61F4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2EAAF1-D0A9-85C2-463B-34F8AF5AD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E7457-ACD5-F915-FEF6-956C23FC0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954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3FE99-26E0-1002-D154-9C765C46B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926CB8-B8A8-6DF4-43FC-B653D99368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BF22-B11F-1E38-838B-352419C5F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F34F3F-B86F-042D-26A0-A18041479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1B5A2-25A9-528A-2D30-F10E36372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09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D71A4C-C059-644C-552C-D0731B2E9B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BA5D9-03E8-165E-FF70-E43D08AA9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DE224-19CB-7B23-D611-DE67F3772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A9453-2EAD-975C-852A-C619C88D5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7198CA-6B33-F37C-C4A8-54C13490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523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1497C1-CF91-87E2-B70A-1F73CA3D7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D7A6A-505E-C56C-1F03-0B7E9E604D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4B8A6-3B1A-941E-7BAE-8707E5BFC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815C7-C4C0-26FB-12B5-D21B79CCD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716448-FFAF-CF81-06EE-EB9DAC4B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027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3E54A-E6F6-6BC0-F685-C447A943C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DA8E78-CC7C-08CE-7FE3-5573CAC89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B59F6D-433C-A7F7-61E8-EFF5CA275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B40AF7-E61B-0246-9631-74D63D4C2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CD9BD-A542-737A-5F14-315BB48E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120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E97FF-994C-FD84-23C3-7D11608BB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A00E2-C271-FA3F-5C56-B430A6C254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6CB59A-4577-112A-029A-31F1FC88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6B6BCE-19C9-7654-F654-54FA5B7DF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B01415-4FB0-144B-6855-2264DB02C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7F9214-09B6-702B-C740-51BE56DE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17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CC09-F93F-7885-A2C6-438DB8BD9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248C1D-B9DB-62C5-6779-3C7A57D259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26CC32-61C1-4063-7AAF-7F91CBA5A1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9AC877-E904-6FF1-2FBA-F4AA138A36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4E9FB-3B91-5186-8EC0-94F704311E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EA699C-2C14-0168-8804-1AFD24FE2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D359AB6-6CCA-D746-9B24-4200CCC29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938068-3BA3-313C-849A-AFC0737EE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23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0BF38-B1AF-1898-9F32-3539D732F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E8456B-BF03-7820-2714-60AD68444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51718-1EDB-B65E-B04E-0423FF09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9F050A-CF58-47C1-065D-CF5CBDE2D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59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B1EE15-3E7F-C912-0581-8C971C937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6E7CC1-AE02-3440-14C8-2E6787A777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A25530-B6BE-44CF-FDA9-B9FA87D2B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17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DFAD-1105-FBE7-C3D2-AA476EBAC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8532-8F78-8DC5-549F-87C0C42DE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34C80C-1166-85CF-E543-85048C7B13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8D3DF-C323-B98E-8D4B-4F9CF16D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BB3807-B60D-1BAC-9EAB-AD6F8A77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A32612-5C42-5455-5DC5-5A0103271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739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D1DE6-C2AA-0F47-D915-49B65870C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CE952-CA62-7639-E1E2-4D9C10563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01562F-1CD3-A0B9-A075-E67F3CAC08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0EF9F3-C8C2-EFC7-05DC-3AAC96D9D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3AA709-3F75-94D5-A998-130684CC7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21AC9F-62C1-0E92-DF79-90C0112E7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54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98780-2C91-A1E7-EDDA-6EB55014E8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DA83BF-97F3-DDB8-3A0F-FE1990E38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BC3AC-6860-0F18-0E31-DA48CF0B9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933EE50-CD05-4BBD-B716-144FD4BE1459}" type="datetimeFigureOut">
              <a:rPr lang="en-US" smtClean="0"/>
              <a:t>3/25/2026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D7F69-3592-B6AA-E80B-052EAD215B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0D6C33-4392-14AE-6E11-53AB66BBE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FFF63C-19F5-496B-B74D-E1210C9E1B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7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0581B61-EB9C-4FED-8E62-AE74FB0BC8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198901-5716-4C59-8560-9B4B173886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1765" y="0"/>
            <a:ext cx="10950698" cy="6858000"/>
            <a:chOff x="591765" y="0"/>
            <a:chExt cx="10950698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1D91B2F-0B68-466B-871D-2350F92FA5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4" y="0"/>
              <a:ext cx="10399454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FF7C94E-23C0-4A3B-8021-55058EF02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52814" y="0"/>
              <a:ext cx="2778659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0516DB1-0E43-4D56-A51D-F8C67939D2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46711" y="0"/>
              <a:ext cx="2664398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7958EA7-5F20-4E68-8089-D99DC0CC98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91765" y="0"/>
              <a:ext cx="2590095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9DFFEF3-1EED-4606-884B-6908880F6F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86345" y="0"/>
              <a:ext cx="2556118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46A00C5-D30C-5E1A-E383-F88E789ABC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847" y="3535592"/>
            <a:ext cx="8394306" cy="1396053"/>
          </a:xfrm>
        </p:spPr>
        <p:txBody>
          <a:bodyPr anchor="b">
            <a:normAutofit/>
          </a:bodyPr>
          <a:lstStyle/>
          <a:p>
            <a:r>
              <a:rPr lang="sk-SK" sz="4700" dirty="0"/>
              <a:t>Posting.Stat 2.0 – Prezentácia kľúčových zistení</a:t>
            </a:r>
            <a:endParaRPr lang="en-US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D7E576-9EA9-5327-AD61-2AAFF44A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0676" y="4965251"/>
            <a:ext cx="6953250" cy="862394"/>
          </a:xfrm>
        </p:spPr>
        <p:txBody>
          <a:bodyPr anchor="t">
            <a:normAutofit/>
          </a:bodyPr>
          <a:lstStyle/>
          <a:p>
            <a:r>
              <a:rPr lang="sk-SK" dirty="0"/>
              <a:t>26/03/2026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54475B7-BFF4-66A3-CDD1-886703E4F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80" y="5707822"/>
            <a:ext cx="1720851" cy="820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83D5C-AAD2-5795-4985-BA735E2FBB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2" y="5876144"/>
            <a:ext cx="1698927" cy="651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260334-89AF-6318-2FCA-63120E90D812}"/>
              </a:ext>
            </a:extLst>
          </p:cNvPr>
          <p:cNvSpPr txBox="1"/>
          <p:nvPr/>
        </p:nvSpPr>
        <p:spPr>
          <a:xfrm>
            <a:off x="2239560" y="6269988"/>
            <a:ext cx="60972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Tento</a:t>
            </a:r>
            <a:r>
              <a:rPr lang="en-US" sz="1100" dirty="0"/>
              <a:t> </a:t>
            </a:r>
            <a:r>
              <a:rPr lang="en-US" sz="1100" dirty="0" err="1"/>
              <a:t>projekt</a:t>
            </a:r>
            <a:r>
              <a:rPr lang="en-US" sz="1100" dirty="0"/>
              <a:t> </a:t>
            </a:r>
            <a:r>
              <a:rPr lang="en-US" sz="1100" dirty="0" err="1"/>
              <a:t>získal</a:t>
            </a:r>
            <a:r>
              <a:rPr lang="en-US" sz="1100" dirty="0"/>
              <a:t> </a:t>
            </a:r>
            <a:r>
              <a:rPr lang="en-US" sz="1100" dirty="0" err="1"/>
              <a:t>finančné</a:t>
            </a:r>
            <a:r>
              <a:rPr lang="en-US" sz="1100" dirty="0"/>
              <a:t> </a:t>
            </a:r>
            <a:r>
              <a:rPr lang="en-US" sz="1100" dirty="0" err="1"/>
              <a:t>prostriedky</a:t>
            </a:r>
            <a:r>
              <a:rPr lang="en-US" sz="1100" dirty="0"/>
              <a:t> od </a:t>
            </a:r>
            <a:r>
              <a:rPr lang="en-US" sz="1100" dirty="0" err="1"/>
              <a:t>Európskej</a:t>
            </a:r>
            <a:r>
              <a:rPr lang="en-US" sz="1100" dirty="0"/>
              <a:t> </a:t>
            </a:r>
            <a:r>
              <a:rPr lang="en-US" sz="1100" dirty="0" err="1"/>
              <a:t>komisie</a:t>
            </a:r>
            <a:r>
              <a:rPr lang="en-US" sz="1100" dirty="0"/>
              <a:t> v </a:t>
            </a:r>
            <a:r>
              <a:rPr lang="en-US" sz="1100" dirty="0" err="1"/>
              <a:t>rámci</a:t>
            </a:r>
            <a:r>
              <a:rPr lang="en-US" sz="1100" dirty="0"/>
              <a:t> </a:t>
            </a:r>
            <a:r>
              <a:rPr lang="en-US" sz="1100" dirty="0" err="1"/>
              <a:t>výzvy</a:t>
            </a:r>
            <a:r>
              <a:rPr lang="en-US" sz="1100" dirty="0"/>
              <a:t> ESF-2023-POW-UDW.</a:t>
            </a:r>
          </a:p>
        </p:txBody>
      </p:sp>
    </p:spTree>
    <p:extLst>
      <p:ext uri="{BB962C8B-B14F-4D97-AF65-F5344CB8AC3E}">
        <p14:creationId xmlns:p14="http://schemas.microsoft.com/office/powerpoint/2010/main" val="3871684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543C7E-3275-C759-900F-C96D7690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Stavebníctvo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E1E2057-C877-E8FD-A212-8CF1ABBF1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8030" y="1207136"/>
            <a:ext cx="8188373" cy="4443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1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E19B716-DD15-C5D5-EA8A-A137D85455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C5F8B38-2DE6-6E41-6687-FA8B2EE48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291E80-C2D4-3107-A5C8-D385C26E7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D1E170-A824-FAB8-073F-B8C8D7805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Stavebníctvo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39277D-277E-731E-93AB-9762495947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75995" y="72302"/>
            <a:ext cx="6632443" cy="37970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0575B1-230A-3440-4C7F-E608F7F471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431" y="3691427"/>
            <a:ext cx="6733308" cy="3094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552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A04C57-D452-D203-AF47-496A687E9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3B2BDAB-6511-B29B-6E39-C61A95610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BF025B-7353-B00B-8C23-3CD2CAD8B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E91CA19-1329-7463-7BB5-30C121F78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Stavebníctvo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E4CA379-AB05-9FC3-135B-1128E2ADDB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9904" y="1136517"/>
            <a:ext cx="8375686" cy="4584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481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3BD8D3-11FE-2714-B8D8-7006309EB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1EBA22-093D-EA67-9735-8FC9FAA253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14EE25C-6B12-BDC9-B09C-3E30441A25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7624CB-3913-363B-E15B-2AC17175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Inšpekcie a vymáhanie práva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2B8C2C-FB07-28BB-CB74-C9C82B5D8E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927" y="1382842"/>
            <a:ext cx="7426377" cy="4092315"/>
          </a:xfrm>
        </p:spPr>
        <p:txBody>
          <a:bodyPr>
            <a:normAutofit/>
          </a:bodyPr>
          <a:lstStyle/>
          <a:p>
            <a:r>
              <a:rPr lang="en-US" sz="2400" b="1" dirty="0"/>
              <a:t>21 </a:t>
            </a:r>
            <a:r>
              <a:rPr lang="en-US" sz="2400" b="1" dirty="0" err="1"/>
              <a:t>špecializovaných</a:t>
            </a:r>
            <a:r>
              <a:rPr lang="en-US" sz="2400" b="1" dirty="0"/>
              <a:t> </a:t>
            </a:r>
            <a:r>
              <a:rPr lang="en-US" sz="2400" b="1" dirty="0" err="1"/>
              <a:t>inšpektorov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vysielanie</a:t>
            </a:r>
            <a:r>
              <a:rPr lang="en-US" sz="2400" dirty="0"/>
              <a:t> </a:t>
            </a:r>
            <a:r>
              <a:rPr lang="en-US" sz="2400" dirty="0" err="1"/>
              <a:t>pracovníkov</a:t>
            </a:r>
            <a:r>
              <a:rPr lang="en-US" sz="2400" dirty="0"/>
              <a:t> </a:t>
            </a:r>
          </a:p>
          <a:p>
            <a:r>
              <a:rPr lang="en-US" sz="2400" b="1" dirty="0"/>
              <a:t>32 </a:t>
            </a:r>
            <a:r>
              <a:rPr lang="en-US" sz="2400" b="1" dirty="0" err="1"/>
              <a:t>inšpektorov</a:t>
            </a:r>
            <a:r>
              <a:rPr lang="en-US" sz="2400" dirty="0"/>
              <a:t> </a:t>
            </a:r>
            <a:r>
              <a:rPr lang="en-US" sz="2400" dirty="0" err="1"/>
              <a:t>vykonávalo</a:t>
            </a:r>
            <a:r>
              <a:rPr lang="en-US" sz="2400" dirty="0"/>
              <a:t> </a:t>
            </a:r>
            <a:r>
              <a:rPr lang="en-US" sz="2400" dirty="0" err="1"/>
              <a:t>cestné</a:t>
            </a:r>
            <a:r>
              <a:rPr lang="en-US" sz="2400" dirty="0"/>
              <a:t> </a:t>
            </a:r>
            <a:r>
              <a:rPr lang="en-US" sz="2400" dirty="0" err="1"/>
              <a:t>kontroly</a:t>
            </a:r>
            <a:r>
              <a:rPr lang="en-US" sz="2400" dirty="0"/>
              <a:t> (</a:t>
            </a:r>
            <a:r>
              <a:rPr lang="en-US" sz="2400" dirty="0" err="1"/>
              <a:t>vodiči</a:t>
            </a:r>
            <a:r>
              <a:rPr lang="en-US" sz="2400" dirty="0"/>
              <a:t>) </a:t>
            </a:r>
          </a:p>
          <a:p>
            <a:r>
              <a:rPr lang="en-US" sz="2400" b="1" dirty="0"/>
              <a:t>16 069 </a:t>
            </a:r>
            <a:r>
              <a:rPr lang="en-US" sz="2400" b="1" dirty="0" err="1"/>
              <a:t>kontrol</a:t>
            </a:r>
            <a:r>
              <a:rPr lang="en-US" sz="2400" b="1" dirty="0"/>
              <a:t> </a:t>
            </a:r>
            <a:r>
              <a:rPr lang="en-US" sz="2400" b="1" dirty="0" err="1"/>
              <a:t>pracovnoprávnych</a:t>
            </a:r>
            <a:r>
              <a:rPr lang="en-US" sz="2400" b="1" dirty="0"/>
              <a:t> </a:t>
            </a:r>
            <a:r>
              <a:rPr lang="en-US" sz="2400" b="1" dirty="0" err="1"/>
              <a:t>vzťahov</a:t>
            </a:r>
            <a:r>
              <a:rPr lang="en-US" sz="2400" dirty="0"/>
              <a:t> </a:t>
            </a:r>
          </a:p>
          <a:p>
            <a:pPr lvl="1"/>
            <a:r>
              <a:rPr lang="en-US" dirty="0" err="1"/>
              <a:t>len</a:t>
            </a:r>
            <a:r>
              <a:rPr lang="en-US" dirty="0"/>
              <a:t> </a:t>
            </a:r>
            <a:r>
              <a:rPr lang="en-US" dirty="0" err="1"/>
              <a:t>časť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týkala</a:t>
            </a:r>
            <a:r>
              <a:rPr lang="en-US" dirty="0"/>
              <a:t> </a:t>
            </a:r>
            <a:r>
              <a:rPr lang="en-US" dirty="0" err="1"/>
              <a:t>cezhraničného</a:t>
            </a:r>
            <a:r>
              <a:rPr lang="en-US" dirty="0"/>
              <a:t> </a:t>
            </a:r>
            <a:r>
              <a:rPr lang="en-US" dirty="0" err="1"/>
              <a:t>vysielania</a:t>
            </a:r>
            <a:endParaRPr lang="en-US" dirty="0"/>
          </a:p>
          <a:p>
            <a:r>
              <a:rPr lang="en-US" sz="2400" b="1" dirty="0"/>
              <a:t>154 </a:t>
            </a:r>
            <a:r>
              <a:rPr lang="en-US" sz="2400" b="1" dirty="0" err="1"/>
              <a:t>inšpekcií</a:t>
            </a:r>
            <a:r>
              <a:rPr lang="en-US" sz="2400" b="1" dirty="0"/>
              <a:t> </a:t>
            </a:r>
            <a:r>
              <a:rPr lang="en-US" sz="2400" b="1" dirty="0" err="1"/>
              <a:t>cez</a:t>
            </a:r>
            <a:r>
              <a:rPr lang="en-US" sz="2400" b="1" dirty="0"/>
              <a:t> IMI </a:t>
            </a:r>
            <a:r>
              <a:rPr lang="en-US" sz="2400" b="1" dirty="0" err="1"/>
              <a:t>systém</a:t>
            </a:r>
            <a:r>
              <a:rPr lang="en-US" sz="2400" dirty="0"/>
              <a:t> </a:t>
            </a:r>
            <a:r>
              <a:rPr lang="sk-SK" sz="2400" dirty="0"/>
              <a:t>(na základe žiadostí)</a:t>
            </a:r>
            <a:endParaRPr lang="en-US" sz="2400" dirty="0"/>
          </a:p>
          <a:p>
            <a:r>
              <a:rPr lang="en-US" sz="2400" dirty="0"/>
              <a:t> </a:t>
            </a:r>
            <a:r>
              <a:rPr lang="en-US" sz="2400" b="1" dirty="0"/>
              <a:t>29 </a:t>
            </a:r>
            <a:r>
              <a:rPr lang="en-US" sz="2400" b="1" dirty="0" err="1"/>
              <a:t>zistených</a:t>
            </a:r>
            <a:r>
              <a:rPr lang="en-US" sz="2400" b="1" dirty="0"/>
              <a:t> </a:t>
            </a:r>
            <a:r>
              <a:rPr lang="en-US" sz="2400" b="1" dirty="0" err="1"/>
              <a:t>porušení</a:t>
            </a:r>
            <a:r>
              <a:rPr lang="en-US" sz="2400" dirty="0"/>
              <a:t> v </a:t>
            </a:r>
            <a:r>
              <a:rPr lang="en-US" sz="2400" dirty="0" err="1"/>
              <a:t>oblasti</a:t>
            </a:r>
            <a:r>
              <a:rPr lang="en-US" sz="2400" dirty="0"/>
              <a:t> </a:t>
            </a:r>
            <a:r>
              <a:rPr lang="en-US" sz="2400" dirty="0" err="1"/>
              <a:t>vysielania</a:t>
            </a:r>
            <a:r>
              <a:rPr lang="en-US" sz="2400" dirty="0"/>
              <a:t> </a:t>
            </a:r>
          </a:p>
          <a:p>
            <a:r>
              <a:rPr lang="en-US" sz="2400" dirty="0"/>
              <a:t> </a:t>
            </a:r>
            <a:r>
              <a:rPr lang="en-US" sz="2400" b="1" dirty="0"/>
              <a:t>698 </a:t>
            </a:r>
            <a:r>
              <a:rPr lang="en-US" sz="2400" b="1" dirty="0" err="1"/>
              <a:t>odobratých</a:t>
            </a:r>
            <a:r>
              <a:rPr lang="en-US" sz="2400" b="1" dirty="0"/>
              <a:t> PD A1 </a:t>
            </a:r>
            <a:r>
              <a:rPr lang="en-US" sz="2400" b="1" dirty="0" err="1"/>
              <a:t>osvedčení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0785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C591CDA-5122-2DB2-A76F-1B2B3487A9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269250-2072-F8A1-1B63-54D0367953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207D98-C63B-3BAA-8F5E-D9902BE55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535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B93DD-4E24-787B-C7A4-08A76C978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Expertné rozhovory so zamestnávateľmi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28E4AE-7B45-1F36-4CA1-1D28F1BA5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229" y="1253331"/>
            <a:ext cx="8037976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err="1"/>
              <a:t>Stredne</a:t>
            </a:r>
            <a:r>
              <a:rPr lang="en-US" b="1" dirty="0"/>
              <a:t> </a:t>
            </a:r>
            <a:r>
              <a:rPr lang="en-US" b="1" dirty="0" err="1"/>
              <a:t>veľké</a:t>
            </a:r>
            <a:r>
              <a:rPr lang="en-US" b="1" dirty="0"/>
              <a:t> </a:t>
            </a:r>
            <a:r>
              <a:rPr lang="en-US" b="1" dirty="0" err="1"/>
              <a:t>strojárske</a:t>
            </a:r>
            <a:r>
              <a:rPr lang="en-US" b="1" dirty="0"/>
              <a:t> </a:t>
            </a:r>
            <a:r>
              <a:rPr lang="en-US" b="1" dirty="0" err="1"/>
              <a:t>firmy</a:t>
            </a:r>
            <a:endParaRPr lang="en-US" dirty="0"/>
          </a:p>
          <a:p>
            <a:r>
              <a:rPr lang="en-US" dirty="0"/>
              <a:t>Export </a:t>
            </a:r>
            <a:r>
              <a:rPr lang="en-US" dirty="0" err="1"/>
              <a:t>špecializovaných</a:t>
            </a:r>
            <a:r>
              <a:rPr lang="en-US" dirty="0"/>
              <a:t> </a:t>
            </a:r>
            <a:r>
              <a:rPr lang="en-US" dirty="0" err="1"/>
              <a:t>strojov</a:t>
            </a:r>
            <a:r>
              <a:rPr lang="en-US" dirty="0"/>
              <a:t> → </a:t>
            </a:r>
            <a:r>
              <a:rPr lang="en-US" dirty="0" err="1"/>
              <a:t>vysielanie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inštaláciu</a:t>
            </a:r>
            <a:r>
              <a:rPr lang="en-US" dirty="0"/>
              <a:t> a </a:t>
            </a:r>
            <a:r>
              <a:rPr lang="en-US" dirty="0" err="1"/>
              <a:t>technickú</a:t>
            </a:r>
            <a:r>
              <a:rPr lang="en-US" dirty="0"/>
              <a:t> </a:t>
            </a:r>
            <a:r>
              <a:rPr lang="en-US" dirty="0" err="1"/>
              <a:t>podporu</a:t>
            </a:r>
            <a:endParaRPr lang="en-US" dirty="0"/>
          </a:p>
          <a:p>
            <a:r>
              <a:rPr lang="en-US" dirty="0" err="1"/>
              <a:t>Vysoký</a:t>
            </a:r>
            <a:r>
              <a:rPr lang="en-US" dirty="0"/>
              <a:t> </a:t>
            </a:r>
            <a:r>
              <a:rPr lang="en-US" dirty="0" err="1"/>
              <a:t>dôraz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právnu</a:t>
            </a:r>
            <a:r>
              <a:rPr lang="en-US" dirty="0"/>
              <a:t> a </a:t>
            </a:r>
            <a:r>
              <a:rPr lang="en-US" dirty="0" err="1"/>
              <a:t>sociálnu</a:t>
            </a:r>
            <a:r>
              <a:rPr lang="en-US" dirty="0"/>
              <a:t> compliance</a:t>
            </a:r>
            <a:endParaRPr lang="sk-SK" dirty="0"/>
          </a:p>
          <a:p>
            <a:pPr marL="0" indent="0">
              <a:buNone/>
            </a:pPr>
            <a:r>
              <a:rPr lang="en-US" b="1" dirty="0" err="1"/>
              <a:t>Nadnárodné</a:t>
            </a:r>
            <a:r>
              <a:rPr lang="en-US" b="1" dirty="0"/>
              <a:t> </a:t>
            </a:r>
            <a:r>
              <a:rPr lang="en-US" b="1" dirty="0" err="1"/>
              <a:t>korporácie</a:t>
            </a:r>
            <a:endParaRPr lang="en-US" dirty="0"/>
          </a:p>
          <a:p>
            <a:r>
              <a:rPr lang="en-US" dirty="0" err="1"/>
              <a:t>Vysielania</a:t>
            </a:r>
            <a:r>
              <a:rPr lang="en-US" dirty="0"/>
              <a:t> </a:t>
            </a:r>
            <a:r>
              <a:rPr lang="en-US" dirty="0" err="1"/>
              <a:t>medzi</a:t>
            </a:r>
            <a:r>
              <a:rPr lang="en-US" dirty="0"/>
              <a:t> </a:t>
            </a:r>
            <a:r>
              <a:rPr lang="en-US" dirty="0" err="1"/>
              <a:t>matkou</a:t>
            </a:r>
            <a:r>
              <a:rPr lang="en-US" dirty="0"/>
              <a:t> a </a:t>
            </a:r>
            <a:r>
              <a:rPr lang="en-US" dirty="0" err="1"/>
              <a:t>dcérou</a:t>
            </a:r>
            <a:r>
              <a:rPr lang="en-US" dirty="0"/>
              <a:t>, </a:t>
            </a:r>
            <a:r>
              <a:rPr lang="en-US" dirty="0" err="1"/>
              <a:t>spravidla</a:t>
            </a:r>
            <a:r>
              <a:rPr lang="en-US" dirty="0"/>
              <a:t> 1–2 </a:t>
            </a:r>
            <a:r>
              <a:rPr lang="en-US" dirty="0" err="1"/>
              <a:t>roky</a:t>
            </a:r>
            <a:endParaRPr lang="en-US" dirty="0"/>
          </a:p>
          <a:p>
            <a:r>
              <a:rPr lang="en-US" dirty="0" err="1"/>
              <a:t>Priorita</a:t>
            </a:r>
            <a:r>
              <a:rPr lang="en-US" dirty="0"/>
              <a:t>: </a:t>
            </a:r>
            <a:r>
              <a:rPr lang="en-US" dirty="0" err="1"/>
              <a:t>kontinuita</a:t>
            </a:r>
            <a:r>
              <a:rPr lang="en-US" dirty="0"/>
              <a:t> </a:t>
            </a:r>
            <a:r>
              <a:rPr lang="en-US" dirty="0" err="1"/>
              <a:t>sociálneho</a:t>
            </a:r>
            <a:r>
              <a:rPr lang="en-US" dirty="0"/>
              <a:t> </a:t>
            </a:r>
            <a:r>
              <a:rPr lang="en-US" dirty="0" err="1"/>
              <a:t>poistenia</a:t>
            </a:r>
            <a:r>
              <a:rPr lang="en-US" dirty="0"/>
              <a:t> a </a:t>
            </a:r>
            <a:r>
              <a:rPr lang="en-US" dirty="0" err="1"/>
              <a:t>pracovných</a:t>
            </a:r>
            <a:r>
              <a:rPr lang="en-US" dirty="0"/>
              <a:t> </a:t>
            </a:r>
            <a:r>
              <a:rPr lang="en-US" dirty="0" err="1"/>
              <a:t>zmlúv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Malé </a:t>
            </a:r>
            <a:r>
              <a:rPr lang="en-US" b="1" dirty="0" err="1"/>
              <a:t>firmy</a:t>
            </a:r>
            <a:r>
              <a:rPr lang="en-US" b="1" dirty="0"/>
              <a:t> a niche </a:t>
            </a:r>
            <a:r>
              <a:rPr lang="en-US" b="1" dirty="0" err="1"/>
              <a:t>poskytovatelia</a:t>
            </a:r>
            <a:endParaRPr lang="en-US" dirty="0"/>
          </a:p>
          <a:p>
            <a:r>
              <a:rPr lang="en-US" dirty="0"/>
              <a:t>Ad hoc, </a:t>
            </a:r>
            <a:r>
              <a:rPr lang="en-US" dirty="0" err="1"/>
              <a:t>krátkodobé</a:t>
            </a:r>
            <a:r>
              <a:rPr lang="en-US" dirty="0"/>
              <a:t> </a:t>
            </a:r>
            <a:r>
              <a:rPr lang="en-US" dirty="0" err="1"/>
              <a:t>vysielania</a:t>
            </a:r>
            <a:r>
              <a:rPr lang="en-US" dirty="0"/>
              <a:t> — </a:t>
            </a:r>
            <a:r>
              <a:rPr lang="en-US" dirty="0" err="1"/>
              <a:t>servis</a:t>
            </a:r>
            <a:r>
              <a:rPr lang="en-US" dirty="0"/>
              <a:t>, </a:t>
            </a:r>
            <a:r>
              <a:rPr lang="en-US" dirty="0" err="1"/>
              <a:t>poruchy</a:t>
            </a:r>
            <a:r>
              <a:rPr lang="en-US" dirty="0"/>
              <a:t>, </a:t>
            </a:r>
            <a:r>
              <a:rPr lang="en-US" dirty="0" err="1"/>
              <a:t>inštalácie</a:t>
            </a:r>
            <a:endParaRPr lang="en-US" dirty="0"/>
          </a:p>
          <a:p>
            <a:r>
              <a:rPr lang="en-US" dirty="0" err="1"/>
              <a:t>Potreba</a:t>
            </a:r>
            <a:r>
              <a:rPr lang="en-US" dirty="0"/>
              <a:t> </a:t>
            </a:r>
            <a:r>
              <a:rPr lang="en-US" dirty="0" err="1"/>
              <a:t>flexibilných</a:t>
            </a:r>
            <a:r>
              <a:rPr lang="en-US" dirty="0"/>
              <a:t> a </a:t>
            </a:r>
            <a:r>
              <a:rPr lang="en-US" dirty="0" err="1"/>
              <a:t>jednoduchých</a:t>
            </a:r>
            <a:r>
              <a:rPr lang="en-US" dirty="0"/>
              <a:t> </a:t>
            </a:r>
            <a:r>
              <a:rPr lang="en-US" dirty="0" err="1"/>
              <a:t>riešení</a:t>
            </a:r>
            <a:endParaRPr lang="en-US" dirty="0"/>
          </a:p>
          <a:p>
            <a:pPr marL="0" indent="0">
              <a:buNone/>
            </a:pPr>
            <a:r>
              <a:rPr lang="en-US" b="1" dirty="0" err="1"/>
              <a:t>Elektrotechnika</a:t>
            </a:r>
            <a:r>
              <a:rPr lang="en-US" b="1" dirty="0"/>
              <a:t> a </a:t>
            </a:r>
            <a:r>
              <a:rPr lang="en-US" b="1" dirty="0" err="1"/>
              <a:t>strojárstvo</a:t>
            </a:r>
            <a:r>
              <a:rPr lang="en-US" b="1" dirty="0"/>
              <a:t> (</a:t>
            </a:r>
            <a:r>
              <a:rPr lang="en-US" b="1" dirty="0" err="1"/>
              <a:t>domáce</a:t>
            </a:r>
            <a:r>
              <a:rPr lang="en-US" b="1" dirty="0"/>
              <a:t> </a:t>
            </a:r>
            <a:r>
              <a:rPr lang="en-US" b="1" dirty="0" err="1"/>
              <a:t>firmy</a:t>
            </a:r>
            <a:r>
              <a:rPr lang="en-US" b="1" dirty="0"/>
              <a:t>)</a:t>
            </a:r>
            <a:endParaRPr lang="en-US" dirty="0"/>
          </a:p>
          <a:p>
            <a:r>
              <a:rPr lang="en-US" dirty="0" err="1"/>
              <a:t>Urgentné</a:t>
            </a:r>
            <a:r>
              <a:rPr lang="en-US" dirty="0"/>
              <a:t> </a:t>
            </a:r>
            <a:r>
              <a:rPr lang="en-US" dirty="0" err="1"/>
              <a:t>krátkodobé</a:t>
            </a:r>
            <a:r>
              <a:rPr lang="en-US" dirty="0"/>
              <a:t> </a:t>
            </a:r>
            <a:r>
              <a:rPr lang="en-US" dirty="0" err="1"/>
              <a:t>úlohy</a:t>
            </a:r>
            <a:r>
              <a:rPr lang="en-US" dirty="0"/>
              <a:t>, </a:t>
            </a:r>
            <a:r>
              <a:rPr lang="en-US" dirty="0" err="1"/>
              <a:t>žiadna</a:t>
            </a:r>
            <a:r>
              <a:rPr lang="en-US" dirty="0"/>
              <a:t> HR </a:t>
            </a:r>
            <a:r>
              <a:rPr lang="en-US" dirty="0" err="1"/>
              <a:t>stratégia</a:t>
            </a:r>
            <a:endParaRPr lang="en-US" dirty="0"/>
          </a:p>
          <a:p>
            <a:r>
              <a:rPr lang="en-US" dirty="0" err="1"/>
              <a:t>Hlavná</a:t>
            </a:r>
            <a:r>
              <a:rPr lang="en-US" dirty="0"/>
              <a:t> </a:t>
            </a:r>
            <a:r>
              <a:rPr lang="en-US" dirty="0" err="1"/>
              <a:t>výzva</a:t>
            </a:r>
            <a:r>
              <a:rPr lang="en-US" dirty="0"/>
              <a:t>: </a:t>
            </a:r>
            <a:r>
              <a:rPr lang="en-US" dirty="0" err="1"/>
              <a:t>rýchle</a:t>
            </a:r>
            <a:r>
              <a:rPr lang="en-US" dirty="0"/>
              <a:t> </a:t>
            </a:r>
            <a:r>
              <a:rPr lang="en-US" dirty="0" err="1"/>
              <a:t>získanie</a:t>
            </a:r>
            <a:r>
              <a:rPr lang="en-US" dirty="0"/>
              <a:t> A1 </a:t>
            </a:r>
            <a:r>
              <a:rPr lang="en-US" dirty="0" err="1"/>
              <a:t>formulára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185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7F3507-B044-356E-C887-663F84C95E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7B2DD8B-2BC3-FB17-3AFC-80FC24F8E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4F236CD-831D-CDE2-AC96-3BF22FF5E0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C0BEC-9CEC-A9AE-3680-243976126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Prekážky a výzvy</a:t>
            </a:r>
            <a:endParaRPr lang="en-US" sz="2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855310-7FF9-2DF2-C8EE-1F0B5EC87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19927" y="1382842"/>
            <a:ext cx="7426377" cy="4092315"/>
          </a:xfrm>
        </p:spPr>
        <p:txBody>
          <a:bodyPr>
            <a:normAutofit/>
          </a:bodyPr>
          <a:lstStyle/>
          <a:p>
            <a:r>
              <a:rPr lang="sk-SK" sz="2400" dirty="0"/>
              <a:t>Administratívne výzvy – prekračovanie lehôt vydávania PD A1s, obmedzená digitalizácia</a:t>
            </a:r>
          </a:p>
          <a:p>
            <a:r>
              <a:rPr lang="sk-SK" sz="2400" dirty="0"/>
              <a:t>Nesúlad registračných systémov v jednotlivých krajinách</a:t>
            </a:r>
          </a:p>
          <a:p>
            <a:r>
              <a:rPr lang="sk-SK" sz="2400" dirty="0"/>
              <a:t>Nedostatočná informovanosť </a:t>
            </a:r>
            <a:r>
              <a:rPr lang="sk-SK" sz="2400" b="1" dirty="0"/>
              <a:t>–  projekt INFO-POW</a:t>
            </a:r>
          </a:p>
          <a:p>
            <a:r>
              <a:rPr lang="sk-SK" sz="2400"/>
              <a:t>Výskumné prekážky – chýbajúce alebo neposkytované dáta</a:t>
            </a:r>
            <a:endParaRPr lang="sk-SK" sz="2400" dirty="0"/>
          </a:p>
          <a:p>
            <a:endParaRPr lang="sk-SK" sz="2400" b="1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6692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A53522-05FB-CB74-7454-77403AED4E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5043741-EEDC-DA35-687C-F9A98CE06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11B3AF-67B2-05DB-8B33-95EB4A662C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91765" y="0"/>
            <a:ext cx="10950698" cy="6858000"/>
            <a:chOff x="591765" y="0"/>
            <a:chExt cx="10950698" cy="6858000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997962-7468-FB06-1A3F-FB17905857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907574" y="0"/>
              <a:ext cx="10399454" cy="6858000"/>
            </a:xfrm>
            <a:custGeom>
              <a:avLst/>
              <a:gdLst>
                <a:gd name="connsiteX0" fmla="*/ 7551973 w 9174595"/>
                <a:gd name="connsiteY0" fmla="*/ 0 h 6858000"/>
                <a:gd name="connsiteX1" fmla="*/ 5634635 w 9174595"/>
                <a:gd name="connsiteY1" fmla="*/ 0 h 6858000"/>
                <a:gd name="connsiteX2" fmla="*/ 5550590 w 9174595"/>
                <a:gd name="connsiteY2" fmla="*/ 0 h 6858000"/>
                <a:gd name="connsiteX3" fmla="*/ 5480986 w 9174595"/>
                <a:gd name="connsiteY3" fmla="*/ 0 h 6858000"/>
                <a:gd name="connsiteX4" fmla="*/ 4886240 w 9174595"/>
                <a:gd name="connsiteY4" fmla="*/ 0 h 6858000"/>
                <a:gd name="connsiteX5" fmla="*/ 4816638 w 9174595"/>
                <a:gd name="connsiteY5" fmla="*/ 0 h 6858000"/>
                <a:gd name="connsiteX6" fmla="*/ 4357958 w 9174595"/>
                <a:gd name="connsiteY6" fmla="*/ 0 h 6858000"/>
                <a:gd name="connsiteX7" fmla="*/ 4288354 w 9174595"/>
                <a:gd name="connsiteY7" fmla="*/ 0 h 6858000"/>
                <a:gd name="connsiteX8" fmla="*/ 3693608 w 9174595"/>
                <a:gd name="connsiteY8" fmla="*/ 0 h 6858000"/>
                <a:gd name="connsiteX9" fmla="*/ 3624006 w 9174595"/>
                <a:gd name="connsiteY9" fmla="*/ 0 h 6858000"/>
                <a:gd name="connsiteX10" fmla="*/ 3276448 w 9174595"/>
                <a:gd name="connsiteY10" fmla="*/ 0 h 6858000"/>
                <a:gd name="connsiteX11" fmla="*/ 1622622 w 9174595"/>
                <a:gd name="connsiteY11" fmla="*/ 0 h 6858000"/>
                <a:gd name="connsiteX12" fmla="*/ 1600504 w 9174595"/>
                <a:gd name="connsiteY12" fmla="*/ 14997 h 6858000"/>
                <a:gd name="connsiteX13" fmla="*/ 0 w 9174595"/>
                <a:gd name="connsiteY13" fmla="*/ 3621656 h 6858000"/>
                <a:gd name="connsiteX14" fmla="*/ 1873886 w 9174595"/>
                <a:gd name="connsiteY14" fmla="*/ 6374814 h 6858000"/>
                <a:gd name="connsiteX15" fmla="*/ 2390406 w 9174595"/>
                <a:gd name="connsiteY15" fmla="*/ 6780599 h 6858000"/>
                <a:gd name="connsiteX16" fmla="*/ 2502136 w 9174595"/>
                <a:gd name="connsiteY16" fmla="*/ 6858000 h 6858000"/>
                <a:gd name="connsiteX17" fmla="*/ 3276448 w 9174595"/>
                <a:gd name="connsiteY17" fmla="*/ 6858000 h 6858000"/>
                <a:gd name="connsiteX18" fmla="*/ 3624006 w 9174595"/>
                <a:gd name="connsiteY18" fmla="*/ 6858000 h 6858000"/>
                <a:gd name="connsiteX19" fmla="*/ 3693608 w 9174595"/>
                <a:gd name="connsiteY19" fmla="*/ 6858000 h 6858000"/>
                <a:gd name="connsiteX20" fmla="*/ 4288354 w 9174595"/>
                <a:gd name="connsiteY20" fmla="*/ 6858000 h 6858000"/>
                <a:gd name="connsiteX21" fmla="*/ 4357958 w 9174595"/>
                <a:gd name="connsiteY21" fmla="*/ 6858000 h 6858000"/>
                <a:gd name="connsiteX22" fmla="*/ 4816638 w 9174595"/>
                <a:gd name="connsiteY22" fmla="*/ 6858000 h 6858000"/>
                <a:gd name="connsiteX23" fmla="*/ 4886240 w 9174595"/>
                <a:gd name="connsiteY23" fmla="*/ 6858000 h 6858000"/>
                <a:gd name="connsiteX24" fmla="*/ 5480986 w 9174595"/>
                <a:gd name="connsiteY24" fmla="*/ 6858000 h 6858000"/>
                <a:gd name="connsiteX25" fmla="*/ 5550590 w 9174595"/>
                <a:gd name="connsiteY25" fmla="*/ 6858000 h 6858000"/>
                <a:gd name="connsiteX26" fmla="*/ 5634635 w 9174595"/>
                <a:gd name="connsiteY26" fmla="*/ 6858000 h 6858000"/>
                <a:gd name="connsiteX27" fmla="*/ 6672460 w 9174595"/>
                <a:gd name="connsiteY27" fmla="*/ 6858000 h 6858000"/>
                <a:gd name="connsiteX28" fmla="*/ 6784188 w 9174595"/>
                <a:gd name="connsiteY28" fmla="*/ 6780599 h 6858000"/>
                <a:gd name="connsiteX29" fmla="*/ 7300708 w 9174595"/>
                <a:gd name="connsiteY29" fmla="*/ 6374814 h 6858000"/>
                <a:gd name="connsiteX30" fmla="*/ 9174595 w 9174595"/>
                <a:gd name="connsiteY30" fmla="*/ 3621656 h 6858000"/>
                <a:gd name="connsiteX31" fmla="*/ 7574092 w 9174595"/>
                <a:gd name="connsiteY3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74595" h="6858000">
                  <a:moveTo>
                    <a:pt x="7551973" y="0"/>
                  </a:moveTo>
                  <a:lnTo>
                    <a:pt x="5634635" y="0"/>
                  </a:lnTo>
                  <a:lnTo>
                    <a:pt x="5550590" y="0"/>
                  </a:lnTo>
                  <a:lnTo>
                    <a:pt x="5480986" y="0"/>
                  </a:lnTo>
                  <a:lnTo>
                    <a:pt x="4886240" y="0"/>
                  </a:lnTo>
                  <a:lnTo>
                    <a:pt x="4816638" y="0"/>
                  </a:lnTo>
                  <a:lnTo>
                    <a:pt x="4357958" y="0"/>
                  </a:lnTo>
                  <a:lnTo>
                    <a:pt x="4288354" y="0"/>
                  </a:lnTo>
                  <a:lnTo>
                    <a:pt x="3693608" y="0"/>
                  </a:lnTo>
                  <a:lnTo>
                    <a:pt x="3624006" y="0"/>
                  </a:lnTo>
                  <a:lnTo>
                    <a:pt x="3276448" y="0"/>
                  </a:lnTo>
                  <a:lnTo>
                    <a:pt x="1622622" y="0"/>
                  </a:lnTo>
                  <a:lnTo>
                    <a:pt x="1600504" y="14997"/>
                  </a:lnTo>
                  <a:cubicBezTo>
                    <a:pt x="573594" y="754641"/>
                    <a:pt x="0" y="2093192"/>
                    <a:pt x="0" y="3621656"/>
                  </a:cubicBezTo>
                  <a:cubicBezTo>
                    <a:pt x="0" y="4969131"/>
                    <a:pt x="928496" y="5602839"/>
                    <a:pt x="1873886" y="6374814"/>
                  </a:cubicBezTo>
                  <a:cubicBezTo>
                    <a:pt x="2046046" y="6515397"/>
                    <a:pt x="2216632" y="6653108"/>
                    <a:pt x="2390406" y="6780599"/>
                  </a:cubicBezTo>
                  <a:lnTo>
                    <a:pt x="2502136" y="6858000"/>
                  </a:lnTo>
                  <a:lnTo>
                    <a:pt x="3276448" y="6858000"/>
                  </a:lnTo>
                  <a:lnTo>
                    <a:pt x="3624006" y="6858000"/>
                  </a:lnTo>
                  <a:lnTo>
                    <a:pt x="3693608" y="6858000"/>
                  </a:lnTo>
                  <a:lnTo>
                    <a:pt x="4288354" y="6858000"/>
                  </a:lnTo>
                  <a:lnTo>
                    <a:pt x="4357958" y="6858000"/>
                  </a:lnTo>
                  <a:lnTo>
                    <a:pt x="4816638" y="6858000"/>
                  </a:lnTo>
                  <a:lnTo>
                    <a:pt x="4886240" y="6858000"/>
                  </a:lnTo>
                  <a:lnTo>
                    <a:pt x="5480986" y="6858000"/>
                  </a:lnTo>
                  <a:lnTo>
                    <a:pt x="5550590" y="6858000"/>
                  </a:lnTo>
                  <a:lnTo>
                    <a:pt x="5634635" y="6858000"/>
                  </a:lnTo>
                  <a:lnTo>
                    <a:pt x="6672460" y="6858000"/>
                  </a:lnTo>
                  <a:lnTo>
                    <a:pt x="6784188" y="6780599"/>
                  </a:lnTo>
                  <a:cubicBezTo>
                    <a:pt x="6957963" y="6653108"/>
                    <a:pt x="7128548" y="6515397"/>
                    <a:pt x="7300708" y="6374814"/>
                  </a:cubicBezTo>
                  <a:cubicBezTo>
                    <a:pt x="8246100" y="5602839"/>
                    <a:pt x="9174595" y="4969131"/>
                    <a:pt x="9174595" y="3621656"/>
                  </a:cubicBezTo>
                  <a:cubicBezTo>
                    <a:pt x="9174595" y="2093192"/>
                    <a:pt x="8601001" y="754641"/>
                    <a:pt x="7574092" y="14997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696EB63-D269-A0AB-DD32-FF5D87526A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752814" y="0"/>
              <a:ext cx="2778659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37990950-722E-382E-93F5-6A347D7037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46711" y="0"/>
              <a:ext cx="2664398" cy="6858000"/>
            </a:xfrm>
            <a:custGeom>
              <a:avLst/>
              <a:gdLst>
                <a:gd name="connsiteX0" fmla="*/ 879731 w 2521425"/>
                <a:gd name="connsiteY0" fmla="*/ 0 h 6858000"/>
                <a:gd name="connsiteX1" fmla="*/ 898402 w 2521425"/>
                <a:gd name="connsiteY1" fmla="*/ 0 h 6858000"/>
                <a:gd name="connsiteX2" fmla="*/ 920526 w 2521425"/>
                <a:gd name="connsiteY2" fmla="*/ 14997 h 6858000"/>
                <a:gd name="connsiteX3" fmla="*/ 2521425 w 2521425"/>
                <a:gd name="connsiteY3" fmla="*/ 3621656 h 6858000"/>
                <a:gd name="connsiteX4" fmla="*/ 647075 w 2521425"/>
                <a:gd name="connsiteY4" fmla="*/ 6374814 h 6858000"/>
                <a:gd name="connsiteX5" fmla="*/ 130427 w 2521425"/>
                <a:gd name="connsiteY5" fmla="*/ 6780599 h 6858000"/>
                <a:gd name="connsiteX6" fmla="*/ 18671 w 2521425"/>
                <a:gd name="connsiteY6" fmla="*/ 6858000 h 6858000"/>
                <a:gd name="connsiteX7" fmla="*/ 0 w 2521425"/>
                <a:gd name="connsiteY7" fmla="*/ 6858000 h 6858000"/>
                <a:gd name="connsiteX8" fmla="*/ 111756 w 2521425"/>
                <a:gd name="connsiteY8" fmla="*/ 6780599 h 6858000"/>
                <a:gd name="connsiteX9" fmla="*/ 628404 w 2521425"/>
                <a:gd name="connsiteY9" fmla="*/ 6374814 h 6858000"/>
                <a:gd name="connsiteX10" fmla="*/ 2502754 w 2521425"/>
                <a:gd name="connsiteY10" fmla="*/ 3621656 h 6858000"/>
                <a:gd name="connsiteX11" fmla="*/ 901855 w 2521425"/>
                <a:gd name="connsiteY11" fmla="*/ 1499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21425" h="685800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4F04254-4860-85E3-15A0-7061DDF39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591765" y="0"/>
              <a:ext cx="2590095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63C41E-FDF1-1349-DDA9-01AE831E06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86345" y="0"/>
              <a:ext cx="2556118" cy="6858000"/>
            </a:xfrm>
            <a:custGeom>
              <a:avLst/>
              <a:gdLst>
                <a:gd name="connsiteX0" fmla="*/ 955085 w 2209181"/>
                <a:gd name="connsiteY0" fmla="*/ 0 h 6858000"/>
                <a:gd name="connsiteX1" fmla="*/ 937727 w 2209181"/>
                <a:gd name="connsiteY1" fmla="*/ 0 h 6858000"/>
                <a:gd name="connsiteX2" fmla="*/ 963738 w 2209181"/>
                <a:gd name="connsiteY2" fmla="*/ 24346 h 6858000"/>
                <a:gd name="connsiteX3" fmla="*/ 2184004 w 2209181"/>
                <a:gd name="connsiteY3" fmla="*/ 3809420 h 6858000"/>
                <a:gd name="connsiteX4" fmla="*/ 218679 w 2209181"/>
                <a:gd name="connsiteY4" fmla="*/ 6681644 h 6858000"/>
                <a:gd name="connsiteX5" fmla="*/ 0 w 2209181"/>
                <a:gd name="connsiteY5" fmla="*/ 6858000 h 6858000"/>
                <a:gd name="connsiteX6" fmla="*/ 19349 w 2209181"/>
                <a:gd name="connsiteY6" fmla="*/ 6858000 h 6858000"/>
                <a:gd name="connsiteX7" fmla="*/ 236958 w 2209181"/>
                <a:gd name="connsiteY7" fmla="*/ 6682507 h 6858000"/>
                <a:gd name="connsiteX8" fmla="*/ 2202283 w 2209181"/>
                <a:gd name="connsiteY8" fmla="*/ 3810283 h 6858000"/>
                <a:gd name="connsiteX9" fmla="*/ 982018 w 2209181"/>
                <a:gd name="connsiteY9" fmla="*/ 2521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181" h="6858000">
                  <a:moveTo>
                    <a:pt x="955085" y="0"/>
                  </a:moveTo>
                  <a:lnTo>
                    <a:pt x="937727" y="0"/>
                  </a:lnTo>
                  <a:lnTo>
                    <a:pt x="963738" y="24346"/>
                  </a:lnTo>
                  <a:cubicBezTo>
                    <a:pt x="1818009" y="885455"/>
                    <a:pt x="2251801" y="2269402"/>
                    <a:pt x="2184004" y="3809420"/>
                  </a:cubicBezTo>
                  <a:cubicBezTo>
                    <a:pt x="2120250" y="5257592"/>
                    <a:pt x="1181008" y="5895709"/>
                    <a:pt x="218679" y="6681644"/>
                  </a:cubicBezTo>
                  <a:lnTo>
                    <a:pt x="0" y="6858000"/>
                  </a:lnTo>
                  <a:lnTo>
                    <a:pt x="19349" y="6858000"/>
                  </a:lnTo>
                  <a:lnTo>
                    <a:pt x="236958" y="6682507"/>
                  </a:lnTo>
                  <a:cubicBezTo>
                    <a:pt x="1199288" y="5896573"/>
                    <a:pt x="2138530" y="5258455"/>
                    <a:pt x="2202283" y="3810283"/>
                  </a:cubicBezTo>
                  <a:cubicBezTo>
                    <a:pt x="2270080" y="2270266"/>
                    <a:pt x="1836289" y="886318"/>
                    <a:pt x="982018" y="2521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C74BCFE-2570-AE41-7FE8-9687428CC5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8847" y="3063402"/>
            <a:ext cx="8394306" cy="1396053"/>
          </a:xfrm>
        </p:spPr>
        <p:txBody>
          <a:bodyPr anchor="b">
            <a:normAutofit/>
          </a:bodyPr>
          <a:lstStyle/>
          <a:p>
            <a:r>
              <a:rPr lang="sk-SK" sz="4700" dirty="0"/>
              <a:t>ĎAKUJEME ZA POZORNOSŤ</a:t>
            </a:r>
            <a:endParaRPr lang="en-US" sz="47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6C2AC0-5452-5538-071C-7CD186E0A4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30676" y="4502326"/>
            <a:ext cx="6953250" cy="1373817"/>
          </a:xfrm>
        </p:spPr>
        <p:txBody>
          <a:bodyPr anchor="t">
            <a:normAutofit fontScale="85000" lnSpcReduction="20000"/>
          </a:bodyPr>
          <a:lstStyle/>
          <a:p>
            <a:r>
              <a:rPr lang="sk-SK" dirty="0"/>
              <a:t>Ďalšie informácie nájdete v národnej správe, ktorá je dostupná na</a:t>
            </a:r>
          </a:p>
          <a:p>
            <a:r>
              <a:rPr lang="sk-SK" dirty="0"/>
              <a:t> https://hiva.kuleuven.be/en/research/theme/welfarestate/p/Docs/country-report-slovakia.pdf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7E050B-753A-4E0A-3B36-3FB71453E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80" y="5707822"/>
            <a:ext cx="1720851" cy="8201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8B39F4-CAFE-3DBC-7F7C-45F7FDB84F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62" y="5876144"/>
            <a:ext cx="1698927" cy="651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A8B1E98-3FAA-A5E8-D5EC-8F63F08CAA79}"/>
              </a:ext>
            </a:extLst>
          </p:cNvPr>
          <p:cNvSpPr txBox="1"/>
          <p:nvPr/>
        </p:nvSpPr>
        <p:spPr>
          <a:xfrm>
            <a:off x="2239560" y="6269988"/>
            <a:ext cx="609724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 err="1"/>
              <a:t>Tento</a:t>
            </a:r>
            <a:r>
              <a:rPr lang="en-US" sz="1100" dirty="0"/>
              <a:t> </a:t>
            </a:r>
            <a:r>
              <a:rPr lang="en-US" sz="1100" dirty="0" err="1"/>
              <a:t>projekt</a:t>
            </a:r>
            <a:r>
              <a:rPr lang="en-US" sz="1100" dirty="0"/>
              <a:t> </a:t>
            </a:r>
            <a:r>
              <a:rPr lang="en-US" sz="1100" dirty="0" err="1"/>
              <a:t>získal</a:t>
            </a:r>
            <a:r>
              <a:rPr lang="en-US" sz="1100" dirty="0"/>
              <a:t> </a:t>
            </a:r>
            <a:r>
              <a:rPr lang="en-US" sz="1100" dirty="0" err="1"/>
              <a:t>finančné</a:t>
            </a:r>
            <a:r>
              <a:rPr lang="en-US" sz="1100" dirty="0"/>
              <a:t> </a:t>
            </a:r>
            <a:r>
              <a:rPr lang="en-US" sz="1100" dirty="0" err="1"/>
              <a:t>prostriedky</a:t>
            </a:r>
            <a:r>
              <a:rPr lang="en-US" sz="1100" dirty="0"/>
              <a:t> od </a:t>
            </a:r>
            <a:r>
              <a:rPr lang="en-US" sz="1100" dirty="0" err="1"/>
              <a:t>Európskej</a:t>
            </a:r>
            <a:r>
              <a:rPr lang="en-US" sz="1100" dirty="0"/>
              <a:t> </a:t>
            </a:r>
            <a:r>
              <a:rPr lang="en-US" sz="1100" dirty="0" err="1"/>
              <a:t>komisie</a:t>
            </a:r>
            <a:r>
              <a:rPr lang="en-US" sz="1100" dirty="0"/>
              <a:t> v </a:t>
            </a:r>
            <a:r>
              <a:rPr lang="en-US" sz="1100" dirty="0" err="1"/>
              <a:t>rámci</a:t>
            </a:r>
            <a:r>
              <a:rPr lang="en-US" sz="1100" dirty="0"/>
              <a:t> </a:t>
            </a:r>
            <a:r>
              <a:rPr lang="en-US" sz="1100" dirty="0" err="1"/>
              <a:t>výzvy</a:t>
            </a:r>
            <a:r>
              <a:rPr lang="en-US" sz="1100" dirty="0"/>
              <a:t> ESF-2023-POW-UDW.</a:t>
            </a:r>
          </a:p>
        </p:txBody>
      </p:sp>
    </p:spTree>
    <p:extLst>
      <p:ext uri="{BB962C8B-B14F-4D97-AF65-F5344CB8AC3E}">
        <p14:creationId xmlns:p14="http://schemas.microsoft.com/office/powerpoint/2010/main" val="163969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00465-EF56-D6B4-C27B-3349EB0B6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dirty="0">
                <a:solidFill>
                  <a:srgbClr val="FFFFFF"/>
                </a:solidFill>
              </a:rPr>
              <a:t>Štatistiky PD A1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8955DE-A188-232B-4FE3-A2E0F2A77F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6149" y="209788"/>
            <a:ext cx="6849389" cy="3219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6E77ED-C75B-7AA3-7F0A-92B7502C1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6149" y="3332969"/>
            <a:ext cx="6849389" cy="3381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34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3651ADC-1230-C25A-5512-70B2F0128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8824761-7FA6-C594-4A98-E08BF20CE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5FCF2B-6026-3DCE-86F7-14F6AF2A4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63F20C-4EE8-6CAE-A864-1E7FBA16D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dirty="0">
                <a:solidFill>
                  <a:srgbClr val="FFFFFF"/>
                </a:solidFill>
              </a:rPr>
              <a:t>Štatistiky PD A1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ACED42E-7256-6AB8-4546-2B4846800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686" y="1213076"/>
            <a:ext cx="8287062" cy="4431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26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25106A-2BA2-79AF-3BE4-230F51626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B0A22BC-2AE5-4EB3-5FD4-6B55B0F67F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3972BF-9E5B-6E99-5F8F-C6B97A2C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45634-5261-430B-F1B5-677F45658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dirty="0">
                <a:solidFill>
                  <a:srgbClr val="FFFFFF"/>
                </a:solidFill>
              </a:rPr>
              <a:t>Štatistiky PD A1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50E95D-17E8-6588-268A-B823448664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2272" y="281065"/>
            <a:ext cx="7359890" cy="6295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96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961D5DE-9D0C-55E5-718D-7ABD4CCCF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9B5AE3-C7EB-5DB8-3033-025C67DD3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0028EA-E86C-67F7-AE8E-19063B20C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DB30C1-B853-0D23-6DFE-85852AA8B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</a:t>
            </a:r>
            <a:r>
              <a:rPr lang="sk-SK" sz="2600" dirty="0">
                <a:solidFill>
                  <a:srgbClr val="FFFFFF"/>
                </a:solidFill>
              </a:rPr>
              <a:t>ysielanie zo Slovenska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83FB1A6-1A3B-7615-4E93-EBCC60224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2140" y="1145614"/>
            <a:ext cx="8011881" cy="4566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23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78881D-1692-0329-8A4C-F9D8EDB4A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66E8E8B-A4A8-4778-9011-B86E1348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971E11-50C9-CE50-4044-EB77689C1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CFF000-F7AA-7F11-C313-F71D1ECBE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Vysielanie na Slovensko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E056CD9-F0B3-3AE3-AB56-70054A21C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38826" y="1325685"/>
            <a:ext cx="8012630" cy="420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9439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6D84FF-2D4B-6825-A879-3FEFF4DBC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473677-99B0-0027-36AF-00D1D0D01D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B25C88-AB17-E1E7-C52E-4D00F3C89D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303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082F8B-AE0F-4082-7F37-0939552E0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sk-SK" sz="2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Vysielanie na Slovensko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AE26116B-B3C3-0E33-2E75-300162AC2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38600" y="1091141"/>
            <a:ext cx="7188199" cy="467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65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BAC785-6299-9204-0049-A73D157E2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Fenomén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falošných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živností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vysielaní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00D9648A-2DE6-3556-075F-DE1462A3C8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32295" y="1342546"/>
            <a:ext cx="83594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9809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A97FBF8-31DB-8143-0FEA-648BC3776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1882B53-D967-0841-2FF2-A018CFEAB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087C90-33AD-E40C-7DE8-D7C575404C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D43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A23C5-5998-95EE-95C7-7A87655F1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Fenomén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sk-SK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alošných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živností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vo</a:t>
            </a:r>
            <a:r>
              <a:rPr lang="en-US" sz="2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4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vysielaní</a:t>
            </a:r>
            <a:endParaRPr lang="en-US" sz="24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B6D3F56-0D7D-0462-6FB5-14D4A1A0E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2337" y="853230"/>
            <a:ext cx="7717663" cy="51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2791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</TotalTime>
  <Words>3257</Words>
  <Application>Microsoft Office PowerPoint</Application>
  <PresentationFormat>Widescreen</PresentationFormat>
  <Paragraphs>89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Meiryo</vt:lpstr>
      <vt:lpstr>Aptos</vt:lpstr>
      <vt:lpstr>Aptos Display</vt:lpstr>
      <vt:lpstr>Arial</vt:lpstr>
      <vt:lpstr>Office Theme</vt:lpstr>
      <vt:lpstr>Posting.Stat 2.0 – Prezentácia kľúčových zistení</vt:lpstr>
      <vt:lpstr>Štatistiky PD A1</vt:lpstr>
      <vt:lpstr>Štatistiky PD A1</vt:lpstr>
      <vt:lpstr>Štatistiky PD A1</vt:lpstr>
      <vt:lpstr>Vysielanie zo Slovenska</vt:lpstr>
      <vt:lpstr>Vysielanie na Slovensko</vt:lpstr>
      <vt:lpstr>Vysielanie na Slovensko</vt:lpstr>
      <vt:lpstr>Fenomén falošných živností vo vysielaní</vt:lpstr>
      <vt:lpstr>Fenomén falošných živností vo vysielaní</vt:lpstr>
      <vt:lpstr>Stavebníctvo</vt:lpstr>
      <vt:lpstr>Stavebníctvo</vt:lpstr>
      <vt:lpstr>Stavebníctvo</vt:lpstr>
      <vt:lpstr>Inšpekcie a vymáhanie práva</vt:lpstr>
      <vt:lpstr>Expertné rozhovory so zamestnávateľmi</vt:lpstr>
      <vt:lpstr>Prekážky a výzvy</vt:lpstr>
      <vt:lpstr>ĎAKUJEME ZA POZORNOSŤ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Holičková Nina</dc:creator>
  <cp:lastModifiedBy>Holičková Nina</cp:lastModifiedBy>
  <cp:revision>3</cp:revision>
  <dcterms:created xsi:type="dcterms:W3CDTF">2026-03-25T15:21:33Z</dcterms:created>
  <dcterms:modified xsi:type="dcterms:W3CDTF">2026-03-26T08:37:32Z</dcterms:modified>
</cp:coreProperties>
</file>