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9" r:id="rId3"/>
    <p:sldId id="260" r:id="rId4"/>
    <p:sldId id="257" r:id="rId5"/>
    <p:sldId id="262" r:id="rId6"/>
    <p:sldId id="263" r:id="rId7"/>
    <p:sldId id="261" r:id="rId8"/>
    <p:sldId id="264" r:id="rId9"/>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8" d="100"/>
          <a:sy n="38" d="100"/>
        </p:scale>
        <p:origin x="30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8" name="Shape 168"/>
          <p:cNvSpPr>
            <a:spLocks noGrp="1" noRot="1" noChangeAspect="1"/>
          </p:cNvSpPr>
          <p:nvPr>
            <p:ph type="sldImg"/>
          </p:nvPr>
        </p:nvSpPr>
        <p:spPr>
          <a:xfrm>
            <a:off x="1143000" y="685800"/>
            <a:ext cx="4572000" cy="3429000"/>
          </a:xfrm>
          <a:prstGeom prst="rect">
            <a:avLst/>
          </a:prstGeom>
        </p:spPr>
        <p:txBody>
          <a:bodyPr/>
          <a:lstStyle/>
          <a:p>
            <a:endParaRPr/>
          </a:p>
        </p:txBody>
      </p:sp>
      <p:sp>
        <p:nvSpPr>
          <p:cNvPr id="169" name="Shape 16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el">
    <p:spTree>
      <p:nvGrpSpPr>
        <p:cNvPr id="1" name=""/>
        <p:cNvGrpSpPr/>
        <p:nvPr/>
      </p:nvGrpSpPr>
      <p:grpSpPr>
        <a:xfrm>
          <a:off x="0" y="0"/>
          <a:ext cx="0" cy="0"/>
          <a:chOff x="0" y="0"/>
          <a:chExt cx="0" cy="0"/>
        </a:xfrm>
      </p:grpSpPr>
      <p:sp>
        <p:nvSpPr>
          <p:cNvPr id="11" name="Skapare och datum"/>
          <p:cNvSpPr txBox="1">
            <a:spLocks noGrp="1"/>
          </p:cNvSpPr>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Skapare och datum</a:t>
            </a:r>
          </a:p>
        </p:txBody>
      </p:sp>
      <p:sp>
        <p:nvSpPr>
          <p:cNvPr id="12" name="Presentationstitel"/>
          <p:cNvSpPr txBox="1">
            <a:spLocks noGrp="1"/>
          </p:cNvSpPr>
          <p:nvPr>
            <p:ph type="title" hasCustomPrompt="1"/>
          </p:nvPr>
        </p:nvSpPr>
        <p:spPr>
          <a:xfrm>
            <a:off x="1206496" y="2574991"/>
            <a:ext cx="21971004" cy="4648201"/>
          </a:xfrm>
          <a:prstGeom prst="rect">
            <a:avLst/>
          </a:prstGeom>
        </p:spPr>
        <p:txBody>
          <a:bodyPr anchor="b"/>
          <a:lstStyle>
            <a:lvl1pPr>
              <a:defRPr sz="11600" spc="-232"/>
            </a:lvl1pPr>
          </a:lstStyle>
          <a:p>
            <a:r>
              <a:t>Presentations­titel</a:t>
            </a:r>
          </a:p>
        </p:txBody>
      </p:sp>
      <p:sp>
        <p:nvSpPr>
          <p:cNvPr id="13" name="Brödtext nivå ett…"/>
          <p:cNvSpPr txBox="1">
            <a:spLocks noGrp="1"/>
          </p:cNvSpPr>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Presentations­undertitel</a:t>
            </a:r>
          </a:p>
          <a:p>
            <a:pPr lvl="1"/>
            <a:endParaRPr/>
          </a:p>
          <a:p>
            <a:pPr lvl="2"/>
            <a:endParaRPr/>
          </a:p>
          <a:p>
            <a:pPr lvl="3"/>
            <a:endParaRPr/>
          </a:p>
          <a:p>
            <a:pPr lvl="4"/>
            <a:endParaRPr/>
          </a:p>
        </p:txBody>
      </p:sp>
      <p:sp>
        <p:nvSpPr>
          <p:cNvPr id="1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Endast titel">
    <p:spTree>
      <p:nvGrpSpPr>
        <p:cNvPr id="1" name=""/>
        <p:cNvGrpSpPr/>
        <p:nvPr/>
      </p:nvGrpSpPr>
      <p:grpSpPr>
        <a:xfrm>
          <a:off x="0" y="0"/>
          <a:ext cx="0" cy="0"/>
          <a:chOff x="0" y="0"/>
          <a:chExt cx="0" cy="0"/>
        </a:xfrm>
      </p:grpSpPr>
      <p:sp>
        <p:nvSpPr>
          <p:cNvPr id="99" name="Diabildstitel"/>
          <p:cNvSpPr txBox="1">
            <a:spLocks noGrp="1"/>
          </p:cNvSpPr>
          <p:nvPr>
            <p:ph type="title" hasCustomPrompt="1"/>
          </p:nvPr>
        </p:nvSpPr>
        <p:spPr>
          <a:xfrm>
            <a:off x="1206500" y="1079500"/>
            <a:ext cx="21971000" cy="1434949"/>
          </a:xfrm>
          <a:prstGeom prst="rect">
            <a:avLst/>
          </a:prstGeom>
        </p:spPr>
        <p:txBody>
          <a:bodyPr/>
          <a:lstStyle/>
          <a:p>
            <a:r>
              <a:t>Diabilds­titel</a:t>
            </a:r>
          </a:p>
        </p:txBody>
      </p:sp>
      <p:sp>
        <p:nvSpPr>
          <p:cNvPr id="100" name="Diabildsund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Diabildsundertitel</a:t>
            </a:r>
          </a:p>
        </p:txBody>
      </p:sp>
      <p:sp>
        <p:nvSpPr>
          <p:cNvPr id="10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agordning">
    <p:spTree>
      <p:nvGrpSpPr>
        <p:cNvPr id="1" name=""/>
        <p:cNvGrpSpPr/>
        <p:nvPr/>
      </p:nvGrpSpPr>
      <p:grpSpPr>
        <a:xfrm>
          <a:off x="0" y="0"/>
          <a:ext cx="0" cy="0"/>
          <a:chOff x="0" y="0"/>
          <a:chExt cx="0" cy="0"/>
        </a:xfrm>
      </p:grpSpPr>
      <p:sp>
        <p:nvSpPr>
          <p:cNvPr id="108" name="Dagordning, titel"/>
          <p:cNvSpPr txBox="1">
            <a:spLocks noGrp="1"/>
          </p:cNvSpPr>
          <p:nvPr>
            <p:ph type="title" hasCustomPrompt="1"/>
          </p:nvPr>
        </p:nvSpPr>
        <p:spPr>
          <a:xfrm>
            <a:off x="1206500" y="1079500"/>
            <a:ext cx="21971000" cy="1435100"/>
          </a:xfrm>
          <a:prstGeom prst="rect">
            <a:avLst/>
          </a:prstGeom>
        </p:spPr>
        <p:txBody>
          <a:bodyPr/>
          <a:lstStyle/>
          <a:p>
            <a:r>
              <a:t>Dagordning, titel</a:t>
            </a:r>
          </a:p>
        </p:txBody>
      </p:sp>
      <p:sp>
        <p:nvSpPr>
          <p:cNvPr id="109" name="Dagordning, und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Dagordning, undertitel</a:t>
            </a:r>
          </a:p>
        </p:txBody>
      </p:sp>
      <p:sp>
        <p:nvSpPr>
          <p:cNvPr id="110" name="Brödtext nivå ett…"/>
          <p:cNvSpPr txBox="1">
            <a:spLocks noGrp="1"/>
          </p:cNvSpPr>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Ämnen på dagordningen</a:t>
            </a:r>
          </a:p>
          <a:p>
            <a:pPr lvl="1"/>
            <a:endParaRPr/>
          </a:p>
          <a:p>
            <a:pPr lvl="2"/>
            <a:endParaRPr/>
          </a:p>
          <a:p>
            <a:pPr lvl="3"/>
            <a:endParaRPr/>
          </a:p>
          <a:p>
            <a:pPr lvl="4"/>
            <a:endParaRPr/>
          </a:p>
        </p:txBody>
      </p:sp>
      <p:sp>
        <p:nvSpPr>
          <p:cNvPr id="111"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Uttryck">
    <p:spTree>
      <p:nvGrpSpPr>
        <p:cNvPr id="1" name=""/>
        <p:cNvGrpSpPr/>
        <p:nvPr/>
      </p:nvGrpSpPr>
      <p:grpSpPr>
        <a:xfrm>
          <a:off x="0" y="0"/>
          <a:ext cx="0" cy="0"/>
          <a:chOff x="0" y="0"/>
          <a:chExt cx="0" cy="0"/>
        </a:xfrm>
      </p:grpSpPr>
      <p:sp>
        <p:nvSpPr>
          <p:cNvPr id="118" name="Brödtext nivå ett…"/>
          <p:cNvSpPr txBox="1">
            <a:spLocks noGrp="1"/>
          </p:cNvSpPr>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45720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91440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Uttryck</a:t>
            </a:r>
          </a:p>
          <a:p>
            <a:pPr lvl="1"/>
            <a:endParaRPr/>
          </a:p>
          <a:p>
            <a:pPr lvl="2"/>
            <a:endParaRPr/>
          </a:p>
          <a:p>
            <a:pPr lvl="3"/>
            <a:endParaRPr/>
          </a:p>
          <a:p>
            <a:pPr lvl="4"/>
            <a:endParaRPr/>
          </a:p>
        </p:txBody>
      </p:sp>
      <p:sp>
        <p:nvSpPr>
          <p:cNvPr id="119"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Stort faktum">
    <p:spTree>
      <p:nvGrpSpPr>
        <p:cNvPr id="1" name=""/>
        <p:cNvGrpSpPr/>
        <p:nvPr/>
      </p:nvGrpSpPr>
      <p:grpSpPr>
        <a:xfrm>
          <a:off x="0" y="0"/>
          <a:ext cx="0" cy="0"/>
          <a:chOff x="0" y="0"/>
          <a:chExt cx="0" cy="0"/>
        </a:xfrm>
      </p:grpSpPr>
      <p:sp>
        <p:nvSpPr>
          <p:cNvPr id="126" name="Brödtext nivå ett…"/>
          <p:cNvSpPr txBox="1">
            <a:spLocks noGrp="1"/>
          </p:cNvSpPr>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27" name="Faktainformation"/>
          <p:cNvSpPr txBox="1">
            <a:spLocks noGrp="1"/>
          </p:cNvSpPr>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sz="5500" b="1"/>
            </a:lvl1pPr>
          </a:lstStyle>
          <a:p>
            <a:r>
              <a:t>Faktainformation</a:t>
            </a:r>
          </a:p>
        </p:txBody>
      </p:sp>
      <p:sp>
        <p:nvSpPr>
          <p:cNvPr id="128"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135" name="Tillskrivning"/>
          <p:cNvSpPr txBox="1">
            <a:spLocks noGrp="1"/>
          </p:cNvSpPr>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Tillskrivning</a:t>
            </a:r>
          </a:p>
        </p:txBody>
      </p:sp>
      <p:sp>
        <p:nvSpPr>
          <p:cNvPr id="136" name="Brödtext nivå ett…"/>
          <p:cNvSpPr txBox="1">
            <a:spLocks noGrp="1"/>
          </p:cNvSpPr>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z="8500" spc="-170">
                <a:latin typeface="Helvetica Neue Medium"/>
                <a:ea typeface="Helvetica Neue Medium"/>
                <a:cs typeface="Helvetica Neue Medium"/>
                <a:sym typeface="Helvetica Neue Medium"/>
              </a:defRPr>
            </a:lvl1pPr>
            <a:lvl2pPr marL="638923" indent="-12700">
              <a:spcBef>
                <a:spcPts val="0"/>
              </a:spcBef>
              <a:buSzTx/>
              <a:buNone/>
              <a:defRPr sz="8500" spc="-170">
                <a:latin typeface="Helvetica Neue Medium"/>
                <a:ea typeface="Helvetica Neue Medium"/>
                <a:cs typeface="Helvetica Neue Medium"/>
                <a:sym typeface="Helvetica Neue Medium"/>
              </a:defRPr>
            </a:lvl2pPr>
            <a:lvl3pPr marL="638923" indent="444500">
              <a:spcBef>
                <a:spcPts val="0"/>
              </a:spcBef>
              <a:buSzTx/>
              <a:buNone/>
              <a:defRPr sz="8500" spc="-170">
                <a:latin typeface="Helvetica Neue Medium"/>
                <a:ea typeface="Helvetica Neue Medium"/>
                <a:cs typeface="Helvetica Neue Medium"/>
                <a:sym typeface="Helvetica Neue Medium"/>
              </a:defRPr>
            </a:lvl3pPr>
            <a:lvl4pPr marL="638923" indent="901700">
              <a:spcBef>
                <a:spcPts val="0"/>
              </a:spcBef>
              <a:buSzTx/>
              <a:buNone/>
              <a:defRPr sz="8500" spc="-170">
                <a:latin typeface="Helvetica Neue Medium"/>
                <a:ea typeface="Helvetica Neue Medium"/>
                <a:cs typeface="Helvetica Neue Medium"/>
                <a:sym typeface="Helvetica Neue Medium"/>
              </a:defRPr>
            </a:lvl4pPr>
            <a:lvl5pPr marL="638923" indent="1358900">
              <a:spcBef>
                <a:spcPts val="0"/>
              </a:spcBef>
              <a:buSzTx/>
              <a:buNone/>
              <a:defRPr sz="8500" spc="-170">
                <a:latin typeface="Helvetica Neue Medium"/>
                <a:ea typeface="Helvetica Neue Medium"/>
                <a:cs typeface="Helvetica Neue Medium"/>
                <a:sym typeface="Helvetica Neue Medium"/>
              </a:defRPr>
            </a:lvl5pPr>
          </a:lstStyle>
          <a:p>
            <a:r>
              <a:t>”Framträdande citat”</a:t>
            </a:r>
          </a:p>
          <a:p>
            <a:pPr lvl="1"/>
            <a:endParaRPr/>
          </a:p>
          <a:p>
            <a:pPr lvl="2"/>
            <a:endParaRPr/>
          </a:p>
          <a:p>
            <a:pPr lvl="3"/>
            <a:endParaRPr/>
          </a:p>
          <a:p>
            <a:pPr lvl="4"/>
            <a:endParaRPr/>
          </a:p>
        </p:txBody>
      </p:sp>
      <p:sp>
        <p:nvSpPr>
          <p:cNvPr id="13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144" name="Skål med sallad med stekt ris, kokta ägg och ätpinnar"/>
          <p:cNvSpPr>
            <a:spLocks noGrp="1"/>
          </p:cNvSpPr>
          <p:nvPr>
            <p:ph type="pic" sz="quarter" idx="21"/>
          </p:nvPr>
        </p:nvSpPr>
        <p:spPr>
          <a:xfrm>
            <a:off x="15760700" y="1016000"/>
            <a:ext cx="7439099" cy="5949678"/>
          </a:xfrm>
          <a:prstGeom prst="rect">
            <a:avLst/>
          </a:prstGeom>
        </p:spPr>
        <p:txBody>
          <a:bodyPr lIns="91439" tIns="45719" rIns="91439" bIns="45719">
            <a:noAutofit/>
          </a:bodyPr>
          <a:lstStyle/>
          <a:p>
            <a:endParaRPr/>
          </a:p>
        </p:txBody>
      </p:sp>
      <p:sp>
        <p:nvSpPr>
          <p:cNvPr id="145" name="Skål med laxkakor, sallad och hummus "/>
          <p:cNvSpPr>
            <a:spLocks noGrp="1"/>
          </p:cNvSpPr>
          <p:nvPr>
            <p:ph type="pic" sz="half" idx="22"/>
          </p:nvPr>
        </p:nvSpPr>
        <p:spPr>
          <a:xfrm>
            <a:off x="13500100" y="3978275"/>
            <a:ext cx="10439400" cy="12150181"/>
          </a:xfrm>
          <a:prstGeom prst="rect">
            <a:avLst/>
          </a:prstGeom>
        </p:spPr>
        <p:txBody>
          <a:bodyPr lIns="91439" tIns="45719" rIns="91439" bIns="45719">
            <a:noAutofit/>
          </a:bodyPr>
          <a:lstStyle/>
          <a:p>
            <a:endParaRPr/>
          </a:p>
        </p:txBody>
      </p:sp>
      <p:sp>
        <p:nvSpPr>
          <p:cNvPr id="146" name="Skål med pappardellepasta med persiljesmör, rostade hasselnötter och hyvlad parmesanost"/>
          <p:cNvSpPr>
            <a:spLocks noGrp="1"/>
          </p:cNvSpPr>
          <p:nvPr>
            <p:ph type="pic" idx="23"/>
          </p:nvPr>
        </p:nvSpPr>
        <p:spPr>
          <a:xfrm>
            <a:off x="-139700" y="495300"/>
            <a:ext cx="16611600" cy="12458700"/>
          </a:xfrm>
          <a:prstGeom prst="rect">
            <a:avLst/>
          </a:prstGeom>
        </p:spPr>
        <p:txBody>
          <a:bodyPr lIns="91439" tIns="45719" rIns="91439" bIns="45719">
            <a:noAutofit/>
          </a:bodyPr>
          <a:lstStyle/>
          <a:p>
            <a:endParaRPr/>
          </a:p>
        </p:txBody>
      </p:sp>
      <p:sp>
        <p:nvSpPr>
          <p:cNvPr id="147"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Bild">
    <p:spTree>
      <p:nvGrpSpPr>
        <p:cNvPr id="1" name=""/>
        <p:cNvGrpSpPr/>
        <p:nvPr/>
      </p:nvGrpSpPr>
      <p:grpSpPr>
        <a:xfrm>
          <a:off x="0" y="0"/>
          <a:ext cx="0" cy="0"/>
          <a:chOff x="0" y="0"/>
          <a:chExt cx="0" cy="0"/>
        </a:xfrm>
      </p:grpSpPr>
      <p:sp>
        <p:nvSpPr>
          <p:cNvPr id="154" name="skål med sallad med stekt ris, kokta ägg och ätpinnar"/>
          <p:cNvSpPr>
            <a:spLocks noGrp="1"/>
          </p:cNvSpPr>
          <p:nvPr>
            <p:ph type="pic" idx="21"/>
          </p:nvPr>
        </p:nvSpPr>
        <p:spPr>
          <a:xfrm>
            <a:off x="-1333500" y="-5524500"/>
            <a:ext cx="27051000" cy="21640800"/>
          </a:xfrm>
          <a:prstGeom prst="rect">
            <a:avLst/>
          </a:prstGeom>
        </p:spPr>
        <p:txBody>
          <a:bodyPr lIns="91439" tIns="45719" rIns="91439" bIns="45719">
            <a:noAutofit/>
          </a:bodyPr>
          <a:lstStyle/>
          <a:p>
            <a:endParaRPr/>
          </a:p>
        </p:txBody>
      </p:sp>
      <p:sp>
        <p:nvSpPr>
          <p:cNvPr id="155" name="Diabildsnummer"/>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162"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el och bild">
    <p:spTree>
      <p:nvGrpSpPr>
        <p:cNvPr id="1" name=""/>
        <p:cNvGrpSpPr/>
        <p:nvPr/>
      </p:nvGrpSpPr>
      <p:grpSpPr>
        <a:xfrm>
          <a:off x="0" y="0"/>
          <a:ext cx="0" cy="0"/>
          <a:chOff x="0" y="0"/>
          <a:chExt cx="0" cy="0"/>
        </a:xfrm>
      </p:grpSpPr>
      <p:sp>
        <p:nvSpPr>
          <p:cNvPr id="21" name="Avokador och lime"/>
          <p:cNvSpPr>
            <a:spLocks noGrp="1"/>
          </p:cNvSpPr>
          <p:nvPr>
            <p:ph type="pic" idx="21"/>
          </p:nvPr>
        </p:nvSpPr>
        <p:spPr>
          <a:xfrm>
            <a:off x="-1155700" y="-1295400"/>
            <a:ext cx="26746200" cy="16018933"/>
          </a:xfrm>
          <a:prstGeom prst="rect">
            <a:avLst/>
          </a:prstGeom>
        </p:spPr>
        <p:txBody>
          <a:bodyPr lIns="91439" tIns="45719" rIns="91439" bIns="45719">
            <a:noAutofit/>
          </a:bodyPr>
          <a:lstStyle/>
          <a:p>
            <a:endParaRPr/>
          </a:p>
        </p:txBody>
      </p:sp>
      <p:sp>
        <p:nvSpPr>
          <p:cNvPr id="22" name="Presentationstitel"/>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Presentations­titel</a:t>
            </a:r>
          </a:p>
        </p:txBody>
      </p:sp>
      <p:sp>
        <p:nvSpPr>
          <p:cNvPr id="23" name="Skapare och datum"/>
          <p:cNvSpPr txBox="1">
            <a:spLocks noGrp="1"/>
          </p:cNvSpPr>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sz="3600" b="1"/>
            </a:lvl1pPr>
          </a:lstStyle>
          <a:p>
            <a:r>
              <a:t>Skapare och datum</a:t>
            </a:r>
          </a:p>
        </p:txBody>
      </p:sp>
      <p:sp>
        <p:nvSpPr>
          <p:cNvPr id="24" name="Brödtext nivå ett…"/>
          <p:cNvSpPr txBox="1">
            <a:spLocks noGrp="1"/>
          </p:cNvSpPr>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Presentations­undertitel</a:t>
            </a:r>
          </a:p>
          <a:p>
            <a:pPr lvl="1"/>
            <a:endParaRPr/>
          </a:p>
          <a:p>
            <a:pPr lvl="2"/>
            <a:endParaRPr/>
          </a:p>
          <a:p>
            <a:pPr lvl="3"/>
            <a:endParaRPr/>
          </a:p>
          <a:p>
            <a:pPr lvl="4"/>
            <a:endParaRPr/>
          </a:p>
        </p:txBody>
      </p:sp>
      <p:sp>
        <p:nvSpPr>
          <p:cNvPr id="2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el och bild, alt.">
    <p:spTree>
      <p:nvGrpSpPr>
        <p:cNvPr id="1" name=""/>
        <p:cNvGrpSpPr/>
        <p:nvPr/>
      </p:nvGrpSpPr>
      <p:grpSpPr>
        <a:xfrm>
          <a:off x="0" y="0"/>
          <a:ext cx="0" cy="0"/>
          <a:chOff x="0" y="0"/>
          <a:chExt cx="0" cy="0"/>
        </a:xfrm>
      </p:grpSpPr>
      <p:sp>
        <p:nvSpPr>
          <p:cNvPr id="32" name="Skål med laxkakor, sallad och hummus"/>
          <p:cNvSpPr>
            <a:spLocks noGrp="1"/>
          </p:cNvSpPr>
          <p:nvPr>
            <p:ph type="pic" idx="21"/>
          </p:nvPr>
        </p:nvSpPr>
        <p:spPr>
          <a:xfrm>
            <a:off x="10972800" y="-203200"/>
            <a:ext cx="12144837" cy="14135100"/>
          </a:xfrm>
          <a:prstGeom prst="rect">
            <a:avLst/>
          </a:prstGeom>
        </p:spPr>
        <p:txBody>
          <a:bodyPr lIns="91439" tIns="45719" rIns="91439" bIns="45719">
            <a:noAutofit/>
          </a:bodyPr>
          <a:lstStyle/>
          <a:p>
            <a:endParaRPr/>
          </a:p>
        </p:txBody>
      </p:sp>
      <p:sp>
        <p:nvSpPr>
          <p:cNvPr id="33" name="Diabildstitel"/>
          <p:cNvSpPr txBox="1">
            <a:spLocks noGrp="1"/>
          </p:cNvSpPr>
          <p:nvPr>
            <p:ph type="title" hasCustomPrompt="1"/>
          </p:nvPr>
        </p:nvSpPr>
        <p:spPr>
          <a:xfrm>
            <a:off x="1206500" y="1270000"/>
            <a:ext cx="9779000" cy="5882273"/>
          </a:xfrm>
          <a:prstGeom prst="rect">
            <a:avLst/>
          </a:prstGeom>
        </p:spPr>
        <p:txBody>
          <a:bodyPr anchor="b"/>
          <a:lstStyle/>
          <a:p>
            <a:r>
              <a:t>Diabilds­titel</a:t>
            </a:r>
          </a:p>
        </p:txBody>
      </p:sp>
      <p:sp>
        <p:nvSpPr>
          <p:cNvPr id="34" name="Brödtext nivå ett…"/>
          <p:cNvSpPr txBox="1">
            <a:spLocks noGrp="1"/>
          </p:cNvSpPr>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Diabildsundertitel</a:t>
            </a:r>
          </a:p>
          <a:p>
            <a:pPr lvl="1"/>
            <a:endParaRPr/>
          </a:p>
          <a:p>
            <a:pPr lvl="2"/>
            <a:endParaRPr/>
          </a:p>
          <a:p>
            <a:pPr lvl="3"/>
            <a:endParaRPr/>
          </a:p>
          <a:p>
            <a:pPr lvl="4"/>
            <a:endParaRPr/>
          </a:p>
        </p:txBody>
      </p:sp>
      <p:sp>
        <p:nvSpPr>
          <p:cNvPr id="35" name="Diabilds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och punkter">
    <p:spTree>
      <p:nvGrpSpPr>
        <p:cNvPr id="1" name=""/>
        <p:cNvGrpSpPr/>
        <p:nvPr/>
      </p:nvGrpSpPr>
      <p:grpSpPr>
        <a:xfrm>
          <a:off x="0" y="0"/>
          <a:ext cx="0" cy="0"/>
          <a:chOff x="0" y="0"/>
          <a:chExt cx="0" cy="0"/>
        </a:xfrm>
      </p:grpSpPr>
      <p:sp>
        <p:nvSpPr>
          <p:cNvPr id="42" name="Diabildstitel"/>
          <p:cNvSpPr txBox="1">
            <a:spLocks noGrp="1"/>
          </p:cNvSpPr>
          <p:nvPr>
            <p:ph type="title" hasCustomPrompt="1"/>
          </p:nvPr>
        </p:nvSpPr>
        <p:spPr>
          <a:prstGeom prst="rect">
            <a:avLst/>
          </a:prstGeom>
        </p:spPr>
        <p:txBody>
          <a:bodyPr/>
          <a:lstStyle/>
          <a:p>
            <a:r>
              <a:t>Diabilds­titel</a:t>
            </a:r>
          </a:p>
        </p:txBody>
      </p:sp>
      <p:sp>
        <p:nvSpPr>
          <p:cNvPr id="43" name="Diabildsundertitel"/>
          <p:cNvSpPr txBox="1">
            <a:spLocks noGrp="1"/>
          </p:cNvSpPr>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Diabildsundertitel</a:t>
            </a:r>
          </a:p>
        </p:txBody>
      </p:sp>
      <p:sp>
        <p:nvSpPr>
          <p:cNvPr id="44" name="Brödtext nivå ett…"/>
          <p:cNvSpPr txBox="1">
            <a:spLocks noGrp="1"/>
          </p:cNvSpPr>
          <p:nvPr>
            <p:ph type="body" idx="1" hasCustomPrompt="1"/>
          </p:nvPr>
        </p:nvSpPr>
        <p:spPr>
          <a:prstGeom prst="rect">
            <a:avLst/>
          </a:prstGeom>
        </p:spPr>
        <p:txBody>
          <a:bodyPr/>
          <a:lstStyle/>
          <a:p>
            <a:r>
              <a:t>Diabildspunkttext</a:t>
            </a:r>
          </a:p>
          <a:p>
            <a:pPr lvl="1"/>
            <a:endParaRPr/>
          </a:p>
          <a:p>
            <a:pPr lvl="2"/>
            <a:endParaRPr/>
          </a:p>
          <a:p>
            <a:pPr lvl="3"/>
            <a:endParaRPr/>
          </a:p>
          <a:p>
            <a:pPr lvl="4"/>
            <a:endParaRPr/>
          </a:p>
        </p:txBody>
      </p:sp>
      <p:sp>
        <p:nvSpPr>
          <p:cNvPr id="45"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52" name="Brödtext nivå ett…"/>
          <p:cNvSpPr txBox="1">
            <a:spLocks noGrp="1"/>
          </p:cNvSpPr>
          <p:nvPr>
            <p:ph type="body" idx="1" hasCustomPrompt="1"/>
          </p:nvPr>
        </p:nvSpPr>
        <p:spPr>
          <a:prstGeom prst="rect">
            <a:avLst/>
          </a:prstGeom>
        </p:spPr>
        <p:txBody>
          <a:bodyPr numCol="2" spcCol="1098550"/>
          <a:lstStyle/>
          <a:p>
            <a:r>
              <a:t>Diabildspunkttext</a:t>
            </a:r>
          </a:p>
          <a:p>
            <a:pPr lvl="1"/>
            <a:endParaRPr/>
          </a:p>
          <a:p>
            <a:pPr lvl="2"/>
            <a:endParaRPr/>
          </a:p>
          <a:p>
            <a:pPr lvl="3"/>
            <a:endParaRPr/>
          </a:p>
          <a:p>
            <a:pPr lvl="4"/>
            <a:endParaRPr/>
          </a:p>
        </p:txBody>
      </p:sp>
      <p:sp>
        <p:nvSpPr>
          <p:cNvPr id="53"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60" name="Diabildsund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Diabildsundertitel</a:t>
            </a:r>
          </a:p>
        </p:txBody>
      </p:sp>
      <p:sp>
        <p:nvSpPr>
          <p:cNvPr id="61" name="Brödtext nivå ett…"/>
          <p:cNvSpPr txBox="1">
            <a:spLocks noGrp="1"/>
          </p:cNvSpPr>
          <p:nvPr>
            <p:ph type="body" sz="half" idx="1" hasCustomPrompt="1"/>
          </p:nvPr>
        </p:nvSpPr>
        <p:spPr>
          <a:xfrm>
            <a:off x="1206500" y="4248504"/>
            <a:ext cx="9779000" cy="8256630"/>
          </a:xfrm>
          <a:prstGeom prst="rect">
            <a:avLst/>
          </a:prstGeom>
        </p:spPr>
        <p:txBody>
          <a:bodyPr/>
          <a:lstStyle/>
          <a:p>
            <a:r>
              <a:t>Diabildspunkttext</a:t>
            </a:r>
          </a:p>
          <a:p>
            <a:pPr lvl="1"/>
            <a:endParaRPr/>
          </a:p>
          <a:p>
            <a:pPr lvl="2"/>
            <a:endParaRPr/>
          </a:p>
          <a:p>
            <a:pPr lvl="3"/>
            <a:endParaRPr/>
          </a:p>
          <a:p>
            <a:pPr lvl="4"/>
            <a:endParaRPr/>
          </a:p>
        </p:txBody>
      </p:sp>
      <p:sp>
        <p:nvSpPr>
          <p:cNvPr id="62" name="Skål med pappardellepasta med persiljesmör, rostade hasselnötter och hyvlad parmesanost"/>
          <p:cNvSpPr>
            <a:spLocks noGrp="1"/>
          </p:cNvSpPr>
          <p:nvPr>
            <p:ph type="pic" idx="22"/>
          </p:nvPr>
        </p:nvSpPr>
        <p:spPr>
          <a:xfrm>
            <a:off x="12192000" y="-407266"/>
            <a:ext cx="10916874" cy="14555832"/>
          </a:xfrm>
          <a:prstGeom prst="rect">
            <a:avLst/>
          </a:prstGeom>
        </p:spPr>
        <p:txBody>
          <a:bodyPr lIns="91439" tIns="45719" rIns="91439" bIns="45719">
            <a:noAutofit/>
          </a:bodyPr>
          <a:lstStyle/>
          <a:p>
            <a:endParaRPr/>
          </a:p>
        </p:txBody>
      </p:sp>
      <p:sp>
        <p:nvSpPr>
          <p:cNvPr id="63" name="Diabildstitel"/>
          <p:cNvSpPr txBox="1">
            <a:spLocks noGrp="1"/>
          </p:cNvSpPr>
          <p:nvPr>
            <p:ph type="title" hasCustomPrompt="1"/>
          </p:nvPr>
        </p:nvSpPr>
        <p:spPr>
          <a:xfrm>
            <a:off x="1206500" y="1079500"/>
            <a:ext cx="9779000" cy="1435100"/>
          </a:xfrm>
          <a:prstGeom prst="rect">
            <a:avLst/>
          </a:prstGeom>
        </p:spPr>
        <p:txBody>
          <a:bodyPr/>
          <a:lstStyle/>
          <a:p>
            <a:r>
              <a:t>Diabilds­titel</a:t>
            </a:r>
          </a:p>
        </p:txBody>
      </p:sp>
      <p:sp>
        <p:nvSpPr>
          <p:cNvPr id="6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punkter och livevideo, liten">
    <p:spTree>
      <p:nvGrpSpPr>
        <p:cNvPr id="1" name=""/>
        <p:cNvGrpSpPr/>
        <p:nvPr/>
      </p:nvGrpSpPr>
      <p:grpSpPr>
        <a:xfrm>
          <a:off x="0" y="0"/>
          <a:ext cx="0" cy="0"/>
          <a:chOff x="0" y="0"/>
          <a:chExt cx="0" cy="0"/>
        </a:xfrm>
      </p:grpSpPr>
      <p:sp>
        <p:nvSpPr>
          <p:cNvPr id="71" name="Diabildsund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Diabildsundertitel</a:t>
            </a:r>
          </a:p>
        </p:txBody>
      </p:sp>
      <p:sp>
        <p:nvSpPr>
          <p:cNvPr id="72" name="Brödtext nivå ett…"/>
          <p:cNvSpPr txBox="1">
            <a:spLocks noGrp="1"/>
          </p:cNvSpPr>
          <p:nvPr>
            <p:ph type="body" sz="half" idx="1" hasCustomPrompt="1"/>
          </p:nvPr>
        </p:nvSpPr>
        <p:spPr>
          <a:xfrm>
            <a:off x="1206500" y="4248504"/>
            <a:ext cx="9779000" cy="8256630"/>
          </a:xfrm>
          <a:prstGeom prst="rect">
            <a:avLst/>
          </a:prstGeom>
        </p:spPr>
        <p:txBody>
          <a:bodyPr/>
          <a:lstStyle/>
          <a:p>
            <a:r>
              <a:t>Diabildspunkttext</a:t>
            </a:r>
          </a:p>
          <a:p>
            <a:pPr lvl="1"/>
            <a:endParaRPr/>
          </a:p>
          <a:p>
            <a:pPr lvl="2"/>
            <a:endParaRPr/>
          </a:p>
          <a:p>
            <a:pPr lvl="3"/>
            <a:endParaRPr/>
          </a:p>
          <a:p>
            <a:pPr lvl="4"/>
            <a:endParaRPr/>
          </a:p>
        </p:txBody>
      </p:sp>
      <p:sp>
        <p:nvSpPr>
          <p:cNvPr id="73" name="Diabildstitel"/>
          <p:cNvSpPr txBox="1">
            <a:spLocks noGrp="1"/>
          </p:cNvSpPr>
          <p:nvPr>
            <p:ph type="title" hasCustomPrompt="1"/>
          </p:nvPr>
        </p:nvSpPr>
        <p:spPr>
          <a:xfrm>
            <a:off x="1206500" y="1079500"/>
            <a:ext cx="9779000" cy="1435100"/>
          </a:xfrm>
          <a:prstGeom prst="rect">
            <a:avLst/>
          </a:prstGeom>
        </p:spPr>
        <p:txBody>
          <a:bodyPr/>
          <a:lstStyle/>
          <a:p>
            <a:r>
              <a:t>Diabilds­titel</a:t>
            </a:r>
          </a:p>
        </p:txBody>
      </p:sp>
      <p:sp>
        <p:nvSpPr>
          <p:cNvPr id="7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Titel, punkter och livevideo, stor">
    <p:spTree>
      <p:nvGrpSpPr>
        <p:cNvPr id="1" name=""/>
        <p:cNvGrpSpPr/>
        <p:nvPr/>
      </p:nvGrpSpPr>
      <p:grpSpPr>
        <a:xfrm>
          <a:off x="0" y="0"/>
          <a:ext cx="0" cy="0"/>
          <a:chOff x="0" y="0"/>
          <a:chExt cx="0" cy="0"/>
        </a:xfrm>
      </p:grpSpPr>
      <p:sp>
        <p:nvSpPr>
          <p:cNvPr id="81" name="Diabildsundertitel"/>
          <p:cNvSpPr txBox="1">
            <a:spLocks noGrp="1"/>
          </p:cNvSpPr>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sz="5500" b="1"/>
            </a:lvl1pPr>
          </a:lstStyle>
          <a:p>
            <a:r>
              <a:t>Diabildsundertitel</a:t>
            </a:r>
          </a:p>
        </p:txBody>
      </p:sp>
      <p:sp>
        <p:nvSpPr>
          <p:cNvPr id="82" name="Brödtext nivå ett…"/>
          <p:cNvSpPr txBox="1">
            <a:spLocks noGrp="1"/>
          </p:cNvSpPr>
          <p:nvPr>
            <p:ph type="body" sz="half" idx="1" hasCustomPrompt="1"/>
          </p:nvPr>
        </p:nvSpPr>
        <p:spPr>
          <a:xfrm>
            <a:off x="1206500" y="4248504"/>
            <a:ext cx="9779000" cy="8256630"/>
          </a:xfrm>
          <a:prstGeom prst="rect">
            <a:avLst/>
          </a:prstGeom>
        </p:spPr>
        <p:txBody>
          <a:bodyPr/>
          <a:lstStyle/>
          <a:p>
            <a:r>
              <a:t>Diabildspunkttext</a:t>
            </a:r>
          </a:p>
          <a:p>
            <a:pPr lvl="1"/>
            <a:endParaRPr/>
          </a:p>
          <a:p>
            <a:pPr lvl="2"/>
            <a:endParaRPr/>
          </a:p>
          <a:p>
            <a:pPr lvl="3"/>
            <a:endParaRPr/>
          </a:p>
          <a:p>
            <a:pPr lvl="4"/>
            <a:endParaRPr/>
          </a:p>
        </p:txBody>
      </p:sp>
      <p:sp>
        <p:nvSpPr>
          <p:cNvPr id="83" name="Diabildstitel"/>
          <p:cNvSpPr txBox="1">
            <a:spLocks noGrp="1"/>
          </p:cNvSpPr>
          <p:nvPr>
            <p:ph type="title" hasCustomPrompt="1"/>
          </p:nvPr>
        </p:nvSpPr>
        <p:spPr>
          <a:xfrm>
            <a:off x="1206500" y="1079500"/>
            <a:ext cx="9779000" cy="1435100"/>
          </a:xfrm>
          <a:prstGeom prst="rect">
            <a:avLst/>
          </a:prstGeom>
        </p:spPr>
        <p:txBody>
          <a:bodyPr/>
          <a:lstStyle/>
          <a:p>
            <a:r>
              <a:t>Diabilds­titel</a:t>
            </a:r>
          </a:p>
        </p:txBody>
      </p:sp>
      <p:sp>
        <p:nvSpPr>
          <p:cNvPr id="84" name="Diabildsnumm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Avsnitt">
    <p:spTree>
      <p:nvGrpSpPr>
        <p:cNvPr id="1" name=""/>
        <p:cNvGrpSpPr/>
        <p:nvPr/>
      </p:nvGrpSpPr>
      <p:grpSpPr>
        <a:xfrm>
          <a:off x="0" y="0"/>
          <a:ext cx="0" cy="0"/>
          <a:chOff x="0" y="0"/>
          <a:chExt cx="0" cy="0"/>
        </a:xfrm>
      </p:grpSpPr>
      <p:sp>
        <p:nvSpPr>
          <p:cNvPr id="91" name="Avsnittstitel"/>
          <p:cNvSpPr txBox="1">
            <a:spLocks noGrp="1"/>
          </p:cNvSpPr>
          <p:nvPr>
            <p:ph type="title" hasCustomPrompt="1"/>
          </p:nvPr>
        </p:nvSpPr>
        <p:spPr>
          <a:xfrm>
            <a:off x="1206496" y="4533900"/>
            <a:ext cx="21971004"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Avsnittstitel</a:t>
            </a:r>
          </a:p>
        </p:txBody>
      </p:sp>
      <p:sp>
        <p:nvSpPr>
          <p:cNvPr id="92" name="Diabildsnummer"/>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Diabildstitel"/>
          <p:cNvSpPr txBox="1">
            <a:spLocks noGrp="1"/>
          </p:cNvSpPr>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Diabilds­titel</a:t>
            </a:r>
          </a:p>
        </p:txBody>
      </p:sp>
      <p:sp>
        <p:nvSpPr>
          <p:cNvPr id="3" name="Brödtext nivå ett…"/>
          <p:cNvSpPr txBox="1">
            <a:spLocks noGrp="1"/>
          </p:cNvSpPr>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Diabildspunkttext</a:t>
            </a:r>
          </a:p>
          <a:p>
            <a:pPr lvl="1"/>
            <a:endParaRPr/>
          </a:p>
          <a:p>
            <a:pPr lvl="2"/>
            <a:endParaRPr/>
          </a:p>
          <a:p>
            <a:pPr lvl="3"/>
            <a:endParaRPr/>
          </a:p>
          <a:p>
            <a:pPr lvl="4"/>
            <a:endParaRPr/>
          </a:p>
        </p:txBody>
      </p:sp>
      <p:sp>
        <p:nvSpPr>
          <p:cNvPr id="4" name="Diabildsnumm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med"/>
  <p:txStyles>
    <p:titleStyle>
      <a:lvl1pPr marL="0" marR="0" indent="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 name="Barmetal national report – Sweden"/>
          <p:cNvSpPr txBox="1">
            <a:spLocks noGrp="1"/>
          </p:cNvSpPr>
          <p:nvPr>
            <p:ph type="ctrTitle"/>
          </p:nvPr>
        </p:nvSpPr>
        <p:spPr>
          <a:prstGeom prst="rect">
            <a:avLst/>
          </a:prstGeom>
        </p:spPr>
        <p:txBody>
          <a:bodyPr/>
          <a:lstStyle/>
          <a:p>
            <a:r>
              <a:rPr dirty="0" err="1"/>
              <a:t>Barmetal</a:t>
            </a:r>
            <a:r>
              <a:rPr dirty="0"/>
              <a:t> national report – </a:t>
            </a:r>
            <a:r>
              <a:rPr lang="sv-SE" dirty="0" err="1"/>
              <a:t>Denmark</a:t>
            </a:r>
            <a:endParaRPr dirty="0"/>
          </a:p>
        </p:txBody>
      </p:sp>
      <p:sp>
        <p:nvSpPr>
          <p:cNvPr id="172" name="Glenn Sjöstrand…"/>
          <p:cNvSpPr txBox="1">
            <a:spLocks noGrp="1"/>
          </p:cNvSpPr>
          <p:nvPr>
            <p:ph type="subTitle" sz="quarter" idx="1"/>
          </p:nvPr>
        </p:nvSpPr>
        <p:spPr>
          <a:prstGeom prst="rect">
            <a:avLst/>
          </a:prstGeom>
        </p:spPr>
        <p:txBody>
          <a:bodyPr/>
          <a:lstStyle/>
          <a:p>
            <a:r>
              <a:rPr dirty="0"/>
              <a:t>Bengt Larsson</a:t>
            </a:r>
            <a:endParaRPr lang="sv-SE" dirty="0"/>
          </a:p>
          <a:p>
            <a:r>
              <a:rPr lang="sv-SE" dirty="0"/>
              <a:t>Lars Graadal</a:t>
            </a:r>
            <a:endParaRPr dirty="0"/>
          </a:p>
        </p:txBody>
      </p:sp>
      <p:pic>
        <p:nvPicPr>
          <p:cNvPr id="7" name="Bildobjekt 6">
            <a:extLst>
              <a:ext uri="{FF2B5EF4-FFF2-40B4-BE49-F238E27FC236}">
                <a16:creationId xmlns:a16="http://schemas.microsoft.com/office/drawing/2014/main" id="{ED25E6C8-CF4E-A5E6-756A-5CD507C9F40D}"/>
              </a:ext>
            </a:extLst>
          </p:cNvPr>
          <p:cNvPicPr>
            <a:picLocks noChangeAspect="1"/>
          </p:cNvPicPr>
          <p:nvPr/>
        </p:nvPicPr>
        <p:blipFill>
          <a:blip r:embed="rId2"/>
          <a:stretch>
            <a:fillRect/>
          </a:stretch>
        </p:blipFill>
        <p:spPr>
          <a:xfrm>
            <a:off x="1040027" y="59582"/>
            <a:ext cx="11554366" cy="3702504"/>
          </a:xfrm>
          <a:prstGeom prst="rect">
            <a:avLst/>
          </a:prstGeom>
        </p:spPr>
      </p:pic>
      <p:pic>
        <p:nvPicPr>
          <p:cNvPr id="9" name="Bildobjekt 8">
            <a:extLst>
              <a:ext uri="{FF2B5EF4-FFF2-40B4-BE49-F238E27FC236}">
                <a16:creationId xmlns:a16="http://schemas.microsoft.com/office/drawing/2014/main" id="{283268A7-9D8F-1749-C1DA-950CF848E031}"/>
              </a:ext>
            </a:extLst>
          </p:cNvPr>
          <p:cNvPicPr>
            <a:picLocks noChangeAspect="1"/>
          </p:cNvPicPr>
          <p:nvPr/>
        </p:nvPicPr>
        <p:blipFill>
          <a:blip r:embed="rId3"/>
          <a:stretch>
            <a:fillRect/>
          </a:stretch>
        </p:blipFill>
        <p:spPr>
          <a:xfrm>
            <a:off x="20549556" y="396359"/>
            <a:ext cx="2695575" cy="1514475"/>
          </a:xfrm>
          <a:prstGeom prst="rect">
            <a:avLst/>
          </a:prstGeom>
        </p:spPr>
      </p:pic>
      <p:pic>
        <p:nvPicPr>
          <p:cNvPr id="11" name="Bildobjekt 10">
            <a:extLst>
              <a:ext uri="{FF2B5EF4-FFF2-40B4-BE49-F238E27FC236}">
                <a16:creationId xmlns:a16="http://schemas.microsoft.com/office/drawing/2014/main" id="{49B0EBEB-F15A-0659-CA3A-05AFC98C13DC}"/>
              </a:ext>
            </a:extLst>
          </p:cNvPr>
          <p:cNvPicPr>
            <a:picLocks noChangeAspect="1"/>
          </p:cNvPicPr>
          <p:nvPr/>
        </p:nvPicPr>
        <p:blipFill>
          <a:blip r:embed="rId4"/>
          <a:stretch>
            <a:fillRect/>
          </a:stretch>
        </p:blipFill>
        <p:spPr>
          <a:xfrm>
            <a:off x="13622235" y="396358"/>
            <a:ext cx="6927321" cy="1514475"/>
          </a:xfrm>
          <a:prstGeom prst="rect">
            <a:avLst/>
          </a:prstGeom>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he Swedish industrial relations model"/>
          <p:cNvSpPr txBox="1">
            <a:spLocks noGrp="1"/>
          </p:cNvSpPr>
          <p:nvPr>
            <p:ph type="title"/>
          </p:nvPr>
        </p:nvSpPr>
        <p:spPr>
          <a:xfrm>
            <a:off x="1206500" y="755818"/>
            <a:ext cx="21971000" cy="1433164"/>
          </a:xfrm>
          <a:prstGeom prst="rect">
            <a:avLst/>
          </a:prstGeom>
        </p:spPr>
        <p:txBody>
          <a:bodyPr>
            <a:normAutofit fontScale="90000"/>
          </a:bodyPr>
          <a:lstStyle/>
          <a:p>
            <a:r>
              <a:rPr lang="sv-SE" dirty="0"/>
              <a:t>1 + 2 ”Settings” and </a:t>
            </a:r>
            <a:r>
              <a:rPr lang="sv-SE" dirty="0" err="1"/>
              <a:t>Industrial</a:t>
            </a:r>
            <a:r>
              <a:rPr lang="sv-SE" dirty="0"/>
              <a:t> relations </a:t>
            </a:r>
            <a:r>
              <a:rPr lang="sv-SE" dirty="0" err="1"/>
              <a:t>syst</a:t>
            </a:r>
            <a:r>
              <a:rPr lang="sv-SE" dirty="0"/>
              <a:t>.</a:t>
            </a:r>
            <a:endParaRPr b="0" dirty="0"/>
          </a:p>
        </p:txBody>
      </p:sp>
      <p:sp>
        <p:nvSpPr>
          <p:cNvPr id="184" name="Sweden is a small and open economy highly dependent on exporting industries. Metal and automotive industries are relatively large, despite SAAB automobiles division shut down in 2015.…"/>
          <p:cNvSpPr txBox="1">
            <a:spLocks noGrp="1"/>
          </p:cNvSpPr>
          <p:nvPr>
            <p:ph type="body" idx="1"/>
          </p:nvPr>
        </p:nvSpPr>
        <p:spPr>
          <a:xfrm>
            <a:off x="1206499" y="2201809"/>
            <a:ext cx="21971001" cy="11073051"/>
          </a:xfrm>
          <a:prstGeom prst="rect">
            <a:avLst/>
          </a:prstGeom>
        </p:spPr>
        <p:txBody>
          <a:bodyPr>
            <a:normAutofit/>
          </a:bodyPr>
          <a:lstStyle/>
          <a:p>
            <a:pPr marL="493776" indent="-493776" defTabSz="1975054">
              <a:spcBef>
                <a:spcPts val="3600"/>
              </a:spcBef>
              <a:defRPr sz="3888"/>
            </a:pPr>
            <a:r>
              <a:rPr lang="en-HK" dirty="0"/>
              <a:t>Denmark is a small open economy dependent on exporting industries. Many small companies : Pharmacy, </a:t>
            </a:r>
            <a:r>
              <a:rPr lang="en-HK" b="1" dirty="0"/>
              <a:t>machinery </a:t>
            </a:r>
            <a:r>
              <a:rPr lang="en-HK" dirty="0"/>
              <a:t>and food products are large sectors, </a:t>
            </a:r>
            <a:r>
              <a:rPr lang="en-HK" b="1" dirty="0"/>
              <a:t>metal </a:t>
            </a:r>
            <a:r>
              <a:rPr lang="en-HK" dirty="0"/>
              <a:t>is moderate and </a:t>
            </a:r>
            <a:r>
              <a:rPr lang="en-HK" b="1" dirty="0"/>
              <a:t>automotive </a:t>
            </a:r>
            <a:r>
              <a:rPr lang="en-HK" dirty="0"/>
              <a:t>is small= </a:t>
            </a:r>
            <a:r>
              <a:rPr lang="en-HK" b="1" dirty="0"/>
              <a:t>in the semi-periphery </a:t>
            </a:r>
            <a:r>
              <a:rPr lang="en-HK" dirty="0"/>
              <a:t>of </a:t>
            </a:r>
            <a:r>
              <a:rPr lang="en-HK" dirty="0" err="1"/>
              <a:t>Eur</a:t>
            </a:r>
            <a:r>
              <a:rPr lang="en-HK" dirty="0"/>
              <a:t> automotive </a:t>
            </a:r>
            <a:r>
              <a:rPr lang="en-HK" dirty="0" err="1"/>
              <a:t>ind</a:t>
            </a:r>
            <a:r>
              <a:rPr lang="en-HK" dirty="0"/>
              <a:t> (</a:t>
            </a:r>
            <a:r>
              <a:rPr lang="en-HK" dirty="0" err="1"/>
              <a:t>Pavlinek</a:t>
            </a:r>
            <a:r>
              <a:rPr lang="en-HK" dirty="0"/>
              <a:t> 2021). Around 10-11 % of Danish employees are in manufacturing (incl. mining), which is close to the EU-27 mean</a:t>
            </a:r>
          </a:p>
          <a:p>
            <a:pPr marL="493776" indent="-493776" defTabSz="1975054">
              <a:spcBef>
                <a:spcPts val="3600"/>
              </a:spcBef>
              <a:defRPr sz="3888"/>
            </a:pPr>
            <a:r>
              <a:rPr lang="en-HK" dirty="0"/>
              <a:t>Denmark has a large </a:t>
            </a:r>
            <a:r>
              <a:rPr lang="en-HK" b="1" dirty="0"/>
              <a:t>welfare state</a:t>
            </a:r>
            <a:r>
              <a:rPr lang="en-HK" dirty="0"/>
              <a:t> based on social democratic traditions, however, as in other Nordic countries Denmark have seen the introduction of more liberal features, </a:t>
            </a:r>
            <a:r>
              <a:rPr lang="en-HK" b="1" dirty="0"/>
              <a:t>”flexicurity”,</a:t>
            </a:r>
            <a:r>
              <a:rPr lang="en-HK" dirty="0"/>
              <a:t> </a:t>
            </a:r>
            <a:r>
              <a:rPr lang="en-HK" dirty="0" err="1"/>
              <a:t>ie</a:t>
            </a:r>
            <a:r>
              <a:rPr lang="en-HK" dirty="0"/>
              <a:t>. easy to hire/fire, but generous benefits/access to education for unemployed.</a:t>
            </a:r>
          </a:p>
          <a:p>
            <a:pPr marL="493776" indent="-493776" defTabSz="1975054">
              <a:spcBef>
                <a:spcPts val="3600"/>
              </a:spcBef>
              <a:defRPr sz="3888"/>
            </a:pPr>
            <a:r>
              <a:rPr lang="en-HK" b="1" dirty="0"/>
              <a:t>Danish trade unions</a:t>
            </a:r>
            <a:r>
              <a:rPr lang="en-HK" dirty="0"/>
              <a:t> are strong and are by tradition on an organized primarily on an </a:t>
            </a:r>
            <a:r>
              <a:rPr lang="en-HK" b="1" dirty="0"/>
              <a:t>occupational/industry </a:t>
            </a:r>
            <a:r>
              <a:rPr lang="en-HK" dirty="0"/>
              <a:t>basis, and previously three class-based </a:t>
            </a:r>
            <a:r>
              <a:rPr lang="en-HK" b="1" dirty="0"/>
              <a:t>confederations </a:t>
            </a:r>
            <a:r>
              <a:rPr lang="en-HK" dirty="0"/>
              <a:t>– but Blue- and white collar confederations merged in 2019 into  FH/Danish TU conf. </a:t>
            </a:r>
          </a:p>
          <a:p>
            <a:pPr marL="493776" indent="-493776" defTabSz="1975054">
              <a:spcBef>
                <a:spcPts val="3600"/>
              </a:spcBef>
              <a:defRPr sz="3888"/>
            </a:pPr>
            <a:r>
              <a:rPr lang="en-HK" b="1" dirty="0"/>
              <a:t>TU density </a:t>
            </a:r>
            <a:r>
              <a:rPr lang="en-HK" dirty="0"/>
              <a:t>is 63% overall (58% in blue collar/private) – some ”yellow unions”. Collective bargaining coverage  overall is 82% (</a:t>
            </a:r>
            <a:r>
              <a:rPr lang="en-HK" dirty="0" err="1"/>
              <a:t>priv</a:t>
            </a:r>
            <a:r>
              <a:rPr lang="en-HK" dirty="0"/>
              <a:t> sector 73%), appr 52% of enterprises have local union reps (single channel).</a:t>
            </a:r>
          </a:p>
          <a:p>
            <a:pPr marL="493776" indent="-493776" defTabSz="1975054">
              <a:spcBef>
                <a:spcPts val="3600"/>
              </a:spcBef>
              <a:defRPr sz="3888"/>
            </a:pPr>
            <a:r>
              <a:rPr lang="en-HK" b="1" dirty="0"/>
              <a:t>Industrial relations</a:t>
            </a:r>
            <a:r>
              <a:rPr lang="en-HK" dirty="0"/>
              <a:t> characterized by strong trade unions and employer associations negotiating </a:t>
            </a:r>
            <a:r>
              <a:rPr lang="en-HK" b="1" dirty="0"/>
              <a:t>bipartite collective agreements at sectoral level </a:t>
            </a:r>
            <a:r>
              <a:rPr lang="en-HK" dirty="0"/>
              <a:t>with </a:t>
            </a:r>
            <a:r>
              <a:rPr lang="en-HK" dirty="0" err="1"/>
              <a:t>adj</a:t>
            </a:r>
            <a:r>
              <a:rPr lang="en-HK" dirty="0"/>
              <a:t> </a:t>
            </a:r>
            <a:r>
              <a:rPr lang="en-HK" b="1" dirty="0"/>
              <a:t>locally</a:t>
            </a:r>
            <a:r>
              <a:rPr lang="en-HK" dirty="0"/>
              <a:t>  = strong autonomy from state, but some </a:t>
            </a:r>
            <a:r>
              <a:rPr lang="en-HK" b="1" dirty="0"/>
              <a:t>tripartite corporatism </a:t>
            </a:r>
            <a:r>
              <a:rPr lang="en-HK" dirty="0"/>
              <a:t>in employment policies and vocational training).</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 name="National policies and the role of social dialogue…"/>
          <p:cNvSpPr txBox="1">
            <a:spLocks noGrp="1"/>
          </p:cNvSpPr>
          <p:nvPr>
            <p:ph type="title"/>
          </p:nvPr>
        </p:nvSpPr>
        <p:spPr>
          <a:xfrm>
            <a:off x="1206500" y="1079501"/>
            <a:ext cx="21971000" cy="1765300"/>
          </a:xfrm>
          <a:prstGeom prst="rect">
            <a:avLst/>
          </a:prstGeom>
        </p:spPr>
        <p:txBody>
          <a:bodyPr>
            <a:normAutofit/>
          </a:bodyPr>
          <a:lstStyle/>
          <a:p>
            <a:pPr defTabSz="2170121">
              <a:defRPr sz="7565" spc="-151"/>
            </a:pPr>
            <a:r>
              <a:rPr lang="sv-SE" sz="7200" dirty="0"/>
              <a:t>3 </a:t>
            </a:r>
            <a:r>
              <a:rPr sz="7200" dirty="0"/>
              <a:t>policies and social dialogue</a:t>
            </a:r>
            <a:r>
              <a:rPr lang="sv-SE" sz="7200" dirty="0"/>
              <a:t> </a:t>
            </a:r>
            <a:r>
              <a:rPr lang="sv-SE" sz="7200" dirty="0" err="1"/>
              <a:t>shaping</a:t>
            </a:r>
            <a:r>
              <a:rPr lang="sv-SE" sz="7200" dirty="0"/>
              <a:t> DAD</a:t>
            </a:r>
          </a:p>
        </p:txBody>
      </p:sp>
      <p:sp>
        <p:nvSpPr>
          <p:cNvPr id="187" name="There has been a strong political and social partner commitment from Swedish employers and the unions during the last decade.…"/>
          <p:cNvSpPr txBox="1">
            <a:spLocks noGrp="1"/>
          </p:cNvSpPr>
          <p:nvPr>
            <p:ph type="body" idx="1"/>
          </p:nvPr>
        </p:nvSpPr>
        <p:spPr>
          <a:xfrm>
            <a:off x="1206500" y="3552463"/>
            <a:ext cx="21971000" cy="9648093"/>
          </a:xfrm>
          <a:prstGeom prst="rect">
            <a:avLst/>
          </a:prstGeom>
        </p:spPr>
        <p:txBody>
          <a:bodyPr/>
          <a:lstStyle/>
          <a:p>
            <a:pPr marL="566927" indent="-566927" defTabSz="2267655">
              <a:spcBef>
                <a:spcPts val="4100"/>
              </a:spcBef>
              <a:defRPr sz="4464"/>
            </a:pPr>
            <a:r>
              <a:rPr lang="en-HK" dirty="0"/>
              <a:t>There is a very </a:t>
            </a:r>
            <a:r>
              <a:rPr lang="en-HK" b="1" dirty="0"/>
              <a:t>strong political </a:t>
            </a:r>
            <a:r>
              <a:rPr lang="en-HK" dirty="0"/>
              <a:t>and </a:t>
            </a:r>
            <a:r>
              <a:rPr lang="en-HK" b="1" dirty="0"/>
              <a:t>social partner commitment </a:t>
            </a:r>
            <a:r>
              <a:rPr lang="en-HK" dirty="0"/>
              <a:t>from Danish employers and unions regarding digitalization/automation, and also strong decarbonization ambitions </a:t>
            </a:r>
            <a:r>
              <a:rPr lang="en-HK" dirty="0">
                <a:sym typeface="Wingdings" panose="05000000000000000000" pitchFamily="2" charset="2"/>
              </a:rPr>
              <a:t> to stay ahead in development and stay competitive</a:t>
            </a:r>
            <a:r>
              <a:rPr lang="en-HK" dirty="0"/>
              <a:t> </a:t>
            </a:r>
          </a:p>
          <a:p>
            <a:pPr marL="566927" indent="-566927" defTabSz="2267655">
              <a:spcBef>
                <a:spcPts val="4100"/>
              </a:spcBef>
              <a:defRPr sz="4464"/>
            </a:pPr>
            <a:r>
              <a:rPr lang="en-HK" dirty="0"/>
              <a:t>General and sectoral </a:t>
            </a:r>
            <a:r>
              <a:rPr lang="en-HK" b="1" dirty="0"/>
              <a:t>collective agreements </a:t>
            </a:r>
            <a:r>
              <a:rPr lang="en-HK" dirty="0"/>
              <a:t>do not specifically regulate DAD, but, aspects such as further </a:t>
            </a:r>
            <a:r>
              <a:rPr lang="en-HK" b="1" dirty="0"/>
              <a:t>education/training</a:t>
            </a:r>
            <a:r>
              <a:rPr lang="en-HK" dirty="0"/>
              <a:t>, and </a:t>
            </a:r>
            <a:r>
              <a:rPr lang="en-HK" b="1" dirty="0"/>
              <a:t>H&amp;S  </a:t>
            </a:r>
            <a:r>
              <a:rPr lang="en-HK" dirty="0"/>
              <a:t>of course relates to this.</a:t>
            </a:r>
          </a:p>
          <a:p>
            <a:pPr marL="566927" indent="-566927" defTabSz="2267655">
              <a:spcBef>
                <a:spcPts val="4100"/>
              </a:spcBef>
              <a:defRPr sz="4464"/>
            </a:pPr>
            <a:r>
              <a:rPr lang="en-HK" b="1" dirty="0"/>
              <a:t>Social partners cooperate </a:t>
            </a:r>
            <a:r>
              <a:rPr lang="en-HK" dirty="0"/>
              <a:t>on ed/training, and have a joint Technology and cooperation committee (TEKSAM), which:</a:t>
            </a:r>
          </a:p>
          <a:p>
            <a:pPr marL="1176527" lvl="1" indent="-566927" defTabSz="2267655">
              <a:spcBef>
                <a:spcPts val="4100"/>
              </a:spcBef>
              <a:defRPr sz="4464"/>
            </a:pPr>
            <a:r>
              <a:rPr lang="en-HK" i="1" dirty="0"/>
              <a:t>follow the </a:t>
            </a:r>
            <a:r>
              <a:rPr lang="en-HK" b="1" i="1" dirty="0"/>
              <a:t>technological development </a:t>
            </a:r>
            <a:r>
              <a:rPr lang="en-HK" i="1" dirty="0"/>
              <a:t>and support information, guidance and development work to promote cooperation in the companies, including the use of new technology (2020-23)</a:t>
            </a:r>
          </a:p>
          <a:p>
            <a:pPr marL="1176527" lvl="1" indent="-566927" defTabSz="2267655">
              <a:spcBef>
                <a:spcPts val="4100"/>
              </a:spcBef>
              <a:defRPr sz="4464"/>
            </a:pPr>
            <a:r>
              <a:rPr lang="en-HK" i="1" dirty="0"/>
              <a:t>+ </a:t>
            </a:r>
            <a:r>
              <a:rPr lang="en-HK" b="1" i="1" dirty="0"/>
              <a:t>green transition </a:t>
            </a:r>
            <a:r>
              <a:rPr lang="en-HK" i="1" dirty="0"/>
              <a:t>is a central theme for TEKSAM in the coming years (2020-23)</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Two company case studies and an additional company interview from a third company were used for the analysis.…"/>
          <p:cNvSpPr txBox="1">
            <a:spLocks noGrp="1"/>
          </p:cNvSpPr>
          <p:nvPr>
            <p:ph type="body" sz="half" idx="1"/>
          </p:nvPr>
        </p:nvSpPr>
        <p:spPr>
          <a:xfrm>
            <a:off x="526998" y="2696308"/>
            <a:ext cx="10615294" cy="10664746"/>
          </a:xfrm>
          <a:prstGeom prst="rect">
            <a:avLst/>
          </a:prstGeom>
        </p:spPr>
        <p:txBody>
          <a:bodyPr/>
          <a:lstStyle/>
          <a:p>
            <a:pPr marL="457200" indent="-457200" defTabSz="1828754">
              <a:spcBef>
                <a:spcPts val="3300"/>
              </a:spcBef>
              <a:defRPr sz="3600"/>
            </a:pPr>
            <a:r>
              <a:rPr lang="en-NZ" dirty="0"/>
              <a:t>Three company case studies and an additional interview with EO at sectoral level were used for the analysis. </a:t>
            </a:r>
          </a:p>
          <a:p>
            <a:pPr marL="457200" indent="-457200" defTabSz="1828754">
              <a:spcBef>
                <a:spcPts val="3300"/>
              </a:spcBef>
              <a:defRPr sz="3600"/>
            </a:pPr>
            <a:r>
              <a:rPr lang="en-NZ" b="1" dirty="0"/>
              <a:t>Company 1</a:t>
            </a:r>
            <a:r>
              <a:rPr lang="en-NZ" dirty="0"/>
              <a:t>: produces catalysts for combustion engines, with appr. 2000 employees. (</a:t>
            </a:r>
            <a:r>
              <a:rPr lang="en-NZ" b="1" dirty="0"/>
              <a:t>highly automated</a:t>
            </a:r>
            <a:r>
              <a:rPr lang="en-NZ" dirty="0"/>
              <a:t>) Interviews with HR-manager, sustainability manager, shop floor worker</a:t>
            </a:r>
          </a:p>
          <a:p>
            <a:pPr marL="457200" indent="-457200" defTabSz="1828754">
              <a:spcBef>
                <a:spcPts val="3300"/>
              </a:spcBef>
              <a:defRPr sz="3600"/>
            </a:pPr>
            <a:r>
              <a:rPr lang="en-NZ" b="1" dirty="0"/>
              <a:t>Company 2</a:t>
            </a:r>
            <a:r>
              <a:rPr lang="en-NZ" dirty="0"/>
              <a:t>. produces various things from </a:t>
            </a:r>
            <a:r>
              <a:rPr lang="en-NZ" dirty="0" err="1"/>
              <a:t>atomatic</a:t>
            </a:r>
            <a:r>
              <a:rPr lang="en-NZ" dirty="0"/>
              <a:t> luggage screening systems, to box systems for parcels (</a:t>
            </a:r>
            <a:r>
              <a:rPr lang="en-NZ" b="1" dirty="0"/>
              <a:t>some automation</a:t>
            </a:r>
            <a:r>
              <a:rPr lang="en-NZ" dirty="0"/>
              <a:t>) . Appr 400 employees in four plants. Interviews with HR-manager, Technical prod-Manager two shop stewards and  a shop floor worker.</a:t>
            </a:r>
          </a:p>
          <a:p>
            <a:pPr marL="457200" indent="-457200" defTabSz="1828754">
              <a:spcBef>
                <a:spcPts val="3300"/>
              </a:spcBef>
              <a:defRPr sz="3600"/>
            </a:pPr>
            <a:r>
              <a:rPr lang="en-NZ" b="1" dirty="0"/>
              <a:t>Company 3</a:t>
            </a:r>
            <a:r>
              <a:rPr lang="en-NZ" dirty="0"/>
              <a:t>. </a:t>
            </a:r>
            <a:r>
              <a:rPr lang="en-NZ" i="1" dirty="0"/>
              <a:t>produces </a:t>
            </a:r>
            <a:r>
              <a:rPr lang="en-NZ" dirty="0"/>
              <a:t>steel equipment for food industries. (</a:t>
            </a:r>
            <a:r>
              <a:rPr lang="en-NZ" b="1" dirty="0"/>
              <a:t>low level of automation</a:t>
            </a:r>
            <a:r>
              <a:rPr lang="en-NZ" dirty="0"/>
              <a:t>). Appr 100 employees. Interviews with Int CFO, HR-manager, shop steward and shop floor worker.</a:t>
            </a:r>
            <a:endParaRPr lang="en-NZ" b="1" dirty="0"/>
          </a:p>
          <a:p>
            <a:pPr marL="457200" indent="-457200" defTabSz="1828754">
              <a:spcBef>
                <a:spcPts val="3300"/>
              </a:spcBef>
              <a:defRPr sz="3600"/>
            </a:pPr>
            <a:endParaRPr lang="en-NZ" sz="900" dirty="0">
              <a:latin typeface="Times Roman"/>
              <a:ea typeface="Times Roman"/>
              <a:cs typeface="Times Roman"/>
              <a:sym typeface="Times Roman"/>
            </a:endParaRPr>
          </a:p>
        </p:txBody>
      </p:sp>
      <p:sp>
        <p:nvSpPr>
          <p:cNvPr id="176" name="Material"/>
          <p:cNvSpPr txBox="1">
            <a:spLocks noGrp="1"/>
          </p:cNvSpPr>
          <p:nvPr>
            <p:ph type="title"/>
          </p:nvPr>
        </p:nvSpPr>
        <p:spPr>
          <a:xfrm>
            <a:off x="1203685" y="625316"/>
            <a:ext cx="9779001" cy="1435101"/>
          </a:xfrm>
          <a:prstGeom prst="rect">
            <a:avLst/>
          </a:prstGeom>
        </p:spPr>
        <p:txBody>
          <a:bodyPr>
            <a:normAutofit/>
          </a:bodyPr>
          <a:lstStyle/>
          <a:p>
            <a:r>
              <a:rPr lang="sv-SE" sz="6600" dirty="0"/>
              <a:t>4-5 DK CASE STUDIES</a:t>
            </a:r>
            <a:endParaRPr sz="6600" dirty="0"/>
          </a:p>
        </p:txBody>
      </p:sp>
      <p:pic>
        <p:nvPicPr>
          <p:cNvPr id="7" name="Bildobjekt 6">
            <a:extLst>
              <a:ext uri="{FF2B5EF4-FFF2-40B4-BE49-F238E27FC236}">
                <a16:creationId xmlns:a16="http://schemas.microsoft.com/office/drawing/2014/main" id="{343763FE-15B3-E082-AC25-DA3D4DC27D3A}"/>
              </a:ext>
            </a:extLst>
          </p:cNvPr>
          <p:cNvPicPr>
            <a:picLocks noChangeAspect="1"/>
          </p:cNvPicPr>
          <p:nvPr/>
        </p:nvPicPr>
        <p:blipFill>
          <a:blip r:embed="rId2"/>
          <a:stretch>
            <a:fillRect/>
          </a:stretch>
        </p:blipFill>
        <p:spPr>
          <a:xfrm>
            <a:off x="11079405" y="-180675"/>
            <a:ext cx="11452348" cy="4394757"/>
          </a:xfrm>
          <a:prstGeom prst="rect">
            <a:avLst/>
          </a:prstGeom>
        </p:spPr>
      </p:pic>
      <p:pic>
        <p:nvPicPr>
          <p:cNvPr id="9" name="Bildobjekt 8">
            <a:extLst>
              <a:ext uri="{FF2B5EF4-FFF2-40B4-BE49-F238E27FC236}">
                <a16:creationId xmlns:a16="http://schemas.microsoft.com/office/drawing/2014/main" id="{666AF5FF-70D5-9304-9CBB-F6CFDD14F76A}"/>
              </a:ext>
            </a:extLst>
          </p:cNvPr>
          <p:cNvPicPr>
            <a:picLocks noChangeAspect="1"/>
          </p:cNvPicPr>
          <p:nvPr/>
        </p:nvPicPr>
        <p:blipFill>
          <a:blip r:embed="rId3"/>
          <a:stretch>
            <a:fillRect/>
          </a:stretch>
        </p:blipFill>
        <p:spPr>
          <a:xfrm>
            <a:off x="11296645" y="2909322"/>
            <a:ext cx="12360523" cy="6029523"/>
          </a:xfrm>
          <a:prstGeom prst="rect">
            <a:avLst/>
          </a:prstGeom>
        </p:spPr>
      </p:pic>
      <p:pic>
        <p:nvPicPr>
          <p:cNvPr id="11" name="Bildobjekt 10">
            <a:extLst>
              <a:ext uri="{FF2B5EF4-FFF2-40B4-BE49-F238E27FC236}">
                <a16:creationId xmlns:a16="http://schemas.microsoft.com/office/drawing/2014/main" id="{0AD4EA09-29EF-0E9D-4862-69F504128376}"/>
              </a:ext>
            </a:extLst>
          </p:cNvPr>
          <p:cNvPicPr>
            <a:picLocks noChangeAspect="1"/>
          </p:cNvPicPr>
          <p:nvPr/>
        </p:nvPicPr>
        <p:blipFill>
          <a:blip r:embed="rId4"/>
          <a:stretch>
            <a:fillRect/>
          </a:stretch>
        </p:blipFill>
        <p:spPr>
          <a:xfrm>
            <a:off x="12551516" y="8513499"/>
            <a:ext cx="7772035" cy="5090034"/>
          </a:xfrm>
          <a:prstGeom prst="rect">
            <a:avLst/>
          </a:prstGeom>
        </p:spPr>
      </p:pic>
      <p:cxnSp>
        <p:nvCxnSpPr>
          <p:cNvPr id="3" name="Rak pilkoppling 2">
            <a:extLst>
              <a:ext uri="{FF2B5EF4-FFF2-40B4-BE49-F238E27FC236}">
                <a16:creationId xmlns:a16="http://schemas.microsoft.com/office/drawing/2014/main" id="{13D6848D-C432-59CA-5AAB-D9934C9E5108}"/>
              </a:ext>
            </a:extLst>
          </p:cNvPr>
          <p:cNvCxnSpPr>
            <a:cxnSpLocks/>
          </p:cNvCxnSpPr>
          <p:nvPr/>
        </p:nvCxnSpPr>
        <p:spPr>
          <a:xfrm flipV="1">
            <a:off x="10414000" y="1808018"/>
            <a:ext cx="2179782" cy="2747049"/>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4" name="Rak pilkoppling 3">
            <a:extLst>
              <a:ext uri="{FF2B5EF4-FFF2-40B4-BE49-F238E27FC236}">
                <a16:creationId xmlns:a16="http://schemas.microsoft.com/office/drawing/2014/main" id="{FD3CF961-7837-1C39-99B3-0B76FFB94042}"/>
              </a:ext>
            </a:extLst>
          </p:cNvPr>
          <p:cNvCxnSpPr>
            <a:cxnSpLocks/>
          </p:cNvCxnSpPr>
          <p:nvPr/>
        </p:nvCxnSpPr>
        <p:spPr>
          <a:xfrm flipV="1">
            <a:off x="9809018" y="7003473"/>
            <a:ext cx="1173668" cy="249382"/>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0" name="Rak pilkoppling 9">
            <a:extLst>
              <a:ext uri="{FF2B5EF4-FFF2-40B4-BE49-F238E27FC236}">
                <a16:creationId xmlns:a16="http://schemas.microsoft.com/office/drawing/2014/main" id="{96E98EF9-57D7-43E0-56CB-9F9A17623FC0}"/>
              </a:ext>
            </a:extLst>
          </p:cNvPr>
          <p:cNvCxnSpPr>
            <a:cxnSpLocks/>
          </p:cNvCxnSpPr>
          <p:nvPr/>
        </p:nvCxnSpPr>
        <p:spPr>
          <a:xfrm>
            <a:off x="10982686" y="10688780"/>
            <a:ext cx="1544783" cy="0"/>
          </a:xfrm>
          <a:prstGeom prst="straightConnector1">
            <a:avLst/>
          </a:prstGeom>
          <a:noFill/>
          <a:ln w="127000" cap="flat">
            <a:solidFill>
              <a:srgbClr val="000000"/>
            </a:solidFill>
            <a:prstDash val="solid"/>
            <a:miter lim="400000"/>
            <a:tailEnd type="triangle"/>
          </a:ln>
          <a:effectLst/>
          <a:sp3d/>
        </p:spPr>
        <p:style>
          <a:lnRef idx="0">
            <a:scrgbClr r="0" g="0" b="0"/>
          </a:lnRef>
          <a:fillRef idx="0">
            <a:scrgbClr r="0" g="0" b="0"/>
          </a:fillRef>
          <a:effectRef idx="0">
            <a:scrgbClr r="0" g="0" b="0"/>
          </a:effectRef>
          <a:fontRef idx="none"/>
        </p:style>
      </p:cxn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ompany-level case studies: tackling DAD challenges"/>
          <p:cNvSpPr txBox="1">
            <a:spLocks noGrp="1"/>
          </p:cNvSpPr>
          <p:nvPr>
            <p:ph type="title"/>
          </p:nvPr>
        </p:nvSpPr>
        <p:spPr>
          <a:xfrm>
            <a:off x="1206500" y="673101"/>
            <a:ext cx="21971000" cy="1433163"/>
          </a:xfrm>
          <a:prstGeom prst="rect">
            <a:avLst/>
          </a:prstGeom>
        </p:spPr>
        <p:txBody>
          <a:bodyPr>
            <a:normAutofit/>
          </a:bodyPr>
          <a:lstStyle>
            <a:lvl1pPr defTabSz="1999437">
              <a:defRPr sz="6969" spc="-139"/>
            </a:lvl1pPr>
          </a:lstStyle>
          <a:p>
            <a:r>
              <a:rPr lang="sv-SE" sz="6600" dirty="0"/>
              <a:t>DK </a:t>
            </a:r>
            <a:r>
              <a:rPr sz="6600" dirty="0"/>
              <a:t>Company</a:t>
            </a:r>
            <a:r>
              <a:rPr lang="sv-SE" sz="6600" dirty="0"/>
              <a:t> </a:t>
            </a:r>
            <a:r>
              <a:rPr sz="6600" dirty="0"/>
              <a:t>case studies: </a:t>
            </a:r>
            <a:r>
              <a:rPr lang="sv-SE" sz="6600" dirty="0" err="1"/>
              <a:t>Digitalization</a:t>
            </a:r>
            <a:r>
              <a:rPr lang="sv-SE" sz="6600" dirty="0"/>
              <a:t>/Automation</a:t>
            </a:r>
            <a:endParaRPr sz="6600" dirty="0"/>
          </a:p>
        </p:txBody>
      </p:sp>
      <p:sp>
        <p:nvSpPr>
          <p:cNvPr id="193" name="Rottne and Volvo (also Kalmar) clearly have well reasoned strategies to implement digital technologies and know rather well how to argue for why certain technologies are used and others are not.…"/>
          <p:cNvSpPr txBox="1">
            <a:spLocks noGrp="1"/>
          </p:cNvSpPr>
          <p:nvPr>
            <p:ph type="body" idx="1"/>
          </p:nvPr>
        </p:nvSpPr>
        <p:spPr>
          <a:xfrm>
            <a:off x="1054099" y="2106264"/>
            <a:ext cx="21971001" cy="10953938"/>
          </a:xfrm>
          <a:prstGeom prst="rect">
            <a:avLst/>
          </a:prstGeom>
        </p:spPr>
        <p:txBody>
          <a:bodyPr>
            <a:noAutofit/>
          </a:bodyPr>
          <a:lstStyle/>
          <a:p>
            <a:pPr marL="463295" indent="-463295" defTabSz="1853137">
              <a:spcBef>
                <a:spcPts val="3400"/>
              </a:spcBef>
              <a:defRPr sz="3648"/>
            </a:pPr>
            <a:r>
              <a:rPr lang="en-ID" sz="4000" dirty="0">
                <a:solidFill>
                  <a:srgbClr val="000000"/>
                </a:solidFill>
                <a:effectLst/>
                <a:latin typeface="+mj-lt"/>
                <a:ea typeface="Times New Roman" panose="02020603050405020304" pitchFamily="18" charset="0"/>
              </a:rPr>
              <a:t>All three companies use digital tech. in </a:t>
            </a:r>
            <a:r>
              <a:rPr lang="en-ID" sz="4000" b="1" dirty="0" err="1">
                <a:solidFill>
                  <a:srgbClr val="000000"/>
                </a:solidFill>
                <a:effectLst/>
                <a:latin typeface="+mj-lt"/>
                <a:ea typeface="Times New Roman" panose="02020603050405020304" pitchFamily="18" charset="0"/>
              </a:rPr>
              <a:t>adm.</a:t>
            </a:r>
            <a:r>
              <a:rPr lang="en-ID" sz="4000" b="1" dirty="0">
                <a:solidFill>
                  <a:srgbClr val="000000"/>
                </a:solidFill>
                <a:effectLst/>
                <a:latin typeface="+mj-lt"/>
                <a:ea typeface="Times New Roman" panose="02020603050405020304" pitchFamily="18" charset="0"/>
              </a:rPr>
              <a:t> Systems: </a:t>
            </a:r>
            <a:r>
              <a:rPr lang="en-ID" sz="4000" dirty="0">
                <a:solidFill>
                  <a:srgbClr val="000000"/>
                </a:solidFill>
                <a:effectLst/>
                <a:latin typeface="+mj-lt"/>
                <a:ea typeface="Times New Roman" panose="02020603050405020304" pitchFamily="18" charset="0"/>
              </a:rPr>
              <a:t>finances, HR, and enterprise resource planning (ERP) systems, as well </a:t>
            </a:r>
            <a:r>
              <a:rPr lang="en-ID" sz="4000" b="1" dirty="0">
                <a:solidFill>
                  <a:srgbClr val="000000"/>
                </a:solidFill>
                <a:effectLst/>
                <a:latin typeface="+mj-lt"/>
                <a:ea typeface="Times New Roman" panose="02020603050405020304" pitchFamily="18" charset="0"/>
              </a:rPr>
              <a:t>simple automation </a:t>
            </a:r>
            <a:r>
              <a:rPr lang="en-ID" sz="4000" dirty="0">
                <a:solidFill>
                  <a:srgbClr val="000000"/>
                </a:solidFill>
                <a:effectLst/>
                <a:latin typeface="+mj-lt"/>
                <a:ea typeface="Times New Roman" panose="02020603050405020304" pitchFamily="18" charset="0"/>
              </a:rPr>
              <a:t>in production (Robotics/CNC machines). </a:t>
            </a:r>
          </a:p>
          <a:p>
            <a:pPr marL="463295" indent="-463295" defTabSz="1853137">
              <a:spcBef>
                <a:spcPts val="3400"/>
              </a:spcBef>
              <a:defRPr sz="3648"/>
            </a:pPr>
            <a:r>
              <a:rPr lang="en-ID" sz="4000" dirty="0">
                <a:solidFill>
                  <a:srgbClr val="000000"/>
                </a:solidFill>
                <a:effectLst/>
                <a:latin typeface="+mj-lt"/>
                <a:ea typeface="Times New Roman" panose="02020603050405020304" pitchFamily="18" charset="0"/>
              </a:rPr>
              <a:t>The two larger have </a:t>
            </a:r>
            <a:r>
              <a:rPr lang="en-ID" sz="4000" b="1" dirty="0">
                <a:solidFill>
                  <a:srgbClr val="000000"/>
                </a:solidFill>
                <a:effectLst/>
                <a:latin typeface="+mj-lt"/>
                <a:ea typeface="Times New Roman" panose="02020603050405020304" pitchFamily="18" charset="0"/>
              </a:rPr>
              <a:t>digitalized customer relations</a:t>
            </a:r>
            <a:r>
              <a:rPr lang="en-ID" sz="4000" dirty="0">
                <a:solidFill>
                  <a:srgbClr val="000000"/>
                </a:solidFill>
                <a:effectLst/>
                <a:latin typeface="+mj-lt"/>
                <a:ea typeface="Times New Roman" panose="02020603050405020304" pitchFamily="18" charset="0"/>
              </a:rPr>
              <a:t>, and more </a:t>
            </a:r>
            <a:r>
              <a:rPr lang="en-ID" sz="4000" b="1" dirty="0">
                <a:solidFill>
                  <a:srgbClr val="000000"/>
                </a:solidFill>
                <a:effectLst/>
                <a:latin typeface="+mj-lt"/>
                <a:ea typeface="Times New Roman" panose="02020603050405020304" pitchFamily="18" charset="0"/>
              </a:rPr>
              <a:t>advanced robots</a:t>
            </a:r>
            <a:r>
              <a:rPr lang="en-ID" sz="4000" dirty="0">
                <a:solidFill>
                  <a:srgbClr val="000000"/>
                </a:solidFill>
                <a:effectLst/>
                <a:latin typeface="+mj-lt"/>
                <a:ea typeface="Times New Roman" panose="02020603050405020304" pitchFamily="18" charset="0"/>
              </a:rPr>
              <a:t>, and both aim for </a:t>
            </a:r>
            <a:r>
              <a:rPr lang="en-ID" sz="4000" b="1" dirty="0">
                <a:solidFill>
                  <a:srgbClr val="000000"/>
                </a:solidFill>
                <a:effectLst/>
                <a:latin typeface="+mj-lt"/>
                <a:ea typeface="Times New Roman" panose="02020603050405020304" pitchFamily="18" charset="0"/>
              </a:rPr>
              <a:t>AI-based automation </a:t>
            </a:r>
            <a:r>
              <a:rPr lang="en-ID" sz="4000" dirty="0">
                <a:solidFill>
                  <a:srgbClr val="000000"/>
                </a:solidFill>
                <a:effectLst/>
                <a:latin typeface="+mj-lt"/>
                <a:ea typeface="Times New Roman" panose="02020603050405020304" pitchFamily="18" charset="0"/>
              </a:rPr>
              <a:t>in the future</a:t>
            </a:r>
          </a:p>
          <a:p>
            <a:pPr marL="463295" indent="-463295" defTabSz="1853137">
              <a:spcBef>
                <a:spcPts val="3400"/>
              </a:spcBef>
              <a:defRPr sz="3648"/>
            </a:pPr>
            <a:r>
              <a:rPr lang="en-ID" sz="4000" b="1" i="1" dirty="0">
                <a:solidFill>
                  <a:srgbClr val="000000"/>
                </a:solidFill>
                <a:effectLst/>
                <a:latin typeface="+mj-lt"/>
                <a:ea typeface="Times New Roman" panose="02020603050405020304" pitchFamily="18" charset="0"/>
              </a:rPr>
              <a:t>Main reasons for new technologies</a:t>
            </a:r>
            <a:r>
              <a:rPr lang="en-ID" sz="4000" dirty="0">
                <a:solidFill>
                  <a:srgbClr val="000000"/>
                </a:solidFill>
                <a:effectLst/>
                <a:latin typeface="+mj-lt"/>
                <a:ea typeface="Times New Roman" panose="02020603050405020304" pitchFamily="18" charset="0"/>
              </a:rPr>
              <a:t> are straightforward: increasing productivity, cost efficiency and business </a:t>
            </a:r>
            <a:r>
              <a:rPr lang="en-ID" sz="4000" dirty="0" err="1">
                <a:solidFill>
                  <a:srgbClr val="000000"/>
                </a:solidFill>
                <a:effectLst/>
                <a:latin typeface="+mj-lt"/>
                <a:ea typeface="Times New Roman" panose="02020603050405020304" pitchFamily="18" charset="0"/>
              </a:rPr>
              <a:t>expantion</a:t>
            </a:r>
            <a:r>
              <a:rPr lang="en-ID" sz="4000" dirty="0">
                <a:solidFill>
                  <a:srgbClr val="000000"/>
                </a:solidFill>
                <a:effectLst/>
                <a:latin typeface="+mj-lt"/>
                <a:ea typeface="Times New Roman" panose="02020603050405020304" pitchFamily="18" charset="0"/>
              </a:rPr>
              <a:t>.. Robots/automation is also to increase quality, and improve production flow – and replace/release workers from monotonous tasks </a:t>
            </a:r>
            <a:endParaRPr lang="en-ID" sz="4000" dirty="0">
              <a:solidFill>
                <a:srgbClr val="000000"/>
              </a:solidFill>
              <a:latin typeface="+mj-lt"/>
              <a:ea typeface="Times New Roman" panose="02020603050405020304" pitchFamily="18" charset="0"/>
            </a:endParaRPr>
          </a:p>
          <a:p>
            <a:pPr marL="463295" indent="-463295" defTabSz="1853137">
              <a:spcBef>
                <a:spcPts val="3400"/>
              </a:spcBef>
              <a:defRPr sz="3648"/>
            </a:pPr>
            <a:r>
              <a:rPr lang="en-ID" sz="4000" dirty="0">
                <a:latin typeface="+mj-lt"/>
                <a:cs typeface="Times New Roman" panose="02020603050405020304" pitchFamily="18" charset="0"/>
              </a:rPr>
              <a:t>Additional ”driving forces” are </a:t>
            </a:r>
            <a:r>
              <a:rPr lang="en-ID" sz="4000" b="1" dirty="0">
                <a:solidFill>
                  <a:srgbClr val="000000"/>
                </a:solidFill>
                <a:effectLst/>
                <a:latin typeface="+mj-lt"/>
                <a:ea typeface="Times New Roman" panose="02020603050405020304" pitchFamily="18" charset="0"/>
                <a:cs typeface="Times New Roman" panose="02020603050405020304" pitchFamily="18" charset="0"/>
              </a:rPr>
              <a:t>requirements from customers</a:t>
            </a:r>
            <a:r>
              <a:rPr lang="en-ID" sz="4000" dirty="0">
                <a:solidFill>
                  <a:srgbClr val="000000"/>
                </a:solidFill>
                <a:effectLst/>
                <a:latin typeface="+mj-lt"/>
                <a:ea typeface="Times New Roman" panose="02020603050405020304" pitchFamily="18" charset="0"/>
                <a:cs typeface="Times New Roman" panose="02020603050405020304" pitchFamily="18" charset="0"/>
              </a:rPr>
              <a:t>, and in “lower-level bottom-up improvements” </a:t>
            </a:r>
            <a:r>
              <a:rPr lang="en-ID" sz="4000" b="1" dirty="0">
                <a:solidFill>
                  <a:srgbClr val="000000"/>
                </a:solidFill>
                <a:effectLst/>
                <a:latin typeface="+mj-lt"/>
                <a:ea typeface="Times New Roman" panose="02020603050405020304" pitchFamily="18" charset="0"/>
                <a:cs typeface="Times New Roman" panose="02020603050405020304" pitchFamily="18" charset="0"/>
              </a:rPr>
              <a:t>suggestions from the employees</a:t>
            </a:r>
            <a:r>
              <a:rPr lang="en-ID" sz="4000" dirty="0">
                <a:solidFill>
                  <a:srgbClr val="000000"/>
                </a:solidFill>
                <a:effectLst/>
                <a:latin typeface="+mj-lt"/>
                <a:ea typeface="Times New Roman" panose="02020603050405020304" pitchFamily="18" charset="0"/>
                <a:cs typeface="Times New Roman" panose="02020603050405020304" pitchFamily="18" charset="0"/>
              </a:rPr>
              <a:t>.</a:t>
            </a:r>
            <a:endParaRPr lang="en-ID" sz="4000" dirty="0">
              <a:solidFill>
                <a:srgbClr val="000000"/>
              </a:solidFill>
              <a:latin typeface="+mj-lt"/>
              <a:ea typeface="Times New Roman" panose="02020603050405020304" pitchFamily="18" charset="0"/>
              <a:cs typeface="Times New Roman" panose="02020603050405020304" pitchFamily="18" charset="0"/>
            </a:endParaRPr>
          </a:p>
          <a:p>
            <a:pPr marL="463295" indent="-463295" defTabSz="1853137">
              <a:spcBef>
                <a:spcPts val="3400"/>
              </a:spcBef>
              <a:defRPr sz="3648"/>
            </a:pPr>
            <a:r>
              <a:rPr lang="en-ID" sz="4000" dirty="0">
                <a:latin typeface="+mj-lt"/>
                <a:cs typeface="Times New Roman" panose="02020603050405020304" pitchFamily="18" charset="0"/>
              </a:rPr>
              <a:t>Only in the largest company did </a:t>
            </a:r>
            <a:r>
              <a:rPr lang="en-ID" sz="4000" b="1" dirty="0">
                <a:latin typeface="+mj-lt"/>
                <a:cs typeface="Times New Roman" panose="02020603050405020304" pitchFamily="18" charset="0"/>
              </a:rPr>
              <a:t>local TU </a:t>
            </a:r>
            <a:r>
              <a:rPr lang="en-ID" sz="4000" dirty="0">
                <a:latin typeface="+mj-lt"/>
                <a:cs typeface="Times New Roman" panose="02020603050405020304" pitchFamily="18" charset="0"/>
              </a:rPr>
              <a:t>have a consultative role: </a:t>
            </a:r>
            <a:r>
              <a:rPr lang="en-ID" sz="4000" u="sng" dirty="0">
                <a:latin typeface="+mj-lt"/>
                <a:cs typeface="Times New Roman" panose="02020603050405020304" pitchFamily="18" charset="0"/>
              </a:rPr>
              <a:t>BUT </a:t>
            </a:r>
            <a:r>
              <a:rPr lang="en-ID" sz="4000" b="1" dirty="0">
                <a:latin typeface="+mj-lt"/>
                <a:cs typeface="Times New Roman" panose="02020603050405020304" pitchFamily="18" charset="0"/>
              </a:rPr>
              <a:t>employees had some influence </a:t>
            </a:r>
            <a:r>
              <a:rPr lang="en-ID" sz="4000" dirty="0">
                <a:latin typeface="+mj-lt"/>
                <a:cs typeface="Times New Roman" panose="02020603050405020304" pitchFamily="18" charset="0"/>
              </a:rPr>
              <a:t>on implementation – because of experiences of failed implementation previously</a:t>
            </a:r>
          </a:p>
          <a:p>
            <a:pPr marL="463295" indent="-463295" defTabSz="1853137">
              <a:spcBef>
                <a:spcPts val="3400"/>
              </a:spcBef>
              <a:defRPr sz="3648"/>
            </a:pPr>
            <a:r>
              <a:rPr lang="en-ID" sz="4000" dirty="0">
                <a:latin typeface="+mj-lt"/>
                <a:cs typeface="Times New Roman" panose="02020603050405020304" pitchFamily="18" charset="0"/>
              </a:rPr>
              <a:t>Just as on sectoral level, local </a:t>
            </a:r>
            <a:r>
              <a:rPr lang="en-ID" sz="4000" b="1" dirty="0">
                <a:latin typeface="+mj-lt"/>
                <a:cs typeface="Times New Roman" panose="02020603050405020304" pitchFamily="18" charset="0"/>
              </a:rPr>
              <a:t>level TU reps </a:t>
            </a:r>
            <a:r>
              <a:rPr lang="en-ID" sz="4000" dirty="0">
                <a:latin typeface="+mj-lt"/>
                <a:cs typeface="Times New Roman" panose="02020603050405020304" pitchFamily="18" charset="0"/>
              </a:rPr>
              <a:t>seem to </a:t>
            </a:r>
            <a:r>
              <a:rPr lang="en-ID" sz="4000" b="1" dirty="0">
                <a:latin typeface="+mj-lt"/>
                <a:cs typeface="Times New Roman" panose="02020603050405020304" pitchFamily="18" charset="0"/>
              </a:rPr>
              <a:t>agree on the need for automation</a:t>
            </a:r>
          </a:p>
          <a:p>
            <a:pPr marL="463295" indent="-463295" defTabSz="1853137">
              <a:spcBef>
                <a:spcPts val="3400"/>
              </a:spcBef>
              <a:defRPr sz="3648"/>
            </a:pPr>
            <a:r>
              <a:rPr lang="en-ID" sz="4000" b="1" dirty="0">
                <a:latin typeface="+mj-lt"/>
                <a:cs typeface="Times New Roman" panose="02020603050405020304" pitchFamily="18" charset="0"/>
              </a:rPr>
              <a:t>Further education/training is the big local issue</a:t>
            </a:r>
            <a:r>
              <a:rPr lang="en-ID" sz="4000" dirty="0">
                <a:latin typeface="+mj-lt"/>
                <a:cs typeface="Times New Roman" panose="02020603050405020304" pitchFamily="18" charset="0"/>
              </a:rPr>
              <a:t>: send out their own knowledgeable workers + bring in education from the tech-supplier + one company finance external further education for 12 employees/year  too “top up” their education/training as blacksmiths/technicians etc.</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Company-level case studies: trade union involvement"/>
          <p:cNvSpPr txBox="1">
            <a:spLocks noGrp="1"/>
          </p:cNvSpPr>
          <p:nvPr>
            <p:ph type="title"/>
          </p:nvPr>
        </p:nvSpPr>
        <p:spPr>
          <a:xfrm>
            <a:off x="1206500" y="1604432"/>
            <a:ext cx="21971000" cy="1433163"/>
          </a:xfrm>
          <a:prstGeom prst="rect">
            <a:avLst/>
          </a:prstGeom>
        </p:spPr>
        <p:txBody>
          <a:bodyPr>
            <a:normAutofit/>
          </a:bodyPr>
          <a:lstStyle>
            <a:lvl1pPr defTabSz="1999437">
              <a:defRPr sz="6969" spc="-139"/>
            </a:lvl1pPr>
          </a:lstStyle>
          <a:p>
            <a:r>
              <a:rPr lang="sv-SE" sz="6600" dirty="0"/>
              <a:t>DK </a:t>
            </a:r>
            <a:r>
              <a:rPr sz="6600" dirty="0"/>
              <a:t>Company</a:t>
            </a:r>
            <a:r>
              <a:rPr lang="sv-SE" sz="6600" dirty="0"/>
              <a:t> </a:t>
            </a:r>
            <a:r>
              <a:rPr sz="6600" dirty="0"/>
              <a:t>case studies: </a:t>
            </a:r>
            <a:r>
              <a:rPr lang="sv-SE" sz="6600" dirty="0" err="1"/>
              <a:t>Decarbonization</a:t>
            </a:r>
            <a:endParaRPr sz="6600" dirty="0"/>
          </a:p>
        </p:txBody>
      </p:sp>
      <p:sp>
        <p:nvSpPr>
          <p:cNvPr id="196" name="There is a difference in union involvement based on the size of the companies and unions, the products, but also in traditions, between company 1 and 2.…"/>
          <p:cNvSpPr txBox="1">
            <a:spLocks noGrp="1"/>
          </p:cNvSpPr>
          <p:nvPr>
            <p:ph type="body" idx="1"/>
          </p:nvPr>
        </p:nvSpPr>
        <p:spPr>
          <a:xfrm>
            <a:off x="1206500" y="3589621"/>
            <a:ext cx="21971000" cy="9778495"/>
          </a:xfrm>
          <a:prstGeom prst="rect">
            <a:avLst/>
          </a:prstGeom>
        </p:spPr>
        <p:txBody>
          <a:bodyPr>
            <a:normAutofit/>
          </a:bodyPr>
          <a:lstStyle/>
          <a:p>
            <a:pPr marL="505968" indent="-505968" defTabSz="2023821">
              <a:spcBef>
                <a:spcPts val="3700"/>
              </a:spcBef>
              <a:defRPr sz="3984"/>
            </a:pPr>
            <a:r>
              <a:rPr lang="en-GB" sz="4400" dirty="0">
                <a:solidFill>
                  <a:srgbClr val="000000"/>
                </a:solidFill>
                <a:effectLst/>
                <a:latin typeface="+mj-lt"/>
                <a:ea typeface="Times New Roman" panose="02020603050405020304" pitchFamily="18" charset="0"/>
              </a:rPr>
              <a:t>D</a:t>
            </a:r>
            <a:r>
              <a:rPr lang="en-GB" sz="4400" b="1" i="1" dirty="0">
                <a:solidFill>
                  <a:srgbClr val="000000"/>
                </a:solidFill>
                <a:effectLst/>
                <a:latin typeface="+mj-lt"/>
                <a:ea typeface="Times New Roman" panose="02020603050405020304" pitchFamily="18" charset="0"/>
              </a:rPr>
              <a:t>ecarbonization is less developed in the companies</a:t>
            </a:r>
            <a:r>
              <a:rPr lang="en-GB" sz="4400" dirty="0">
                <a:solidFill>
                  <a:srgbClr val="000000"/>
                </a:solidFill>
                <a:effectLst/>
                <a:latin typeface="+mj-lt"/>
                <a:ea typeface="Times New Roman" panose="02020603050405020304" pitchFamily="18" charset="0"/>
              </a:rPr>
              <a:t> The largest one (#1) has a </a:t>
            </a:r>
            <a:r>
              <a:rPr lang="en-GB" sz="4400" b="1" dirty="0">
                <a:solidFill>
                  <a:srgbClr val="000000"/>
                </a:solidFill>
                <a:effectLst/>
                <a:latin typeface="+mj-lt"/>
                <a:ea typeface="Times New Roman" panose="02020603050405020304" pitchFamily="18" charset="0"/>
              </a:rPr>
              <a:t>formal sustainability policy since 2021</a:t>
            </a:r>
            <a:r>
              <a:rPr lang="en-GB" sz="4400" dirty="0">
                <a:solidFill>
                  <a:srgbClr val="000000"/>
                </a:solidFill>
                <a:effectLst/>
                <a:latin typeface="+mj-lt"/>
                <a:ea typeface="Times New Roman" panose="02020603050405020304" pitchFamily="18" charset="0"/>
              </a:rPr>
              <a:t>. The smallest started its journey by completing its first </a:t>
            </a:r>
            <a:r>
              <a:rPr lang="en-GB" sz="4400" b="1" dirty="0">
                <a:solidFill>
                  <a:srgbClr val="000000"/>
                </a:solidFill>
                <a:effectLst/>
                <a:latin typeface="+mj-lt"/>
                <a:ea typeface="Times New Roman" panose="02020603050405020304" pitchFamily="18" charset="0"/>
              </a:rPr>
              <a:t>Climate Report </a:t>
            </a:r>
            <a:r>
              <a:rPr lang="en-GB" sz="4400" dirty="0">
                <a:solidFill>
                  <a:srgbClr val="000000"/>
                </a:solidFill>
                <a:effectLst/>
                <a:latin typeface="+mj-lt"/>
                <a:ea typeface="Times New Roman" panose="02020603050405020304" pitchFamily="18" charset="0"/>
              </a:rPr>
              <a:t>two weeks prior to the interview. </a:t>
            </a:r>
          </a:p>
          <a:p>
            <a:pPr marL="505968" indent="-505968" defTabSz="2023821">
              <a:spcBef>
                <a:spcPts val="3700"/>
              </a:spcBef>
              <a:defRPr sz="3984"/>
            </a:pPr>
            <a:r>
              <a:rPr lang="en-GB" sz="4400" dirty="0">
                <a:solidFill>
                  <a:srgbClr val="000000"/>
                </a:solidFill>
                <a:effectLst/>
                <a:latin typeface="+mj-lt"/>
                <a:ea typeface="Times New Roman" panose="02020603050405020304" pitchFamily="18" charset="0"/>
              </a:rPr>
              <a:t>The companies are still only in their </a:t>
            </a:r>
            <a:r>
              <a:rPr lang="en-GB" sz="4400" b="1" dirty="0">
                <a:solidFill>
                  <a:srgbClr val="000000"/>
                </a:solidFill>
                <a:effectLst/>
                <a:latin typeface="+mj-lt"/>
                <a:ea typeface="Times New Roman" panose="02020603050405020304" pitchFamily="18" charset="0"/>
              </a:rPr>
              <a:t>start-up process </a:t>
            </a:r>
            <a:r>
              <a:rPr lang="en-GB" sz="4400" dirty="0">
                <a:solidFill>
                  <a:srgbClr val="000000"/>
                </a:solidFill>
                <a:effectLst/>
                <a:latin typeface="+mj-lt"/>
                <a:ea typeface="Times New Roman" panose="02020603050405020304" pitchFamily="18" charset="0"/>
              </a:rPr>
              <a:t>in relation to decarbonization, </a:t>
            </a:r>
          </a:p>
          <a:p>
            <a:pPr marL="0" indent="0" defTabSz="2023821">
              <a:spcBef>
                <a:spcPts val="3700"/>
              </a:spcBef>
              <a:buNone/>
              <a:defRPr sz="3984"/>
            </a:pPr>
            <a:r>
              <a:rPr lang="en-GB" sz="4400" b="1" i="1" dirty="0">
                <a:solidFill>
                  <a:srgbClr val="000000"/>
                </a:solidFill>
                <a:effectLst/>
                <a:latin typeface="+mj-lt"/>
                <a:ea typeface="Times New Roman" panose="02020603050405020304" pitchFamily="18" charset="0"/>
              </a:rPr>
              <a:t>but:</a:t>
            </a:r>
          </a:p>
          <a:p>
            <a:pPr marL="505968" indent="-505968" defTabSz="2023821">
              <a:spcBef>
                <a:spcPts val="3700"/>
              </a:spcBef>
              <a:defRPr sz="3984"/>
            </a:pPr>
            <a:r>
              <a:rPr lang="en-GB" sz="4400" b="1" dirty="0">
                <a:latin typeface="+mj-lt"/>
                <a:ea typeface="Times New Roman" panose="02020603050405020304" pitchFamily="18" charset="0"/>
              </a:rPr>
              <a:t>Company #1 </a:t>
            </a:r>
            <a:r>
              <a:rPr lang="en-GB" sz="4400" dirty="0">
                <a:latin typeface="+mj-lt"/>
                <a:ea typeface="Times New Roman" panose="02020603050405020304" pitchFamily="18" charset="0"/>
              </a:rPr>
              <a:t>producing catalyst have started producing a Fuel cell – to adapt to the decarbonization of vehicles.</a:t>
            </a:r>
          </a:p>
          <a:p>
            <a:pPr marL="505968" indent="-505968" defTabSz="2023821">
              <a:spcBef>
                <a:spcPts val="3700"/>
              </a:spcBef>
              <a:defRPr sz="3984"/>
            </a:pPr>
            <a:r>
              <a:rPr lang="en-GB" sz="4400" b="1" kern="0" dirty="0">
                <a:solidFill>
                  <a:srgbClr val="000000"/>
                </a:solidFill>
                <a:effectLst/>
                <a:latin typeface="+mj-lt"/>
                <a:ea typeface="Times New Roman" panose="02020603050405020304" pitchFamily="18" charset="0"/>
              </a:rPr>
              <a:t>Company #2</a:t>
            </a:r>
            <a:r>
              <a:rPr lang="en-GB" sz="4400" kern="0" dirty="0">
                <a:solidFill>
                  <a:srgbClr val="000000"/>
                </a:solidFill>
                <a:effectLst/>
                <a:latin typeface="+mj-lt"/>
                <a:ea typeface="Times New Roman" panose="02020603050405020304" pitchFamily="18" charset="0"/>
              </a:rPr>
              <a:t>, introduction of new more energy effective machinery and a planned installation of solar cells later this year</a:t>
            </a:r>
          </a:p>
          <a:p>
            <a:pPr marL="505968" indent="-505968" defTabSz="2023821">
              <a:spcBef>
                <a:spcPts val="3700"/>
              </a:spcBef>
              <a:defRPr sz="3984"/>
            </a:pPr>
            <a:r>
              <a:rPr lang="en-GB" sz="4400" b="1" dirty="0">
                <a:latin typeface="+mj-lt"/>
                <a:ea typeface="Times New Roman" panose="02020603050405020304" pitchFamily="18" charset="0"/>
              </a:rPr>
              <a:t>Company #3</a:t>
            </a:r>
            <a:r>
              <a:rPr lang="en-GB" sz="4400" dirty="0">
                <a:latin typeface="+mj-lt"/>
                <a:ea typeface="Times New Roman" panose="02020603050405020304" pitchFamily="18" charset="0"/>
              </a:rPr>
              <a:t>, have started to discuss both new machinery and solar cells.</a:t>
            </a:r>
            <a:endParaRPr lang="en-GB" sz="4400" dirty="0">
              <a:solidFill>
                <a:srgbClr val="000000"/>
              </a:solidFill>
              <a:effectLst/>
              <a:latin typeface="+mj-lt"/>
              <a:ea typeface="Times New Roman" panose="02020603050405020304" pitchFamily="18"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ectoral relevance of DAD –…"/>
          <p:cNvSpPr txBox="1">
            <a:spLocks noGrp="1"/>
          </p:cNvSpPr>
          <p:nvPr>
            <p:ph type="title"/>
          </p:nvPr>
        </p:nvSpPr>
        <p:spPr>
          <a:xfrm>
            <a:off x="1206500" y="1079500"/>
            <a:ext cx="21971000" cy="2215629"/>
          </a:xfrm>
          <a:prstGeom prst="rect">
            <a:avLst/>
          </a:prstGeom>
        </p:spPr>
        <p:txBody>
          <a:bodyPr>
            <a:normAutofit/>
          </a:bodyPr>
          <a:lstStyle/>
          <a:p>
            <a:pPr defTabSz="2170121">
              <a:defRPr sz="7565" spc="-151"/>
            </a:pPr>
            <a:r>
              <a:rPr lang="sv-SE" sz="7200" dirty="0"/>
              <a:t>6. </a:t>
            </a:r>
            <a:r>
              <a:rPr lang="sv-SE" sz="7200" dirty="0" err="1"/>
              <a:t>Comparative</a:t>
            </a:r>
            <a:r>
              <a:rPr lang="sv-SE" sz="7200" dirty="0"/>
              <a:t>: </a:t>
            </a:r>
            <a:r>
              <a:rPr lang="sv-SE" sz="7200" dirty="0" err="1"/>
              <a:t>similar</a:t>
            </a:r>
            <a:r>
              <a:rPr lang="sv-SE" sz="7200" dirty="0"/>
              <a:t> </a:t>
            </a:r>
            <a:r>
              <a:rPr lang="sv-SE" sz="7200" dirty="0" err="1"/>
              <a:t>countries</a:t>
            </a:r>
            <a:r>
              <a:rPr lang="sv-SE" sz="7200" dirty="0"/>
              <a:t> = DK+SE</a:t>
            </a:r>
            <a:endParaRPr sz="7200" dirty="0"/>
          </a:p>
        </p:txBody>
      </p:sp>
      <p:sp>
        <p:nvSpPr>
          <p:cNvPr id="190" name="Both employers and unions have much consensus in that they advocate further digitalization, automation, and decarbonization to keep up with international competition and save jobs.…"/>
          <p:cNvSpPr txBox="1">
            <a:spLocks noGrp="1"/>
          </p:cNvSpPr>
          <p:nvPr>
            <p:ph type="body" idx="1"/>
          </p:nvPr>
        </p:nvSpPr>
        <p:spPr>
          <a:xfrm>
            <a:off x="1206500" y="2473036"/>
            <a:ext cx="21971000" cy="10810170"/>
          </a:xfrm>
          <a:prstGeom prst="rect">
            <a:avLst/>
          </a:prstGeom>
        </p:spPr>
        <p:txBody>
          <a:bodyPr>
            <a:normAutofit/>
          </a:bodyPr>
          <a:lstStyle/>
          <a:p>
            <a:pPr marL="554736" indent="-554736" defTabSz="2218888">
              <a:spcBef>
                <a:spcPts val="4000"/>
              </a:spcBef>
              <a:defRPr sz="4368"/>
            </a:pPr>
            <a:r>
              <a:rPr lang="en-HK" b="1" i="1" dirty="0"/>
              <a:t>DISSIMILAR</a:t>
            </a:r>
            <a:r>
              <a:rPr lang="en-HK" b="1" dirty="0"/>
              <a:t>: Automotive </a:t>
            </a:r>
            <a:r>
              <a:rPr lang="en-HK" dirty="0"/>
              <a:t>still large in SE, marginal in DK – </a:t>
            </a:r>
            <a:r>
              <a:rPr lang="en-HK" b="1" dirty="0"/>
              <a:t>Company sizes </a:t>
            </a:r>
            <a:r>
              <a:rPr lang="en-HK" dirty="0"/>
              <a:t>generally larger in SE as compared to DK</a:t>
            </a:r>
            <a:endParaRPr lang="en-HK" b="1" dirty="0"/>
          </a:p>
          <a:p>
            <a:pPr marL="554736" indent="-554736" defTabSz="2218888">
              <a:spcBef>
                <a:spcPts val="4000"/>
              </a:spcBef>
              <a:defRPr sz="4368"/>
            </a:pPr>
            <a:r>
              <a:rPr lang="en-HK" b="1" i="1" dirty="0"/>
              <a:t>SIMILAR: </a:t>
            </a:r>
            <a:r>
              <a:rPr lang="en-HK" dirty="0"/>
              <a:t>employer and union consensus in the need for further DAD </a:t>
            </a:r>
          </a:p>
          <a:p>
            <a:pPr marL="554736" indent="-554736" defTabSz="2218888">
              <a:spcBef>
                <a:spcPts val="4000"/>
              </a:spcBef>
              <a:defRPr sz="4368"/>
            </a:pPr>
            <a:r>
              <a:rPr lang="en-HK" b="1" i="1" dirty="0"/>
              <a:t>DISSIMILAR </a:t>
            </a:r>
            <a:r>
              <a:rPr lang="en-HK" dirty="0"/>
              <a:t>less discussion of risks for employees/jobs in by </a:t>
            </a:r>
            <a:r>
              <a:rPr lang="en-HK" b="1" dirty="0"/>
              <a:t>Danish </a:t>
            </a:r>
            <a:r>
              <a:rPr lang="en-HK" dirty="0"/>
              <a:t>Tus as compared to </a:t>
            </a:r>
            <a:r>
              <a:rPr lang="en-HK" b="1" dirty="0"/>
              <a:t>Sweden: </a:t>
            </a:r>
            <a:r>
              <a:rPr lang="en-HK" dirty="0"/>
              <a:t>In Denmark  D+A is thought to both keep/bring home plants/jobs and improve working conditions by reducing heavy and monotonous tasks.</a:t>
            </a:r>
          </a:p>
          <a:p>
            <a:pPr marL="554736" indent="-554736" defTabSz="2218888">
              <a:spcBef>
                <a:spcPts val="4000"/>
              </a:spcBef>
              <a:defRPr sz="4368"/>
            </a:pPr>
            <a:r>
              <a:rPr lang="en-HK" b="1" i="1" dirty="0"/>
              <a:t>SIMILAR</a:t>
            </a:r>
            <a:r>
              <a:rPr lang="en-HK" b="1" dirty="0"/>
              <a:t>: </a:t>
            </a:r>
            <a:r>
              <a:rPr lang="en-HK" dirty="0"/>
              <a:t>Decarbonization is thought to  create jobs and improve competitiveness – and it is very much seen as part of the digitalization development</a:t>
            </a:r>
          </a:p>
          <a:p>
            <a:pPr marL="554736" indent="-554736" defTabSz="2218888">
              <a:spcBef>
                <a:spcPts val="4000"/>
              </a:spcBef>
              <a:defRPr sz="4368"/>
            </a:pPr>
            <a:r>
              <a:rPr lang="en-HK" b="1" i="1" dirty="0"/>
              <a:t>SIMILAR</a:t>
            </a:r>
            <a:r>
              <a:rPr lang="en-HK" b="1" dirty="0"/>
              <a:t>:</a:t>
            </a:r>
            <a:r>
              <a:rPr lang="en-HK" dirty="0"/>
              <a:t>. joint social partner cooperation on DAD is thought to benefit both companies, and employees and strengthen economic development</a:t>
            </a:r>
          </a:p>
          <a:p>
            <a:pPr marL="554736" indent="-554736" defTabSz="2218888">
              <a:spcBef>
                <a:spcPts val="4000"/>
              </a:spcBef>
              <a:defRPr sz="4368"/>
            </a:pPr>
            <a:r>
              <a:rPr lang="en-HK" b="1" i="1" dirty="0"/>
              <a:t>SIMILAR</a:t>
            </a:r>
            <a:r>
              <a:rPr lang="en-HK" b="1" dirty="0"/>
              <a:t>: DAD </a:t>
            </a:r>
            <a:r>
              <a:rPr lang="en-HK" dirty="0"/>
              <a:t>not specifically regulated in CAs (Sectoral level most important). BUT </a:t>
            </a:r>
            <a:r>
              <a:rPr lang="en-HK" b="1" dirty="0"/>
              <a:t>Education/training + H&amp;S </a:t>
            </a:r>
            <a:r>
              <a:rPr lang="en-HK" dirty="0"/>
              <a:t>in CA are relevant in relation to DAD-consequences – and both are regulated </a:t>
            </a:r>
            <a:r>
              <a:rPr lang="en-HK" b="1" dirty="0" err="1"/>
              <a:t>sectorally</a:t>
            </a:r>
            <a:r>
              <a:rPr lang="en-HK" dirty="0"/>
              <a:t>, and often well-developed </a:t>
            </a:r>
            <a:r>
              <a:rPr lang="en-HK" b="1" dirty="0"/>
              <a:t>locally </a:t>
            </a:r>
            <a:r>
              <a:rPr lang="en-HK" dirty="0"/>
              <a:t>in both countries.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Sectoral relevance of DAD –…"/>
          <p:cNvSpPr txBox="1">
            <a:spLocks noGrp="1"/>
          </p:cNvSpPr>
          <p:nvPr>
            <p:ph type="title"/>
          </p:nvPr>
        </p:nvSpPr>
        <p:spPr>
          <a:xfrm>
            <a:off x="1206499" y="1079500"/>
            <a:ext cx="23566967" cy="2215629"/>
          </a:xfrm>
          <a:prstGeom prst="rect">
            <a:avLst/>
          </a:prstGeom>
        </p:spPr>
        <p:txBody>
          <a:bodyPr>
            <a:normAutofit/>
          </a:bodyPr>
          <a:lstStyle/>
          <a:p>
            <a:pPr defTabSz="2170121">
              <a:defRPr sz="7565" spc="-151"/>
            </a:pPr>
            <a:r>
              <a:rPr lang="sv-SE" sz="6600" dirty="0"/>
              <a:t>7. </a:t>
            </a:r>
            <a:r>
              <a:rPr lang="sv-SE" sz="6600" dirty="0" err="1"/>
              <a:t>Comparative</a:t>
            </a:r>
            <a:r>
              <a:rPr lang="sv-SE" sz="6600" dirty="0"/>
              <a:t>: </a:t>
            </a:r>
            <a:r>
              <a:rPr lang="sv-SE" sz="6600" dirty="0" err="1"/>
              <a:t>Dissimilar</a:t>
            </a:r>
            <a:r>
              <a:rPr lang="sv-SE" sz="6600" dirty="0"/>
              <a:t> </a:t>
            </a:r>
            <a:r>
              <a:rPr lang="sv-SE" sz="6600" dirty="0" err="1"/>
              <a:t>countries</a:t>
            </a:r>
            <a:r>
              <a:rPr lang="sv-SE" sz="6600" dirty="0"/>
              <a:t> DK/SE vs: HU/RS</a:t>
            </a:r>
            <a:endParaRPr sz="6600" dirty="0"/>
          </a:p>
        </p:txBody>
      </p:sp>
      <p:sp>
        <p:nvSpPr>
          <p:cNvPr id="190" name="Both employers and unions have much consensus in that they advocate further digitalization, automation, and decarbonization to keep up with international competition and save jobs.…"/>
          <p:cNvSpPr txBox="1">
            <a:spLocks noGrp="1"/>
          </p:cNvSpPr>
          <p:nvPr>
            <p:ph type="body" idx="1"/>
          </p:nvPr>
        </p:nvSpPr>
        <p:spPr>
          <a:xfrm>
            <a:off x="1206500" y="2370667"/>
            <a:ext cx="21971000" cy="10912539"/>
          </a:xfrm>
          <a:prstGeom prst="rect">
            <a:avLst/>
          </a:prstGeom>
        </p:spPr>
        <p:txBody>
          <a:bodyPr>
            <a:normAutofit/>
          </a:bodyPr>
          <a:lstStyle/>
          <a:p>
            <a:pPr marL="0" indent="0" defTabSz="2218888">
              <a:spcBef>
                <a:spcPts val="3000"/>
              </a:spcBef>
              <a:buNone/>
              <a:defRPr sz="4368"/>
            </a:pPr>
            <a:r>
              <a:rPr lang="en-HK" sz="4000" b="1" i="1" dirty="0">
                <a:solidFill>
                  <a:srgbClr val="FF0000"/>
                </a:solidFill>
              </a:rPr>
              <a:t>		Sorry if misrepresenting, and/or deemphasising exceptions!</a:t>
            </a:r>
          </a:p>
          <a:p>
            <a:pPr marL="0" indent="0" defTabSz="2218888">
              <a:spcBef>
                <a:spcPts val="1000"/>
              </a:spcBef>
              <a:buNone/>
              <a:defRPr sz="4368"/>
            </a:pPr>
            <a:r>
              <a:rPr lang="en-HK" sz="4000" b="1" i="1" dirty="0"/>
              <a:t>DISSIMILAR: </a:t>
            </a:r>
          </a:p>
          <a:p>
            <a:pPr marL="554736" indent="-554736" defTabSz="2218888">
              <a:spcBef>
                <a:spcPts val="3000"/>
              </a:spcBef>
              <a:defRPr sz="4368"/>
            </a:pPr>
            <a:r>
              <a:rPr lang="en-HK" sz="4000" b="1" dirty="0"/>
              <a:t>DK+ SE</a:t>
            </a:r>
            <a:r>
              <a:rPr lang="en-HK" sz="4000" dirty="0"/>
              <a:t> strong </a:t>
            </a:r>
            <a:r>
              <a:rPr lang="en-HK" sz="4000" u="sng" dirty="0"/>
              <a:t>Bipartite </a:t>
            </a:r>
            <a:r>
              <a:rPr lang="en-HK" sz="4000" dirty="0"/>
              <a:t>SO relations (UD+CA) at central, sectoral and union presence/dialogue at local level </a:t>
            </a:r>
          </a:p>
          <a:p>
            <a:pPr marL="554736" indent="-554736" defTabSz="2218888">
              <a:spcBef>
                <a:spcPts val="3000"/>
              </a:spcBef>
              <a:defRPr sz="4368"/>
            </a:pPr>
            <a:r>
              <a:rPr lang="en-HK" sz="4000" dirty="0">
                <a:sym typeface="Wingdings" panose="05000000000000000000" pitchFamily="2" charset="2"/>
              </a:rPr>
              <a:t> </a:t>
            </a:r>
            <a:r>
              <a:rPr lang="en-HK" sz="4000" b="1" dirty="0">
                <a:sym typeface="Wingdings" panose="05000000000000000000" pitchFamily="2" charset="2"/>
              </a:rPr>
              <a:t>HU/RS</a:t>
            </a:r>
            <a:r>
              <a:rPr lang="en-HK" sz="4000" dirty="0">
                <a:sym typeface="Wingdings" panose="05000000000000000000" pitchFamily="2" charset="2"/>
              </a:rPr>
              <a:t> weaker SP relations (some of </a:t>
            </a:r>
            <a:r>
              <a:rPr lang="en-HK" sz="4000" u="sng" dirty="0">
                <a:sym typeface="Wingdings" panose="05000000000000000000" pitchFamily="2" charset="2"/>
              </a:rPr>
              <a:t>Tripartite</a:t>
            </a:r>
            <a:r>
              <a:rPr lang="en-HK" sz="4000" dirty="0">
                <a:sym typeface="Wingdings" panose="05000000000000000000" pitchFamily="2" charset="2"/>
              </a:rPr>
              <a:t>), particularly at Sectoral level (in metal), low union </a:t>
            </a:r>
            <a:r>
              <a:rPr lang="en-HK" sz="4000" dirty="0" err="1">
                <a:sym typeface="Wingdings" panose="05000000000000000000" pitchFamily="2" charset="2"/>
              </a:rPr>
              <a:t>prescense</a:t>
            </a:r>
            <a:r>
              <a:rPr lang="en-HK" sz="4000" dirty="0">
                <a:sym typeface="Wingdings" panose="05000000000000000000" pitchFamily="2" charset="2"/>
              </a:rPr>
              <a:t> at local level (though WCs), but Cas in some/large comp.</a:t>
            </a:r>
          </a:p>
          <a:p>
            <a:pPr marL="554736" indent="-554736" defTabSz="2218888">
              <a:spcBef>
                <a:spcPts val="3000"/>
              </a:spcBef>
              <a:defRPr sz="4368"/>
            </a:pPr>
            <a:r>
              <a:rPr lang="en-HK" sz="4000" b="1" dirty="0">
                <a:sym typeface="Wingdings" panose="05000000000000000000" pitchFamily="2" charset="2"/>
              </a:rPr>
              <a:t>DK/SE</a:t>
            </a:r>
            <a:r>
              <a:rPr lang="en-HK" sz="4000" dirty="0">
                <a:sym typeface="Wingdings" panose="05000000000000000000" pitchFamily="2" charset="2"/>
              </a:rPr>
              <a:t> strong commitment to DAD at both policy and in SP-cooperation/policy: </a:t>
            </a:r>
          </a:p>
          <a:p>
            <a:pPr marL="554736" indent="-554736" defTabSz="2218888">
              <a:spcBef>
                <a:spcPts val="3000"/>
              </a:spcBef>
              <a:defRPr sz="4368"/>
            </a:pPr>
            <a:r>
              <a:rPr lang="en-HK" sz="4000" dirty="0">
                <a:sym typeface="Wingdings" panose="05000000000000000000" pitchFamily="2" charset="2"/>
              </a:rPr>
              <a:t> </a:t>
            </a:r>
            <a:r>
              <a:rPr lang="en-HK" sz="4000" b="1" dirty="0">
                <a:sym typeface="Wingdings" panose="05000000000000000000" pitchFamily="2" charset="2"/>
              </a:rPr>
              <a:t>HU/RS</a:t>
            </a:r>
            <a:r>
              <a:rPr lang="en-HK" sz="4000" dirty="0">
                <a:sym typeface="Wingdings" panose="05000000000000000000" pitchFamily="2" charset="2"/>
              </a:rPr>
              <a:t> strong Digitalization agenda nationally, </a:t>
            </a:r>
            <a:r>
              <a:rPr lang="en-HK" sz="4000" b="1" dirty="0">
                <a:sym typeface="Wingdings" panose="05000000000000000000" pitchFamily="2" charset="2"/>
              </a:rPr>
              <a:t>HU </a:t>
            </a:r>
            <a:r>
              <a:rPr lang="en-HK" sz="4000" dirty="0">
                <a:sym typeface="Wingdings" panose="05000000000000000000" pitchFamily="2" charset="2"/>
              </a:rPr>
              <a:t>Weak Decarbonization agenda (</a:t>
            </a:r>
            <a:r>
              <a:rPr lang="en-HK" sz="4000" b="1" dirty="0">
                <a:sym typeface="Wingdings" panose="05000000000000000000" pitchFamily="2" charset="2"/>
              </a:rPr>
              <a:t>RS </a:t>
            </a:r>
            <a:r>
              <a:rPr lang="en-HK" sz="4000" dirty="0">
                <a:sym typeface="Wingdings" panose="05000000000000000000" pitchFamily="2" charset="2"/>
              </a:rPr>
              <a:t>stronger), and weak D-A-D engagement (by social partners) in social dialogue.</a:t>
            </a:r>
          </a:p>
          <a:p>
            <a:pPr marL="0" indent="0" defTabSz="2218888">
              <a:spcBef>
                <a:spcPts val="3000"/>
              </a:spcBef>
              <a:buNone/>
              <a:defRPr sz="4368"/>
            </a:pPr>
            <a:r>
              <a:rPr lang="en-HK" sz="4000" b="1" i="1" dirty="0"/>
              <a:t>SIMILAR: </a:t>
            </a:r>
            <a:r>
              <a:rPr lang="en-HK" sz="4000" dirty="0"/>
              <a:t>More of DA than Decarbonization efforts in companies</a:t>
            </a:r>
          </a:p>
          <a:p>
            <a:pPr marL="554736" indent="-554736" defTabSz="2218888">
              <a:spcBef>
                <a:spcPts val="3000"/>
              </a:spcBef>
              <a:defRPr sz="4368"/>
            </a:pPr>
            <a:r>
              <a:rPr lang="en-HK" sz="4000" b="1" dirty="0"/>
              <a:t>Training/retraining </a:t>
            </a:r>
            <a:r>
              <a:rPr lang="en-HK" sz="4000" dirty="0"/>
              <a:t>offered (in some/big companies) – also assisted by suppliers/other org. (</a:t>
            </a:r>
            <a:r>
              <a:rPr lang="en-HK" sz="4000" b="1" dirty="0"/>
              <a:t>Different: </a:t>
            </a:r>
            <a:r>
              <a:rPr lang="en-HK" sz="4000" dirty="0"/>
              <a:t>In SE/DK also regulated by CA) otherwise DAD outside of SD/CA</a:t>
            </a:r>
          </a:p>
          <a:p>
            <a:pPr marL="554736" indent="-554736" defTabSz="2218888">
              <a:spcBef>
                <a:spcPts val="3000"/>
              </a:spcBef>
              <a:defRPr sz="4368"/>
            </a:pPr>
            <a:r>
              <a:rPr lang="en-HK" sz="4000" b="1" dirty="0"/>
              <a:t>Local union presence</a:t>
            </a:r>
            <a:r>
              <a:rPr lang="en-HK" sz="4000" dirty="0"/>
              <a:t>/ some consultation in case-companies, </a:t>
            </a:r>
            <a:r>
              <a:rPr lang="en-HK" sz="4000" b="1" dirty="0"/>
              <a:t>but not about DAD</a:t>
            </a:r>
            <a:r>
              <a:rPr lang="en-HK" sz="4000" dirty="0"/>
              <a:t>. Some </a:t>
            </a:r>
            <a:r>
              <a:rPr lang="en-HK" sz="4000" b="1" dirty="0"/>
              <a:t>employee influence in implementation </a:t>
            </a:r>
            <a:r>
              <a:rPr lang="en-HK" sz="4000" dirty="0"/>
              <a:t>of tech.</a:t>
            </a:r>
          </a:p>
        </p:txBody>
      </p:sp>
    </p:spTree>
    <p:extLst>
      <p:ext uri="{BB962C8B-B14F-4D97-AF65-F5344CB8AC3E}">
        <p14:creationId xmlns:p14="http://schemas.microsoft.com/office/powerpoint/2010/main" val="3626368118"/>
      </p:ext>
    </p:extLst>
  </p:cSld>
  <p:clrMapOvr>
    <a:masterClrMapping/>
  </p:clrMapOvr>
  <p:transition spd="med"/>
</p:sld>
</file>

<file path=ppt/theme/theme1.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357</TotalTime>
  <Words>1254</Words>
  <Application>Microsoft Office PowerPoint</Application>
  <PresentationFormat>Anpassad</PresentationFormat>
  <Paragraphs>52</Paragraphs>
  <Slides>8</Slides>
  <Notes>0</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8</vt:i4>
      </vt:variant>
    </vt:vector>
  </HeadingPairs>
  <TitlesOfParts>
    <vt:vector size="13" baseType="lpstr">
      <vt:lpstr>Helvetica Neue</vt:lpstr>
      <vt:lpstr>Helvetica Neue Medium</vt:lpstr>
      <vt:lpstr>Times Roman</vt:lpstr>
      <vt:lpstr>Wingdings</vt:lpstr>
      <vt:lpstr>21_BasicWhite</vt:lpstr>
      <vt:lpstr>Barmetal national report – Denmark</vt:lpstr>
      <vt:lpstr>1 + 2 ”Settings” and Industrial relations syst.</vt:lpstr>
      <vt:lpstr>3 policies and social dialogue shaping DAD</vt:lpstr>
      <vt:lpstr>4-5 DK CASE STUDIES</vt:lpstr>
      <vt:lpstr>DK Company case studies: Digitalization/Automation</vt:lpstr>
      <vt:lpstr>DK Company case studies: Decarbonization</vt:lpstr>
      <vt:lpstr>6. Comparative: similar countries = DK+SE</vt:lpstr>
      <vt:lpstr>7. Comparative: Dissimilar countries DK/SE vs: HU/RS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Barmetal national report – Sweden</dc:title>
  <dc:creator>Bengt Larsson</dc:creator>
  <cp:lastModifiedBy>Bengt Larsson</cp:lastModifiedBy>
  <cp:revision>159</cp:revision>
  <cp:lastPrinted>2023-12-01T07:02:54Z</cp:lastPrinted>
  <dcterms:modified xsi:type="dcterms:W3CDTF">2024-03-21T14:50:37Z</dcterms:modified>
</cp:coreProperties>
</file>