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9" r:id="rId5"/>
    <p:sldId id="280" r:id="rId6"/>
    <p:sldId id="284" r:id="rId7"/>
    <p:sldId id="287" r:id="rId8"/>
    <p:sldId id="282" r:id="rId9"/>
    <p:sldId id="272" r:id="rId10"/>
    <p:sldId id="285" r:id="rId11"/>
    <p:sldId id="286" r:id="rId12"/>
    <p:sldId id="266" r:id="rId13"/>
    <p:sldId id="270" r:id="rId14"/>
    <p:sldId id="265" r:id="rId15"/>
    <p:sldId id="261" r:id="rId16"/>
    <p:sldId id="273" r:id="rId17"/>
    <p:sldId id="274" r:id="rId18"/>
    <p:sldId id="275" r:id="rId19"/>
    <p:sldId id="262" r:id="rId20"/>
    <p:sldId id="276" r:id="rId21"/>
    <p:sldId id="277" r:id="rId22"/>
    <p:sldId id="305" r:id="rId23"/>
    <p:sldId id="326" r:id="rId24"/>
    <p:sldId id="309" r:id="rId25"/>
    <p:sldId id="329" r:id="rId26"/>
    <p:sldId id="330" r:id="rId27"/>
    <p:sldId id="331" r:id="rId28"/>
    <p:sldId id="332" r:id="rId29"/>
    <p:sldId id="333" r:id="rId30"/>
    <p:sldId id="328" r:id="rId31"/>
    <p:sldId id="269" r:id="rId32"/>
    <p:sldId id="264" r:id="rId33"/>
    <p:sldId id="278" r:id="rId3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4660"/>
  </p:normalViewPr>
  <p:slideViewPr>
    <p:cSldViewPr snapToGrid="0">
      <p:cViewPr varScale="1">
        <p:scale>
          <a:sx n="152" d="100"/>
          <a:sy n="152" d="100"/>
        </p:scale>
        <p:origin x="224"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98C1EB4D-3B8E-45C7-BD83-D500052638D0}" type="datetimeFigureOut">
              <a:rPr lang="fi-FI" smtClean="0"/>
              <a:t>20.6.2022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328488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98C1EB4D-3B8E-45C7-BD83-D500052638D0}" type="datetimeFigureOut">
              <a:rPr lang="fi-FI" smtClean="0"/>
              <a:t>20.6.2022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190721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98C1EB4D-3B8E-45C7-BD83-D500052638D0}" type="datetimeFigureOut">
              <a:rPr lang="fi-FI" smtClean="0"/>
              <a:t>20.6.2022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71649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slide 3">
    <p:spTree>
      <p:nvGrpSpPr>
        <p:cNvPr id="1" name=""/>
        <p:cNvGrpSpPr/>
        <p:nvPr/>
      </p:nvGrpSpPr>
      <p:grpSpPr>
        <a:xfrm>
          <a:off x="0" y="0"/>
          <a:ext cx="0" cy="0"/>
          <a:chOff x="0" y="0"/>
          <a:chExt cx="0" cy="0"/>
        </a:xfrm>
      </p:grpSpPr>
      <p:pic>
        <p:nvPicPr>
          <p:cNvPr id="25" name="Kuva 24"/>
          <p:cNvPicPr>
            <a:picLocks noChangeAspect="1"/>
          </p:cNvPicPr>
          <p:nvPr userDrawn="1"/>
        </p:nvPicPr>
        <p:blipFill rotWithShape="1">
          <a:blip r:embed="rId2" cstate="email">
            <a:extLst>
              <a:ext uri="{28A0092B-C50C-407E-A947-70E740481C1C}">
                <a14:useLocalDpi xmlns:a14="http://schemas.microsoft.com/office/drawing/2010/main" val="0"/>
              </a:ext>
            </a:extLst>
          </a:blip>
          <a:srcRect r="-6" b="3125"/>
          <a:stretch/>
        </p:blipFill>
        <p:spPr bwMode="ltGray">
          <a:xfrm>
            <a:off x="1475867" y="0"/>
            <a:ext cx="11514667" cy="5905500"/>
          </a:xfrm>
          <a:prstGeom prst="rect">
            <a:avLst/>
          </a:prstGeom>
        </p:spPr>
      </p:pic>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13" name="Title Placeholder 1"/>
          <p:cNvSpPr>
            <a:spLocks noGrp="1"/>
          </p:cNvSpPr>
          <p:nvPr>
            <p:ph type="ctrTitle" hasCustomPrompt="1"/>
          </p:nvPr>
        </p:nvSpPr>
        <p:spPr>
          <a:xfrm>
            <a:off x="771787" y="2251996"/>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sp>
        <p:nvSpPr>
          <p:cNvPr id="2" name="Päivämäärän paikkamerkki 1"/>
          <p:cNvSpPr>
            <a:spLocks noGrp="1"/>
          </p:cNvSpPr>
          <p:nvPr>
            <p:ph type="dt" sz="half" idx="10"/>
          </p:nvPr>
        </p:nvSpPr>
        <p:spPr/>
        <p:txBody>
          <a:bodyPr/>
          <a:lstStyle/>
          <a:p>
            <a:pPr>
              <a:defRPr/>
            </a:pPr>
            <a:fld id="{8FC139DF-555F-4884-A52D-5104D268AD44}" type="datetime1">
              <a:rPr lang="en-GB" smtClean="0"/>
              <a:t>20/06/2022</a:t>
            </a:fld>
            <a:endParaRPr lang="fi-FI" dirty="0"/>
          </a:p>
        </p:txBody>
      </p:sp>
      <p:sp>
        <p:nvSpPr>
          <p:cNvPr id="6" name="Alatunnisteen paikkamerkki 5"/>
          <p:cNvSpPr>
            <a:spLocks noGrp="1"/>
          </p:cNvSpPr>
          <p:nvPr>
            <p:ph type="ftr" sz="quarter" idx="11"/>
          </p:nvPr>
        </p:nvSpPr>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black">
          <a:xfrm>
            <a:off x="347250" y="260248"/>
            <a:ext cx="2491200" cy="2334818"/>
            <a:chOff x="1311275" y="373063"/>
            <a:chExt cx="6524625" cy="6115050"/>
          </a:xfrm>
          <a:solidFill>
            <a:srgbClr val="E5053A"/>
          </a:solidFill>
        </p:grpSpPr>
        <p:sp>
          <p:nvSpPr>
            <p:cNvPr id="14"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3924096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335360" y="716436"/>
            <a:ext cx="11521280" cy="1225803"/>
          </a:xfrm>
          <a:prstGeom prst="rect">
            <a:avLst/>
          </a:prstGeom>
          <a:noFill/>
          <a:ln w="9525">
            <a:noFill/>
            <a:miter lim="800000"/>
            <a:headEnd/>
            <a:tailEnd/>
          </a:ln>
        </p:spPr>
        <p:txBody>
          <a:bodyPr lIns="91440" tIns="45720" rIns="91440" bIns="45720" anchor="t" anchorCtr="0"/>
          <a:lstStyle>
            <a:lvl1pPr algn="ctr">
              <a:defRPr sz="4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335360" y="2204865"/>
            <a:ext cx="1152128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a:t>Click to add subtitle</a:t>
            </a:r>
          </a:p>
        </p:txBody>
      </p:sp>
      <p:sp>
        <p:nvSpPr>
          <p:cNvPr id="2" name="Päivämäärän paikkamerkki 1"/>
          <p:cNvSpPr>
            <a:spLocks noGrp="1"/>
          </p:cNvSpPr>
          <p:nvPr>
            <p:ph type="dt" sz="half" idx="10"/>
          </p:nvPr>
        </p:nvSpPr>
        <p:spPr/>
        <p:txBody>
          <a:bodyPr/>
          <a:lstStyle/>
          <a:p>
            <a:pPr>
              <a:defRPr/>
            </a:pPr>
            <a:fld id="{BF7FDA8B-5024-41F9-96BA-DE834CBA048A}" type="datetime1">
              <a:rPr lang="en-GB" smtClean="0"/>
              <a:t>20/06/2022</a:t>
            </a:fld>
            <a:endParaRPr lang="fi-FI" dirty="0"/>
          </a:p>
        </p:txBody>
      </p:sp>
      <p:sp>
        <p:nvSpPr>
          <p:cNvPr id="4" name="Alatunnisteen paikkamerkki 3"/>
          <p:cNvSpPr>
            <a:spLocks noGrp="1"/>
          </p:cNvSpPr>
          <p:nvPr>
            <p:ph type="ftr" sz="quarter" idx="11"/>
          </p:nvPr>
        </p:nvSpPr>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85858735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bwMode="auto">
          <a:xfrm>
            <a:off x="772997" y="2204865"/>
            <a:ext cx="11029519"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0"/>
          </p:nvPr>
        </p:nvSpPr>
        <p:spPr>
          <a:xfrm>
            <a:off x="10261600" y="6189117"/>
            <a:ext cx="914400" cy="576000"/>
          </a:xfrm>
          <a:prstGeom prst="rect">
            <a:avLst/>
          </a:prstGeom>
        </p:spPr>
        <p:txBody>
          <a:bodyPr/>
          <a:lstStyle/>
          <a:p>
            <a:pPr>
              <a:defRPr/>
            </a:pPr>
            <a:fld id="{0E421AAA-9468-410B-AE58-6AF913CDA27D}" type="datetime1">
              <a:rPr lang="en-GB" smtClean="0"/>
              <a:t>20/06/2022</a:t>
            </a:fld>
            <a:endParaRPr lang="fi-FI" dirty="0"/>
          </a:p>
        </p:txBody>
      </p:sp>
      <p:sp>
        <p:nvSpPr>
          <p:cNvPr id="4" name="Alatunnisteen paikkamerkki 3"/>
          <p:cNvSpPr>
            <a:spLocks noGrp="1"/>
          </p:cNvSpPr>
          <p:nvPr>
            <p:ph type="ftr" sz="quarter" idx="11"/>
          </p:nvPr>
        </p:nvSpPr>
        <p:spPr>
          <a:xfrm>
            <a:off x="6768000" y="6189217"/>
            <a:ext cx="3744000" cy="576000"/>
          </a:xfrm>
          <a:prstGeom prst="rect">
            <a:avLst/>
          </a:prstGeom>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a:xfrm>
            <a:off x="11176000" y="6189117"/>
            <a:ext cx="680640" cy="576000"/>
          </a:xfrm>
          <a:prstGeom prst="rect">
            <a:avLst/>
          </a:prstGeom>
        </p:spPr>
        <p:txBody>
          <a:bodyPr/>
          <a:lstStyle/>
          <a:p>
            <a:pPr>
              <a:defRPr/>
            </a:pPr>
            <a:fld id="{4669315E-5A66-CF44-AE5D-C333B2F730C4}" type="slidenum">
              <a:rPr lang="en-GB" smtClean="0"/>
              <a:pPr>
                <a:defRPr/>
              </a:pPr>
              <a:t>‹#›</a:t>
            </a:fld>
            <a:endParaRPr lang="en-GB" dirty="0"/>
          </a:p>
        </p:txBody>
      </p:sp>
      <p:sp>
        <p:nvSpPr>
          <p:cNvPr id="5" name="Title 4"/>
          <p:cNvSpPr>
            <a:spLocks noGrp="1"/>
          </p:cNvSpPr>
          <p:nvPr>
            <p:ph type="title"/>
          </p:nvPr>
        </p:nvSpPr>
        <p:spPr>
          <a:xfrm>
            <a:off x="2063552" y="802411"/>
            <a:ext cx="9722048" cy="97040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41083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98C1EB4D-3B8E-45C7-BD83-D500052638D0}" type="datetimeFigureOut">
              <a:rPr lang="fi-FI" smtClean="0"/>
              <a:t>20.6.2022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104117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C1EB4D-3B8E-45C7-BD83-D500052638D0}" type="datetimeFigureOut">
              <a:rPr lang="fi-FI" smtClean="0"/>
              <a:t>20.6.2022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34926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98C1EB4D-3B8E-45C7-BD83-D500052638D0}" type="datetimeFigureOut">
              <a:rPr lang="fi-FI" smtClean="0"/>
              <a:t>20.6.2022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190332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98C1EB4D-3B8E-45C7-BD83-D500052638D0}" type="datetimeFigureOut">
              <a:rPr lang="fi-FI" smtClean="0"/>
              <a:t>20.6.2022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157286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98C1EB4D-3B8E-45C7-BD83-D500052638D0}" type="datetimeFigureOut">
              <a:rPr lang="fi-FI" smtClean="0"/>
              <a:t>20.6.2022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328660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1EB4D-3B8E-45C7-BD83-D500052638D0}" type="datetimeFigureOut">
              <a:rPr lang="fi-FI" smtClean="0"/>
              <a:t>20.6.2022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385528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1EB4D-3B8E-45C7-BD83-D500052638D0}" type="datetimeFigureOut">
              <a:rPr lang="fi-FI" smtClean="0"/>
              <a:t>20.6.2022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124396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1EB4D-3B8E-45C7-BD83-D500052638D0}" type="datetimeFigureOut">
              <a:rPr lang="fi-FI" smtClean="0"/>
              <a:t>20.6.2022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B563083-0ED7-4EEE-84D2-F9D78E77673D}" type="slidenum">
              <a:rPr lang="fi-FI" smtClean="0"/>
              <a:t>‹#›</a:t>
            </a:fld>
            <a:endParaRPr lang="fi-FI"/>
          </a:p>
        </p:txBody>
      </p:sp>
    </p:spTree>
    <p:extLst>
      <p:ext uri="{BB962C8B-B14F-4D97-AF65-F5344CB8AC3E}">
        <p14:creationId xmlns:p14="http://schemas.microsoft.com/office/powerpoint/2010/main" val="166462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1EB4D-3B8E-45C7-BD83-D500052638D0}" type="datetimeFigureOut">
              <a:rPr lang="fi-FI" smtClean="0"/>
              <a:t>20.6.2022</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3083-0ED7-4EEE-84D2-F9D78E77673D}" type="slidenum">
              <a:rPr lang="fi-FI" smtClean="0"/>
              <a:t>‹#›</a:t>
            </a:fld>
            <a:endParaRPr lang="fi-FI"/>
          </a:p>
        </p:txBody>
      </p:sp>
    </p:spTree>
    <p:extLst>
      <p:ext uri="{BB962C8B-B14F-4D97-AF65-F5344CB8AC3E}">
        <p14:creationId xmlns:p14="http://schemas.microsoft.com/office/powerpoint/2010/main" val="11891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funding.nordforsk.org/internal/rest/attachments/55634400/data" TargetMode="External"/><Relationship Id="rId2" Type="http://schemas.openxmlformats.org/officeDocument/2006/relationships/hyperlink" Target="mailto:karita.kreander@helsinki.fi"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uvzsr.sk/index.php?option=com_content&amp;view=article&amp;id=4132:covid-19-zavery-z-rokovania-vlady-sr-a-ustredneho-krizoveho-tabu-sr-povinnos-nosenia-ruok-na-verejnosti-zatvorenie-obchodov-v-nedeu-vyleneny-nakupny-as-pre-seniorov-otvorenie-vybranych-prevadzok-v-obchodnych-domoch-karantenne-opatrenia-a-pod&amp;catid=250:koronavirus-2019-ncov&amp;Itemid=153" TargetMode="External"/><Relationship Id="rId2" Type="http://schemas.openxmlformats.org/officeDocument/2006/relationships/hyperlink" Target="http://www.link.sk/"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aotsikko 10"/>
          <p:cNvSpPr>
            <a:spLocks noGrp="1"/>
          </p:cNvSpPr>
          <p:nvPr>
            <p:ph type="subTitle" idx="1"/>
          </p:nvPr>
        </p:nvSpPr>
        <p:spPr>
          <a:xfrm>
            <a:off x="2386719" y="5157422"/>
            <a:ext cx="7911957" cy="698848"/>
          </a:xfrm>
        </p:spPr>
        <p:txBody>
          <a:bodyPr>
            <a:noAutofit/>
          </a:bodyPr>
          <a:lstStyle/>
          <a:p>
            <a:pPr marL="0" indent="0">
              <a:buNone/>
            </a:pPr>
            <a:r>
              <a:rPr lang="fi-FI" sz="1400" dirty="0" err="1"/>
              <a:t>Kick</a:t>
            </a:r>
            <a:r>
              <a:rPr lang="fi-FI" sz="1400" dirty="0"/>
              <a:t> </a:t>
            </a:r>
            <a:r>
              <a:rPr lang="fi-FI" sz="1400" dirty="0" err="1"/>
              <a:t>off</a:t>
            </a:r>
            <a:r>
              <a:rPr lang="fi-FI" sz="1400" dirty="0"/>
              <a:t> </a:t>
            </a:r>
            <a:r>
              <a:rPr lang="fi-FI" sz="1400" dirty="0" err="1"/>
              <a:t>meeting</a:t>
            </a:r>
            <a:r>
              <a:rPr lang="fi-FI" sz="1400" dirty="0"/>
              <a:t> DEFEN-CE </a:t>
            </a:r>
            <a:r>
              <a:rPr lang="fi-FI" sz="1400" dirty="0" err="1"/>
              <a:t>project</a:t>
            </a:r>
            <a:r>
              <a:rPr lang="fi-FI" sz="1400" dirty="0"/>
              <a:t>, 2.12.2021 </a:t>
            </a:r>
          </a:p>
          <a:p>
            <a:pPr marL="0" indent="0">
              <a:buNone/>
            </a:pPr>
            <a:r>
              <a:rPr lang="fi-FI" sz="1400" dirty="0" err="1"/>
              <a:t>University</a:t>
            </a:r>
            <a:r>
              <a:rPr lang="fi-FI" sz="1400" dirty="0"/>
              <a:t> of Helsinki and online</a:t>
            </a:r>
          </a:p>
        </p:txBody>
      </p:sp>
      <p:sp>
        <p:nvSpPr>
          <p:cNvPr id="10" name="Otsikko 9"/>
          <p:cNvSpPr>
            <a:spLocks noGrp="1"/>
          </p:cNvSpPr>
          <p:nvPr>
            <p:ph type="ctrTitle"/>
          </p:nvPr>
        </p:nvSpPr>
        <p:spPr>
          <a:xfrm>
            <a:off x="914400" y="2892511"/>
            <a:ext cx="10363200" cy="1893621"/>
          </a:xfrm>
        </p:spPr>
        <p:txBody>
          <a:bodyPr>
            <a:normAutofit fontScale="90000"/>
          </a:bodyPr>
          <a:lstStyle/>
          <a:p>
            <a:pPr>
              <a:lnSpc>
                <a:spcPct val="120000"/>
              </a:lnSpc>
            </a:pPr>
            <a:r>
              <a:rPr lang="en-GB" b="1" dirty="0">
                <a:solidFill>
                  <a:schemeClr val="accent5">
                    <a:lumMod val="50000"/>
                  </a:schemeClr>
                </a:solidFill>
              </a:rPr>
              <a:t>DEFEN-CE: Social dialogue in </a:t>
            </a:r>
            <a:r>
              <a:rPr lang="en-GB" b="1" dirty="0" err="1">
                <a:solidFill>
                  <a:schemeClr val="accent5">
                    <a:lumMod val="50000"/>
                  </a:schemeClr>
                </a:solidFill>
              </a:rPr>
              <a:t>defense</a:t>
            </a:r>
            <a:r>
              <a:rPr lang="en-GB" b="1" dirty="0">
                <a:solidFill>
                  <a:schemeClr val="accent5">
                    <a:lumMod val="50000"/>
                  </a:schemeClr>
                </a:solidFill>
              </a:rPr>
              <a:t> of vulnerable groups </a:t>
            </a:r>
            <a:br>
              <a:rPr lang="fi-FI" b="1" dirty="0">
                <a:solidFill>
                  <a:schemeClr val="accent5">
                    <a:lumMod val="50000"/>
                  </a:schemeClr>
                </a:solidFill>
              </a:rPr>
            </a:br>
            <a:r>
              <a:rPr lang="en-GB" b="1" dirty="0">
                <a:solidFill>
                  <a:schemeClr val="accent5">
                    <a:lumMod val="50000"/>
                  </a:schemeClr>
                </a:solidFill>
              </a:rPr>
              <a:t>in post-COVID-19 labour markets</a:t>
            </a:r>
            <a:endParaRPr lang="fi-FI" b="1" dirty="0">
              <a:solidFill>
                <a:schemeClr val="accent5">
                  <a:lumMod val="50000"/>
                </a:schemeClr>
              </a:solidFill>
            </a:endParaRPr>
          </a:p>
        </p:txBody>
      </p:sp>
      <p:sp>
        <p:nvSpPr>
          <p:cNvPr id="6" name="Dian numeron paikkamerkki 5"/>
          <p:cNvSpPr>
            <a:spLocks noGrp="1"/>
          </p:cNvSpPr>
          <p:nvPr>
            <p:ph type="sldNum" sz="quarter" idx="12"/>
          </p:nvPr>
        </p:nvSpPr>
        <p:spPr/>
        <p:txBody>
          <a:bodyPr/>
          <a:lstStyle/>
          <a:p>
            <a:fld id="{4669315E-5A66-CF44-AE5D-C333B2F730C4}" type="slidenum">
              <a:rPr lang="en-GB" smtClean="0"/>
              <a:pPr/>
              <a:t>1</a:t>
            </a:fld>
            <a:endParaRPr lang="en-GB"/>
          </a:p>
        </p:txBody>
      </p:sp>
      <p:pic>
        <p:nvPicPr>
          <p:cNvPr id="8" name="Picture 7" descr="A blue screen with yellow stars&#10;&#10;Description automatically generated with low confidence"/>
          <p:cNvPicPr/>
          <p:nvPr/>
        </p:nvPicPr>
        <p:blipFill>
          <a:blip r:embed="rId2">
            <a:extLst>
              <a:ext uri="{28A0092B-C50C-407E-A947-70E740481C1C}">
                <a14:useLocalDpi xmlns:a14="http://schemas.microsoft.com/office/drawing/2010/main" val="0"/>
              </a:ext>
            </a:extLst>
          </a:blip>
          <a:stretch>
            <a:fillRect/>
          </a:stretch>
        </p:blipFill>
        <p:spPr>
          <a:xfrm>
            <a:off x="554672" y="5160010"/>
            <a:ext cx="719455" cy="478790"/>
          </a:xfrm>
          <a:prstGeom prst="rect">
            <a:avLst/>
          </a:prstGeom>
        </p:spPr>
      </p:pic>
      <p:pic>
        <p:nvPicPr>
          <p:cNvPr id="3" name="Picture 2"/>
          <p:cNvPicPr>
            <a:picLocks noChangeAspect="1"/>
          </p:cNvPicPr>
          <p:nvPr/>
        </p:nvPicPr>
        <p:blipFill>
          <a:blip r:embed="rId3"/>
          <a:stretch>
            <a:fillRect/>
          </a:stretch>
        </p:blipFill>
        <p:spPr>
          <a:xfrm>
            <a:off x="2759679" y="470523"/>
            <a:ext cx="1981372" cy="1402202"/>
          </a:xfrm>
          <a:prstGeom prst="rect">
            <a:avLst/>
          </a:prstGeom>
        </p:spPr>
      </p:pic>
      <p:pic>
        <p:nvPicPr>
          <p:cNvPr id="5" name="Picture 4"/>
          <p:cNvPicPr>
            <a:picLocks noChangeAspect="1"/>
          </p:cNvPicPr>
          <p:nvPr/>
        </p:nvPicPr>
        <p:blipFill>
          <a:blip r:embed="rId4"/>
          <a:stretch>
            <a:fillRect/>
          </a:stretch>
        </p:blipFill>
        <p:spPr>
          <a:xfrm>
            <a:off x="4812613" y="604898"/>
            <a:ext cx="1352550" cy="1123950"/>
          </a:xfrm>
          <a:prstGeom prst="rect">
            <a:avLst/>
          </a:prstGeom>
        </p:spPr>
      </p:pic>
      <p:pic>
        <p:nvPicPr>
          <p:cNvPr id="9" name="Picture 8"/>
          <p:cNvPicPr>
            <a:picLocks noChangeAspect="1"/>
          </p:cNvPicPr>
          <p:nvPr/>
        </p:nvPicPr>
        <p:blipFill>
          <a:blip r:embed="rId5"/>
          <a:stretch>
            <a:fillRect/>
          </a:stretch>
        </p:blipFill>
        <p:spPr>
          <a:xfrm>
            <a:off x="3659919" y="1844348"/>
            <a:ext cx="5715000" cy="581025"/>
          </a:xfrm>
          <a:prstGeom prst="rect">
            <a:avLst/>
          </a:prstGeom>
        </p:spPr>
      </p:pic>
      <p:pic>
        <p:nvPicPr>
          <p:cNvPr id="12" name="Picture 11"/>
          <p:cNvPicPr>
            <a:picLocks noChangeAspect="1"/>
          </p:cNvPicPr>
          <p:nvPr/>
        </p:nvPicPr>
        <p:blipFill>
          <a:blip r:embed="rId6"/>
          <a:stretch>
            <a:fillRect/>
          </a:stretch>
        </p:blipFill>
        <p:spPr>
          <a:xfrm>
            <a:off x="6342698" y="668140"/>
            <a:ext cx="2968280" cy="892661"/>
          </a:xfrm>
          <a:prstGeom prst="rect">
            <a:avLst/>
          </a:prstGeom>
        </p:spPr>
      </p:pic>
      <p:pic>
        <p:nvPicPr>
          <p:cNvPr id="13" name="Picture 12"/>
          <p:cNvPicPr>
            <a:picLocks noChangeAspect="1"/>
          </p:cNvPicPr>
          <p:nvPr/>
        </p:nvPicPr>
        <p:blipFill>
          <a:blip r:embed="rId7"/>
          <a:stretch>
            <a:fillRect/>
          </a:stretch>
        </p:blipFill>
        <p:spPr>
          <a:xfrm>
            <a:off x="9374919" y="470523"/>
            <a:ext cx="2297596" cy="1809750"/>
          </a:xfrm>
          <a:prstGeom prst="rect">
            <a:avLst/>
          </a:prstGeom>
        </p:spPr>
      </p:pic>
      <p:sp>
        <p:nvSpPr>
          <p:cNvPr id="14" name="TextBox 13"/>
          <p:cNvSpPr txBox="1"/>
          <p:nvPr/>
        </p:nvSpPr>
        <p:spPr>
          <a:xfrm>
            <a:off x="9652884" y="1846619"/>
            <a:ext cx="2305878" cy="1200329"/>
          </a:xfrm>
          <a:prstGeom prst="rect">
            <a:avLst/>
          </a:prstGeom>
          <a:noFill/>
        </p:spPr>
        <p:txBody>
          <a:bodyPr wrap="square" rtlCol="0">
            <a:spAutoFit/>
          </a:bodyPr>
          <a:lstStyle/>
          <a:p>
            <a:r>
              <a:rPr lang="fr-FR" dirty="0"/>
              <a:t>LITHUANIAN CENTRE FOR SOCIAL SCIENCES (LCSS)</a:t>
            </a:r>
            <a:endParaRPr lang="fi-FI" dirty="0"/>
          </a:p>
          <a:p>
            <a:endParaRPr lang="fi-FI" dirty="0"/>
          </a:p>
        </p:txBody>
      </p:sp>
      <p:sp>
        <p:nvSpPr>
          <p:cNvPr id="2" name="TextBox 1">
            <a:extLst>
              <a:ext uri="{FF2B5EF4-FFF2-40B4-BE49-F238E27FC236}">
                <a16:creationId xmlns:a16="http://schemas.microsoft.com/office/drawing/2014/main" id="{BF9F7224-9B41-8148-ACE1-CC16325FD67A}"/>
              </a:ext>
            </a:extLst>
          </p:cNvPr>
          <p:cNvSpPr txBox="1"/>
          <p:nvPr/>
        </p:nvSpPr>
        <p:spPr>
          <a:xfrm>
            <a:off x="506300" y="5746003"/>
            <a:ext cx="3075102" cy="246221"/>
          </a:xfrm>
          <a:prstGeom prst="rect">
            <a:avLst/>
          </a:prstGeom>
          <a:noFill/>
        </p:spPr>
        <p:txBody>
          <a:bodyPr wrap="square" rtlCol="0">
            <a:spAutoFit/>
          </a:bodyPr>
          <a:lstStyle/>
          <a:p>
            <a:r>
              <a:rPr lang="en-GB" sz="1000" dirty="0"/>
              <a:t>Funded by the European Union, Ref. VS/2021/0196 </a:t>
            </a:r>
            <a:endParaRPr lang="fi-FI" sz="1000" dirty="0"/>
          </a:p>
        </p:txBody>
      </p:sp>
    </p:spTree>
    <p:extLst>
      <p:ext uri="{BB962C8B-B14F-4D97-AF65-F5344CB8AC3E}">
        <p14:creationId xmlns:p14="http://schemas.microsoft.com/office/powerpoint/2010/main" val="194012971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7"/>
            <a:ext cx="2603500" cy="2439634"/>
          </a:xfrm>
          <a:noFill/>
        </p:spPr>
        <p:txBody>
          <a:bodyPr vert="horz" lIns="91440" tIns="45720" rIns="91440" bIns="45720" rtlCol="0" anchor="ctr">
            <a:normAutofit/>
          </a:bodyPr>
          <a:lstStyle/>
          <a:p>
            <a:r>
              <a:rPr lang="en-US" sz="3600" b="1" kern="1200" dirty="0">
                <a:solidFill>
                  <a:srgbClr val="FFFFFF"/>
                </a:solidFill>
                <a:latin typeface="+mj-lt"/>
                <a:ea typeface="+mj-ea"/>
                <a:cs typeface="+mj-cs"/>
              </a:rPr>
              <a:t>Work packages and deliverables</a:t>
            </a:r>
            <a:endParaRPr lang="en-US" sz="3600" kern="1200" dirty="0">
              <a:solidFill>
                <a:srgbClr val="FFFFFF"/>
              </a:solidFill>
              <a:latin typeface="+mj-lt"/>
              <a:ea typeface="+mj-ea"/>
              <a:cs typeface="+mj-cs"/>
            </a:endParaRPr>
          </a:p>
        </p:txBody>
      </p:sp>
      <p:graphicFrame>
        <p:nvGraphicFramePr>
          <p:cNvPr id="7" name="Table 6">
            <a:extLst>
              <a:ext uri="{FF2B5EF4-FFF2-40B4-BE49-F238E27FC236}">
                <a16:creationId xmlns:a16="http://schemas.microsoft.com/office/drawing/2014/main" id="{9BAC2D93-A6DC-9748-AF68-65412099C5A1}"/>
              </a:ext>
            </a:extLst>
          </p:cNvPr>
          <p:cNvGraphicFramePr>
            <a:graphicFrameLocks noGrp="1"/>
          </p:cNvGraphicFramePr>
          <p:nvPr>
            <p:extLst>
              <p:ext uri="{D42A27DB-BD31-4B8C-83A1-F6EECF244321}">
                <p14:modId xmlns:p14="http://schemas.microsoft.com/office/powerpoint/2010/main" val="1316322247"/>
              </p:ext>
            </p:extLst>
          </p:nvPr>
        </p:nvGraphicFramePr>
        <p:xfrm>
          <a:off x="4216526" y="92184"/>
          <a:ext cx="7683373" cy="6673632"/>
        </p:xfrm>
        <a:graphic>
          <a:graphicData uri="http://schemas.openxmlformats.org/drawingml/2006/table">
            <a:tbl>
              <a:tblPr firstRow="1" bandRow="1">
                <a:tableStyleId>{5C22544A-7EE6-4342-B048-85BDC9FD1C3A}</a:tableStyleId>
              </a:tblPr>
              <a:tblGrid>
                <a:gridCol w="384964">
                  <a:extLst>
                    <a:ext uri="{9D8B030D-6E8A-4147-A177-3AD203B41FA5}">
                      <a16:colId xmlns:a16="http://schemas.microsoft.com/office/drawing/2014/main" val="1803968031"/>
                    </a:ext>
                  </a:extLst>
                </a:gridCol>
                <a:gridCol w="4321129">
                  <a:extLst>
                    <a:ext uri="{9D8B030D-6E8A-4147-A177-3AD203B41FA5}">
                      <a16:colId xmlns:a16="http://schemas.microsoft.com/office/drawing/2014/main" val="2295933862"/>
                    </a:ext>
                  </a:extLst>
                </a:gridCol>
                <a:gridCol w="741592">
                  <a:extLst>
                    <a:ext uri="{9D8B030D-6E8A-4147-A177-3AD203B41FA5}">
                      <a16:colId xmlns:a16="http://schemas.microsoft.com/office/drawing/2014/main" val="2135116105"/>
                    </a:ext>
                  </a:extLst>
                </a:gridCol>
                <a:gridCol w="1087368">
                  <a:extLst>
                    <a:ext uri="{9D8B030D-6E8A-4147-A177-3AD203B41FA5}">
                      <a16:colId xmlns:a16="http://schemas.microsoft.com/office/drawing/2014/main" val="3653182620"/>
                    </a:ext>
                  </a:extLst>
                </a:gridCol>
                <a:gridCol w="1148320">
                  <a:extLst>
                    <a:ext uri="{9D8B030D-6E8A-4147-A177-3AD203B41FA5}">
                      <a16:colId xmlns:a16="http://schemas.microsoft.com/office/drawing/2014/main" val="1183753605"/>
                    </a:ext>
                  </a:extLst>
                </a:gridCol>
              </a:tblGrid>
              <a:tr h="77735">
                <a:tc>
                  <a:txBody>
                    <a:bodyPr/>
                    <a:lstStyle/>
                    <a:p>
                      <a:pPr algn="ctr" fontAlgn="ctr"/>
                      <a:r>
                        <a:rPr lang="en-DE" sz="1200" u="none" strike="noStrike">
                          <a:effectLst/>
                        </a:rPr>
                        <a:t> </a:t>
                      </a:r>
                      <a:endParaRPr lang="en-DE" sz="1200" b="1" i="0" u="none" strike="noStrike">
                        <a:solidFill>
                          <a:srgbClr val="FFFFFF"/>
                        </a:solidFill>
                        <a:effectLst/>
                        <a:latin typeface="Calibri" panose="020F0502020204030204" pitchFamily="34" charset="0"/>
                      </a:endParaRPr>
                    </a:p>
                  </a:txBody>
                  <a:tcPr marL="2811" marR="2811" marT="2811" marB="0" anchor="ctr"/>
                </a:tc>
                <a:tc>
                  <a:txBody>
                    <a:bodyPr/>
                    <a:lstStyle/>
                    <a:p>
                      <a:pPr algn="ctr" fontAlgn="ctr"/>
                      <a:r>
                        <a:rPr lang="en-GB" sz="1200" u="none" strike="noStrike">
                          <a:effectLst/>
                        </a:rPr>
                        <a:t>TASK NAME</a:t>
                      </a:r>
                      <a:endParaRPr lang="en-GB" sz="1200" b="1" i="0" u="none" strike="noStrike">
                        <a:solidFill>
                          <a:srgbClr val="FFFFFF"/>
                        </a:solidFill>
                        <a:effectLst/>
                        <a:latin typeface="Calibri" panose="020F0502020204030204" pitchFamily="34" charset="0"/>
                      </a:endParaRPr>
                    </a:p>
                  </a:txBody>
                  <a:tcPr marL="2811" marR="2811" marT="2811" marB="0" anchor="ctr"/>
                </a:tc>
                <a:tc>
                  <a:txBody>
                    <a:bodyPr/>
                    <a:lstStyle/>
                    <a:p>
                      <a:pPr algn="ctr" fontAlgn="ctr"/>
                      <a:r>
                        <a:rPr lang="en-GB" sz="1200" u="none" strike="noStrike">
                          <a:effectLst/>
                        </a:rPr>
                        <a:t>START MONTH</a:t>
                      </a:r>
                      <a:endParaRPr lang="en-GB" sz="1200" b="1" i="0" u="none" strike="noStrike">
                        <a:solidFill>
                          <a:srgbClr val="FFFFFF"/>
                        </a:solidFill>
                        <a:effectLst/>
                        <a:latin typeface="Calibri" panose="020F0502020204030204" pitchFamily="34" charset="0"/>
                      </a:endParaRPr>
                    </a:p>
                  </a:txBody>
                  <a:tcPr marL="2811" marR="2811" marT="2811" marB="0" anchor="ctr"/>
                </a:tc>
                <a:tc>
                  <a:txBody>
                    <a:bodyPr/>
                    <a:lstStyle/>
                    <a:p>
                      <a:pPr algn="ctr" fontAlgn="ctr"/>
                      <a:r>
                        <a:rPr lang="en-GB" sz="1200" u="none" strike="noStrike">
                          <a:effectLst/>
                        </a:rPr>
                        <a:t>END MONTH</a:t>
                      </a:r>
                      <a:endParaRPr lang="en-GB" sz="1200" b="1" i="0" u="none" strike="noStrike">
                        <a:solidFill>
                          <a:srgbClr val="FFFFFF"/>
                        </a:solidFill>
                        <a:effectLst/>
                        <a:latin typeface="Calibri" panose="020F0502020204030204" pitchFamily="34" charset="0"/>
                      </a:endParaRPr>
                    </a:p>
                  </a:txBody>
                  <a:tcPr marL="2811" marR="2811" marT="2811" marB="0" anchor="ctr"/>
                </a:tc>
                <a:tc>
                  <a:txBody>
                    <a:bodyPr/>
                    <a:lstStyle/>
                    <a:p>
                      <a:pPr algn="ctr" fontAlgn="ctr"/>
                      <a:r>
                        <a:rPr lang="en-GB" sz="1200" u="none" strike="noStrike">
                          <a:effectLst/>
                        </a:rPr>
                        <a:t>DURATION (MONTHS)</a:t>
                      </a:r>
                      <a:endParaRPr lang="en-GB" sz="1200" b="1" i="0" u="none" strike="noStrike">
                        <a:solidFill>
                          <a:srgbClr val="FFFFFF"/>
                        </a:solidFill>
                        <a:effectLst/>
                        <a:latin typeface="Calibri" panose="020F0502020204030204" pitchFamily="34" charset="0"/>
                      </a:endParaRPr>
                    </a:p>
                  </a:txBody>
                  <a:tcPr marL="2811" marR="2811" marT="2811" marB="0" anchor="ctr"/>
                </a:tc>
                <a:extLst>
                  <a:ext uri="{0D108BD9-81ED-4DB2-BD59-A6C34878D82A}">
                    <a16:rowId xmlns:a16="http://schemas.microsoft.com/office/drawing/2014/main" val="3924334189"/>
                  </a:ext>
                </a:extLst>
              </a:tr>
              <a:tr h="98867">
                <a:tc>
                  <a:txBody>
                    <a:bodyPr/>
                    <a:lstStyle/>
                    <a:p>
                      <a:pPr algn="l" fontAlgn="b"/>
                      <a:r>
                        <a:rPr lang="en-GB" sz="1200" u="none" strike="noStrike">
                          <a:effectLst/>
                        </a:rPr>
                        <a:t>WP1: </a:t>
                      </a:r>
                      <a:endParaRPr lang="en-GB" sz="1200" b="1" i="0" u="none" strike="noStrike">
                        <a:solidFill>
                          <a:srgbClr val="000000"/>
                        </a:solidFill>
                        <a:effectLst/>
                        <a:latin typeface="Calibri" panose="020F0502020204030204" pitchFamily="34" charset="0"/>
                      </a:endParaRPr>
                    </a:p>
                  </a:txBody>
                  <a:tcPr marL="2811" marR="2811" marT="2811" marB="0" anchor="b"/>
                </a:tc>
                <a:tc>
                  <a:txBody>
                    <a:bodyPr/>
                    <a:lstStyle/>
                    <a:p>
                      <a:pPr algn="l" fontAlgn="b"/>
                      <a:r>
                        <a:rPr lang="en-GB" sz="1200" u="none" strike="noStrike" dirty="0">
                          <a:effectLst/>
                        </a:rPr>
                        <a:t>ANALYTICAL FRAMEWORK</a:t>
                      </a:r>
                      <a:endParaRPr lang="en-GB" sz="1200" b="0" i="0" u="none" strike="noStrike" dirty="0">
                        <a:solidFill>
                          <a:srgbClr val="000000"/>
                        </a:solidFill>
                        <a:effectLst/>
                        <a:latin typeface="Calibri" panose="020F0502020204030204" pitchFamily="34" charset="0"/>
                      </a:endParaRPr>
                    </a:p>
                  </a:txBody>
                  <a:tcPr marL="2811" marR="2811" marT="2811" marB="0" anchor="b"/>
                </a:tc>
                <a:tc gridSpan="3">
                  <a:txBody>
                    <a:bodyPr/>
                    <a:lstStyle/>
                    <a:p>
                      <a:pPr algn="l" fontAlgn="b"/>
                      <a:r>
                        <a:rPr lang="en-DE" sz="1200" u="none" strike="noStrike">
                          <a:effectLst/>
                        </a:rPr>
                        <a:t> </a:t>
                      </a:r>
                      <a:endParaRPr lang="en-DE" sz="1200" b="0" i="0" u="none" strike="noStrike">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944944092"/>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 1.1 Literature review and conceptual framework</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065670392"/>
                  </a:ext>
                </a:extLst>
              </a:tr>
              <a:tr h="98867">
                <a:tc>
                  <a:txBody>
                    <a:bodyPr/>
                    <a:lstStyle/>
                    <a:p>
                      <a:pPr algn="l" fontAlgn="b"/>
                      <a:endParaRPr lang="en-DE" sz="1200" b="0" i="0" u="none" strike="noStrike" dirty="0">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 1.2 Preparation of surveys and interviews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41492337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D1.1 Working paper on literature, conceptual and analytical framework</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233096261"/>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D1.2 Templates for questionnairs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21926706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D1.2 List of variables for </a:t>
                      </a:r>
                      <a:r>
                        <a:rPr lang="en-GB" sz="1200" u="none" strike="noStrike" dirty="0" err="1">
                          <a:effectLst/>
                        </a:rPr>
                        <a:t>COPReQ</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717044526"/>
                  </a:ext>
                </a:extLst>
              </a:tr>
              <a:tr h="98867">
                <a:tc>
                  <a:txBody>
                    <a:bodyPr/>
                    <a:lstStyle/>
                    <a:p>
                      <a:pPr algn="l" fontAlgn="b"/>
                      <a:r>
                        <a:rPr lang="en-GB" sz="1200" u="none" strike="noStrike">
                          <a:effectLst/>
                        </a:rPr>
                        <a:t>WP2:</a:t>
                      </a:r>
                      <a:endParaRPr lang="en-GB" sz="1200" b="1" i="0" u="none" strike="noStrike">
                        <a:solidFill>
                          <a:srgbClr val="000000"/>
                        </a:solidFill>
                        <a:effectLst/>
                        <a:latin typeface="Calibri" panose="020F0502020204030204" pitchFamily="34" charset="0"/>
                      </a:endParaRPr>
                    </a:p>
                  </a:txBody>
                  <a:tcPr marL="2811" marR="2811" marT="2811" marB="0" anchor="b"/>
                </a:tc>
                <a:tc>
                  <a:txBody>
                    <a:bodyPr/>
                    <a:lstStyle/>
                    <a:p>
                      <a:pPr algn="ctr" fontAlgn="b"/>
                      <a:r>
                        <a:rPr lang="en-GB" sz="1200" u="none" strike="noStrike" dirty="0">
                          <a:effectLst/>
                        </a:rPr>
                        <a:t>DATABASE</a:t>
                      </a:r>
                      <a:endParaRPr lang="en-GB" sz="1200" b="0" i="0" u="none" strike="noStrike" dirty="0">
                        <a:solidFill>
                          <a:srgbClr val="000000"/>
                        </a:solidFill>
                        <a:effectLst/>
                        <a:latin typeface="Calibri" panose="020F0502020204030204" pitchFamily="34" charset="0"/>
                      </a:endParaRPr>
                    </a:p>
                  </a:txBody>
                  <a:tcPr marL="2811" marR="2811" marT="2811" marB="0" anchor="b"/>
                </a:tc>
                <a:tc gridSpan="3">
                  <a:txBody>
                    <a:bodyPr/>
                    <a:lstStyle/>
                    <a:p>
                      <a:pPr algn="ctr" fontAlgn="b"/>
                      <a:r>
                        <a:rPr lang="en-DE" sz="1200" u="none" strike="noStrike">
                          <a:effectLst/>
                        </a:rPr>
                        <a:t> </a:t>
                      </a:r>
                      <a:endParaRPr lang="en-DE" sz="1200" b="0" i="0" u="none" strike="noStrike">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421145845"/>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T2.1 Establishing and coordination of the Network of experts </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89879780"/>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T.2.2 Review and </a:t>
                      </a:r>
                      <a:r>
                        <a:rPr lang="en-GB" sz="1200" u="none" strike="noStrike" dirty="0" err="1">
                          <a:effectLst/>
                        </a:rPr>
                        <a:t>redevelopmet</a:t>
                      </a:r>
                      <a:r>
                        <a:rPr lang="en-GB" sz="1200" u="none" strike="noStrike" dirty="0">
                          <a:effectLst/>
                        </a:rPr>
                        <a:t> of existing </a:t>
                      </a:r>
                      <a:r>
                        <a:rPr lang="en-GB" sz="1200" u="none" strike="noStrike" dirty="0" err="1">
                          <a:effectLst/>
                        </a:rPr>
                        <a:t>COPReQ</a:t>
                      </a:r>
                      <a:r>
                        <a:rPr lang="en-GB" sz="1200" u="none" strike="noStrike" dirty="0">
                          <a:effectLst/>
                        </a:rPr>
                        <a:t> </a:t>
                      </a:r>
                      <a:r>
                        <a:rPr lang="en-GB" sz="1200" u="none" strike="noStrike" dirty="0" err="1">
                          <a:effectLst/>
                        </a:rPr>
                        <a:t>datase</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970936240"/>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T2.3 Data collection new COPReQ (national level)</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784713354"/>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T2.4 </a:t>
                      </a:r>
                      <a:r>
                        <a:rPr lang="en-GB" sz="1200" u="none" strike="noStrike" dirty="0" err="1">
                          <a:effectLst/>
                        </a:rPr>
                        <a:t>Analyzing</a:t>
                      </a:r>
                      <a:r>
                        <a:rPr lang="en-GB" sz="1200" u="none" strike="noStrike" dirty="0">
                          <a:effectLst/>
                        </a:rPr>
                        <a:t>  new data</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4</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18889624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D2.1 Open access dataset</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079868239"/>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D2.2 Working paper of EU-wide analysis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419921886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D2.3 Policy brief findings of EU-wide database</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476403528"/>
                  </a:ext>
                </a:extLst>
              </a:tr>
              <a:tr h="98867">
                <a:tc>
                  <a:txBody>
                    <a:bodyPr/>
                    <a:lstStyle/>
                    <a:p>
                      <a:pPr algn="l" fontAlgn="b"/>
                      <a:r>
                        <a:rPr lang="en-GB" sz="1200" u="none" strike="noStrike">
                          <a:effectLst/>
                        </a:rPr>
                        <a:t>WP3:</a:t>
                      </a:r>
                      <a:endParaRPr lang="en-GB" sz="1200" b="1" i="0" u="none" strike="noStrike">
                        <a:solidFill>
                          <a:srgbClr val="000000"/>
                        </a:solidFill>
                        <a:effectLst/>
                        <a:latin typeface="Calibri" panose="020F0502020204030204" pitchFamily="34" charset="0"/>
                      </a:endParaRPr>
                    </a:p>
                  </a:txBody>
                  <a:tcPr marL="2811" marR="2811" marT="2811" marB="0" anchor="b"/>
                </a:tc>
                <a:tc>
                  <a:txBody>
                    <a:bodyPr/>
                    <a:lstStyle/>
                    <a:p>
                      <a:pPr algn="ctr" fontAlgn="b"/>
                      <a:r>
                        <a:rPr lang="en-GB" sz="1200" u="none" strike="noStrike" dirty="0">
                          <a:effectLst/>
                        </a:rPr>
                        <a:t>CASE STUDIES  (NATIONAL LEVEL)</a:t>
                      </a:r>
                      <a:endParaRPr lang="en-GB" sz="1200" b="0" i="0" u="none" strike="noStrike" dirty="0">
                        <a:solidFill>
                          <a:srgbClr val="000000"/>
                        </a:solidFill>
                        <a:effectLst/>
                        <a:latin typeface="Calibri" panose="020F0502020204030204" pitchFamily="34" charset="0"/>
                      </a:endParaRPr>
                    </a:p>
                  </a:txBody>
                  <a:tcPr marL="2811" marR="2811" marT="2811" marB="0" anchor="b"/>
                </a:tc>
                <a:tc gridSpan="3">
                  <a:txBody>
                    <a:bodyPr/>
                    <a:lstStyle/>
                    <a:p>
                      <a:pPr algn="ctr" fontAlgn="b"/>
                      <a:r>
                        <a:rPr lang="en-DE" sz="1200" u="none" strike="noStrike">
                          <a:effectLst/>
                        </a:rPr>
                        <a:t> </a:t>
                      </a:r>
                      <a:endParaRPr lang="en-DE" sz="1200" b="0" i="0" u="none" strike="noStrike">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15041063"/>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T3.1 Semi-structured interviews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097089916"/>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T3.2 Transcription</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4100151333"/>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T3.3 Data analysis (exploration)</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16</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005394576"/>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T3.4 Data analysis (analysis)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19</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747819288"/>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D3.1 Policy Paper: 5 comparative policy papers and 2 single-country </a:t>
                      </a:r>
                      <a:r>
                        <a:rPr lang="en-GB" sz="1200" u="none" strike="noStrike" dirty="0" err="1">
                          <a:effectLst/>
                        </a:rPr>
                        <a:t>analysisi</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14</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797757192"/>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D3.3 Policy Brief: based on 5 comparative policy papers and 2 single-country analysis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93125961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D3.4 List of stakeholders </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7</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91552345"/>
                  </a:ext>
                </a:extLst>
              </a:tr>
              <a:tr h="98867">
                <a:tc>
                  <a:txBody>
                    <a:bodyPr/>
                    <a:lstStyle/>
                    <a:p>
                      <a:pPr algn="l" fontAlgn="b"/>
                      <a:r>
                        <a:rPr lang="en-GB" sz="1200" u="none" strike="noStrike">
                          <a:effectLst/>
                        </a:rPr>
                        <a:t>WP4:</a:t>
                      </a:r>
                      <a:endParaRPr lang="en-GB" sz="1200" b="1" i="0" u="none" strike="noStrike">
                        <a:solidFill>
                          <a:srgbClr val="000000"/>
                        </a:solidFill>
                        <a:effectLst/>
                        <a:latin typeface="Calibri" panose="020F0502020204030204" pitchFamily="34" charset="0"/>
                      </a:endParaRPr>
                    </a:p>
                  </a:txBody>
                  <a:tcPr marL="2811" marR="2811" marT="2811" marB="0" anchor="b"/>
                </a:tc>
                <a:tc>
                  <a:txBody>
                    <a:bodyPr/>
                    <a:lstStyle/>
                    <a:p>
                      <a:pPr algn="ctr" fontAlgn="b"/>
                      <a:r>
                        <a:rPr lang="en-GB" sz="1200" u="none" strike="noStrike" dirty="0">
                          <a:effectLst/>
                        </a:rPr>
                        <a:t>CASE STUDY (EU LEVEL)</a:t>
                      </a:r>
                      <a:endParaRPr lang="en-GB" sz="1200" b="0" i="0" u="none" strike="noStrike" dirty="0">
                        <a:solidFill>
                          <a:srgbClr val="000000"/>
                        </a:solidFill>
                        <a:effectLst/>
                        <a:latin typeface="Calibri" panose="020F0502020204030204" pitchFamily="34" charset="0"/>
                      </a:endParaRPr>
                    </a:p>
                  </a:txBody>
                  <a:tcPr marL="2811" marR="2811" marT="2811" marB="0" anchor="b"/>
                </a:tc>
                <a:tc gridSpan="3">
                  <a:txBody>
                    <a:bodyPr/>
                    <a:lstStyle/>
                    <a:p>
                      <a:pPr algn="ctr" fontAlgn="b"/>
                      <a:r>
                        <a:rPr lang="en-DE" sz="1200" u="none" strike="noStrike">
                          <a:effectLst/>
                        </a:rPr>
                        <a:t> </a:t>
                      </a:r>
                      <a:endParaRPr lang="en-DE" sz="1200" b="0" i="0" u="none" strike="noStrike">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65500977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T4.1 Interviews at EU level</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16</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6</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60628265"/>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T4.2 Transcripts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15</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7609126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T4.3 Data analysis </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358409939"/>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T4.4 Synthesis for the overview report</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153082206"/>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D4.1. Working paper EU</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4148902974"/>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D4.2 Policy brief EU</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215935069"/>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D4.3 List of interviewed stakeholders EU</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229317166"/>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D4.4 Final overview report</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346288469"/>
                  </a:ext>
                </a:extLst>
              </a:tr>
            </a:tbl>
          </a:graphicData>
        </a:graphic>
      </p:graphicFrame>
    </p:spTree>
    <p:extLst>
      <p:ext uri="{BB962C8B-B14F-4D97-AF65-F5344CB8AC3E}">
        <p14:creationId xmlns:p14="http://schemas.microsoft.com/office/powerpoint/2010/main" val="231871707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7"/>
            <a:ext cx="2603500" cy="2439634"/>
          </a:xfrm>
          <a:noFill/>
        </p:spPr>
        <p:txBody>
          <a:bodyPr vert="horz" lIns="91440" tIns="45720" rIns="91440" bIns="45720" rtlCol="0" anchor="ctr">
            <a:normAutofit/>
          </a:bodyPr>
          <a:lstStyle/>
          <a:p>
            <a:r>
              <a:rPr lang="en-US" sz="3600" b="1" kern="1200" dirty="0">
                <a:solidFill>
                  <a:srgbClr val="FFFFFF"/>
                </a:solidFill>
                <a:latin typeface="+mj-lt"/>
                <a:ea typeface="+mj-ea"/>
                <a:cs typeface="+mj-cs"/>
              </a:rPr>
              <a:t>Work packages and deliverables</a:t>
            </a:r>
            <a:endParaRPr lang="en-US" sz="3600" kern="1200" dirty="0">
              <a:solidFill>
                <a:srgbClr val="FFFFFF"/>
              </a:solidFill>
              <a:latin typeface="+mj-lt"/>
              <a:ea typeface="+mj-ea"/>
              <a:cs typeface="+mj-cs"/>
            </a:endParaRPr>
          </a:p>
        </p:txBody>
      </p:sp>
      <p:graphicFrame>
        <p:nvGraphicFramePr>
          <p:cNvPr id="7" name="Table 6">
            <a:extLst>
              <a:ext uri="{FF2B5EF4-FFF2-40B4-BE49-F238E27FC236}">
                <a16:creationId xmlns:a16="http://schemas.microsoft.com/office/drawing/2014/main" id="{9BAC2D93-A6DC-9748-AF68-65412099C5A1}"/>
              </a:ext>
            </a:extLst>
          </p:cNvPr>
          <p:cNvGraphicFramePr>
            <a:graphicFrameLocks noGrp="1"/>
          </p:cNvGraphicFramePr>
          <p:nvPr>
            <p:extLst>
              <p:ext uri="{D42A27DB-BD31-4B8C-83A1-F6EECF244321}">
                <p14:modId xmlns:p14="http://schemas.microsoft.com/office/powerpoint/2010/main" val="2681014247"/>
              </p:ext>
            </p:extLst>
          </p:nvPr>
        </p:nvGraphicFramePr>
        <p:xfrm>
          <a:off x="4216526" y="646842"/>
          <a:ext cx="7683373" cy="5188104"/>
        </p:xfrm>
        <a:graphic>
          <a:graphicData uri="http://schemas.openxmlformats.org/drawingml/2006/table">
            <a:tbl>
              <a:tblPr firstRow="1" bandRow="1">
                <a:tableStyleId>{5C22544A-7EE6-4342-B048-85BDC9FD1C3A}</a:tableStyleId>
              </a:tblPr>
              <a:tblGrid>
                <a:gridCol w="384964">
                  <a:extLst>
                    <a:ext uri="{9D8B030D-6E8A-4147-A177-3AD203B41FA5}">
                      <a16:colId xmlns:a16="http://schemas.microsoft.com/office/drawing/2014/main" val="1803968031"/>
                    </a:ext>
                  </a:extLst>
                </a:gridCol>
                <a:gridCol w="4321129">
                  <a:extLst>
                    <a:ext uri="{9D8B030D-6E8A-4147-A177-3AD203B41FA5}">
                      <a16:colId xmlns:a16="http://schemas.microsoft.com/office/drawing/2014/main" val="2295933862"/>
                    </a:ext>
                  </a:extLst>
                </a:gridCol>
                <a:gridCol w="741592">
                  <a:extLst>
                    <a:ext uri="{9D8B030D-6E8A-4147-A177-3AD203B41FA5}">
                      <a16:colId xmlns:a16="http://schemas.microsoft.com/office/drawing/2014/main" val="2135116105"/>
                    </a:ext>
                  </a:extLst>
                </a:gridCol>
                <a:gridCol w="1087368">
                  <a:extLst>
                    <a:ext uri="{9D8B030D-6E8A-4147-A177-3AD203B41FA5}">
                      <a16:colId xmlns:a16="http://schemas.microsoft.com/office/drawing/2014/main" val="3653182620"/>
                    </a:ext>
                  </a:extLst>
                </a:gridCol>
                <a:gridCol w="1148320">
                  <a:extLst>
                    <a:ext uri="{9D8B030D-6E8A-4147-A177-3AD203B41FA5}">
                      <a16:colId xmlns:a16="http://schemas.microsoft.com/office/drawing/2014/main" val="1183753605"/>
                    </a:ext>
                  </a:extLst>
                </a:gridCol>
              </a:tblGrid>
              <a:tr h="98867">
                <a:tc gridSpan="2">
                  <a:txBody>
                    <a:bodyPr/>
                    <a:lstStyle/>
                    <a:p>
                      <a:pPr algn="l" fontAlgn="b"/>
                      <a:r>
                        <a:rPr lang="en-GB" sz="1200" u="none" strike="noStrike" dirty="0">
                          <a:effectLst/>
                        </a:rPr>
                        <a:t>WP5:DISSEMINATION</a:t>
                      </a:r>
                      <a:endParaRPr lang="en-GB" sz="1200" b="1" i="0" u="none" strike="noStrike" dirty="0">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gridSpan="3">
                  <a:txBody>
                    <a:bodyPr/>
                    <a:lstStyle/>
                    <a:p>
                      <a:pPr algn="ctr" fontAlgn="b"/>
                      <a:r>
                        <a:rPr lang="en-DE" sz="1200" u="none" strike="noStrike" dirty="0">
                          <a:effectLst/>
                        </a:rPr>
                        <a:t> </a:t>
                      </a:r>
                      <a:endParaRPr lang="en-DE" sz="1200" b="0" i="0" u="none" strike="noStrike" dirty="0">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050428193"/>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T6.1 Website and sharing folder, social media</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3</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455093592"/>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T5.2. Video on comparative results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385360968"/>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T5.3 Video on the EU findings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971148772"/>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T5.4 Project meetings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6</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 </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100422548"/>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T5.5 Regional dissemination events: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114086823"/>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T5.6 Direct dissemination of project findings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20</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5</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39911144"/>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T5.7 Academic publications, blogs, and media articles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GB" sz="1200" u="none" strike="noStrike">
                          <a:effectLst/>
                        </a:rPr>
                        <a:t>after the project end</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GB" sz="1200" u="none" strike="noStrike" dirty="0">
                          <a:effectLst/>
                        </a:rPr>
                        <a:t> after the project end</a:t>
                      </a:r>
                      <a:endParaRPr lang="en-GB"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68380748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D5.1 Project website and social media infuencing</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24</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097891848"/>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D5.2 Video dissemination</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354657403"/>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D5.3 Project meetings interim</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6</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43222908"/>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D5.4. Kick off and final conference</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24</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794678858"/>
                  </a:ext>
                </a:extLst>
              </a:tr>
              <a:tr h="13862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D6.5  Regional online dissemination of written/audiovisual project outcomes to relevant national and EU-level stakeholders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23</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318858395"/>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D5.6 Academic publications, blogs and media articles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732717653"/>
                  </a:ext>
                </a:extLst>
              </a:tr>
              <a:tr h="98867">
                <a:tc gridSpan="2">
                  <a:txBody>
                    <a:bodyPr/>
                    <a:lstStyle/>
                    <a:p>
                      <a:pPr algn="l" fontAlgn="b"/>
                      <a:r>
                        <a:rPr lang="en-GB" sz="1200" u="none" strike="noStrike" dirty="0">
                          <a:effectLst/>
                        </a:rPr>
                        <a:t>WP6: MANAGEMENT AND QUALITY CONTROL</a:t>
                      </a:r>
                      <a:endParaRPr lang="en-GB" sz="1200" b="1" i="0" u="none" strike="noStrike" dirty="0">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gridSpan="3">
                  <a:txBody>
                    <a:bodyPr/>
                    <a:lstStyle/>
                    <a:p>
                      <a:pPr algn="ctr" fontAlgn="b"/>
                      <a:r>
                        <a:rPr lang="en-DE" sz="1200" u="none" strike="noStrike">
                          <a:effectLst/>
                        </a:rPr>
                        <a:t> </a:t>
                      </a:r>
                      <a:endParaRPr lang="en-DE" sz="1200" b="0" i="0" u="none" strike="noStrike">
                        <a:solidFill>
                          <a:srgbClr val="000000"/>
                        </a:solidFill>
                        <a:effectLst/>
                        <a:latin typeface="Calibri" panose="020F0502020204030204" pitchFamily="34" charset="0"/>
                      </a:endParaRPr>
                    </a:p>
                  </a:txBody>
                  <a:tcPr marL="2811" marR="2811" marT="2811" marB="0" anchor="b"/>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88860660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T7.1 Management of project activities and communication between partners</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4121500189"/>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a:effectLst/>
                        </a:rPr>
                        <a:t>T7.2 Kick-off meeting</a:t>
                      </a:r>
                      <a:endParaRPr lang="en-GB"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2161032"/>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        1st interim project meeting</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6</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6</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225291582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        2nd interim project meeting</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860471438"/>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        3rd interim project meeting</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18</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3532300097"/>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        4th interim project meeting</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22</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1</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929049619"/>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7.3 Quality control</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24</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491996992"/>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D7.1 Minutes/attendance sheets from progress meetings</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24</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770193885"/>
                  </a:ext>
                </a:extLst>
              </a:tr>
              <a:tr h="98867">
                <a:tc>
                  <a:txBody>
                    <a:bodyPr/>
                    <a:lstStyle/>
                    <a:p>
                      <a:pPr algn="l" fontAlgn="b"/>
                      <a:endParaRPr lang="en-DE" sz="1200" b="0" i="0" u="none" strike="noStrike">
                        <a:solidFill>
                          <a:srgbClr val="000000"/>
                        </a:solidFill>
                        <a:effectLst/>
                        <a:latin typeface="Arial" panose="020B0604020202020204" pitchFamily="34" charset="0"/>
                      </a:endParaRPr>
                    </a:p>
                  </a:txBody>
                  <a:tcPr marL="2811" marR="2811" marT="2811" marB="0" anchor="b"/>
                </a:tc>
                <a:tc>
                  <a:txBody>
                    <a:bodyPr/>
                    <a:lstStyle/>
                    <a:p>
                      <a:pPr algn="l" fontAlgn="b"/>
                      <a:r>
                        <a:rPr lang="en-GB" sz="1200" u="none" strike="noStrike" dirty="0">
                          <a:effectLst/>
                        </a:rPr>
                        <a:t>D7.2 Signing the agreement with the EC and project partners, reporting to the EC</a:t>
                      </a:r>
                      <a:endParaRPr lang="en-GB" sz="1200" b="0" i="0" u="none" strike="noStrike" dirty="0">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1</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a:effectLst/>
                        </a:rPr>
                        <a:t>24</a:t>
                      </a:r>
                      <a:endParaRPr lang="en-DE" sz="1200" b="0" i="0" u="none" strike="noStrike">
                        <a:solidFill>
                          <a:srgbClr val="434343"/>
                        </a:solidFill>
                        <a:effectLst/>
                        <a:latin typeface="Calibri" panose="020F0502020204030204" pitchFamily="34" charset="0"/>
                      </a:endParaRPr>
                    </a:p>
                  </a:txBody>
                  <a:tcPr marL="2811" marR="2811" marT="2811" marB="0" anchor="b"/>
                </a:tc>
                <a:tc>
                  <a:txBody>
                    <a:bodyPr/>
                    <a:lstStyle/>
                    <a:p>
                      <a:pPr algn="ctr" fontAlgn="b"/>
                      <a:r>
                        <a:rPr lang="en-DE" sz="1200" u="none" strike="noStrike" dirty="0">
                          <a:effectLst/>
                        </a:rPr>
                        <a:t>24</a:t>
                      </a:r>
                      <a:endParaRPr lang="en-DE" sz="1200" b="0" i="0" u="none" strike="noStrike" dirty="0">
                        <a:solidFill>
                          <a:srgbClr val="434343"/>
                        </a:solidFill>
                        <a:effectLst/>
                        <a:latin typeface="Calibri" panose="020F0502020204030204" pitchFamily="34" charset="0"/>
                      </a:endParaRPr>
                    </a:p>
                  </a:txBody>
                  <a:tcPr marL="2811" marR="2811" marT="2811" marB="0" anchor="b"/>
                </a:tc>
                <a:extLst>
                  <a:ext uri="{0D108BD9-81ED-4DB2-BD59-A6C34878D82A}">
                    <a16:rowId xmlns:a16="http://schemas.microsoft.com/office/drawing/2014/main" val="1487261049"/>
                  </a:ext>
                </a:extLst>
              </a:tr>
            </a:tbl>
          </a:graphicData>
        </a:graphic>
      </p:graphicFrame>
    </p:spTree>
    <p:extLst>
      <p:ext uri="{BB962C8B-B14F-4D97-AF65-F5344CB8AC3E}">
        <p14:creationId xmlns:p14="http://schemas.microsoft.com/office/powerpoint/2010/main" val="162200234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514306"/>
            <a:ext cx="11521280" cy="659977"/>
          </a:xfrm>
        </p:spPr>
        <p:txBody>
          <a:bodyPr/>
          <a:lstStyle/>
          <a:p>
            <a:r>
              <a:rPr lang="fi-FI" b="1" dirty="0">
                <a:solidFill>
                  <a:srgbClr val="002060"/>
                </a:solidFill>
              </a:rPr>
              <a:t>Project set-</a:t>
            </a:r>
            <a:r>
              <a:rPr lang="fi-FI" b="1" dirty="0" err="1">
                <a:solidFill>
                  <a:srgbClr val="002060"/>
                </a:solidFill>
              </a:rPr>
              <a:t>up</a:t>
            </a:r>
            <a:r>
              <a:rPr lang="fi-FI" b="1" dirty="0">
                <a:solidFill>
                  <a:srgbClr val="002060"/>
                </a:solidFill>
              </a:rPr>
              <a:t>: </a:t>
            </a:r>
            <a:r>
              <a:rPr lang="fi-FI" b="1" dirty="0" err="1">
                <a:solidFill>
                  <a:srgbClr val="002060"/>
                </a:solidFill>
              </a:rPr>
              <a:t>timeline</a:t>
            </a:r>
            <a:r>
              <a:rPr lang="fi-FI" b="1" dirty="0">
                <a:solidFill>
                  <a:srgbClr val="002060"/>
                </a:solidFill>
              </a:rPr>
              <a:t>, </a:t>
            </a:r>
            <a:r>
              <a:rPr lang="fi-FI" b="1" dirty="0" err="1">
                <a:solidFill>
                  <a:srgbClr val="002060"/>
                </a:solidFill>
              </a:rPr>
              <a:t>deadlines</a:t>
            </a:r>
            <a:r>
              <a:rPr lang="fi-FI" b="1" dirty="0">
                <a:solidFill>
                  <a:srgbClr val="002060"/>
                </a:solidFill>
              </a:rPr>
              <a:t>, </a:t>
            </a:r>
            <a:r>
              <a:rPr lang="fi-FI" b="1" dirty="0" err="1">
                <a:solidFill>
                  <a:srgbClr val="002060"/>
                </a:solidFill>
              </a:rPr>
              <a:t>tasks</a:t>
            </a:r>
            <a:endParaRPr lang="fi-FI" b="1" dirty="0">
              <a:solidFill>
                <a:srgbClr val="002060"/>
              </a:solidFill>
            </a:endParaRPr>
          </a:p>
        </p:txBody>
      </p:sp>
      <p:sp>
        <p:nvSpPr>
          <p:cNvPr id="3" name="Content Placeholder 2"/>
          <p:cNvSpPr>
            <a:spLocks noGrp="1"/>
          </p:cNvSpPr>
          <p:nvPr>
            <p:ph idx="1"/>
          </p:nvPr>
        </p:nvSpPr>
        <p:spPr>
          <a:xfrm>
            <a:off x="335360" y="1260910"/>
            <a:ext cx="11521280" cy="5380522"/>
          </a:xfrm>
        </p:spPr>
        <p:txBody>
          <a:bodyPr>
            <a:normAutofit/>
          </a:bodyPr>
          <a:lstStyle/>
          <a:p>
            <a:pPr algn="l">
              <a:lnSpc>
                <a:spcPct val="130000"/>
              </a:lnSpc>
            </a:pPr>
            <a:r>
              <a:rPr lang="fi-FI" sz="1600" dirty="0">
                <a:latin typeface="+mn-lt"/>
              </a:rPr>
              <a:t>WP1: </a:t>
            </a:r>
            <a:r>
              <a:rPr lang="fi-FI" sz="1600" dirty="0" err="1">
                <a:latin typeface="+mn-lt"/>
              </a:rPr>
              <a:t>Conceptual</a:t>
            </a:r>
            <a:r>
              <a:rPr lang="fi-FI" sz="1600" dirty="0">
                <a:latin typeface="+mn-lt"/>
              </a:rPr>
              <a:t> </a:t>
            </a:r>
            <a:r>
              <a:rPr lang="fi-FI" sz="1600" dirty="0" err="1">
                <a:latin typeface="+mn-lt"/>
              </a:rPr>
              <a:t>framework</a:t>
            </a:r>
            <a:r>
              <a:rPr lang="fi-FI" sz="1600" dirty="0">
                <a:latin typeface="+mn-lt"/>
              </a:rPr>
              <a:t>, </a:t>
            </a:r>
            <a:r>
              <a:rPr lang="fi-FI" sz="1600" dirty="0" err="1">
                <a:latin typeface="+mn-lt"/>
              </a:rPr>
              <a:t>interview</a:t>
            </a:r>
            <a:r>
              <a:rPr lang="fi-FI" sz="1600" dirty="0">
                <a:latin typeface="+mn-lt"/>
              </a:rPr>
              <a:t> </a:t>
            </a:r>
            <a:r>
              <a:rPr lang="fi-FI" sz="1600" dirty="0" err="1">
                <a:latin typeface="+mn-lt"/>
              </a:rPr>
              <a:t>guides</a:t>
            </a:r>
            <a:r>
              <a:rPr lang="fi-FI" sz="1600" dirty="0">
                <a:latin typeface="+mn-lt"/>
              </a:rPr>
              <a:t>, </a:t>
            </a:r>
            <a:r>
              <a:rPr lang="fi-FI" sz="1600" dirty="0" err="1">
                <a:latin typeface="+mn-lt"/>
              </a:rPr>
              <a:t>guides</a:t>
            </a:r>
            <a:r>
              <a:rPr lang="fi-FI" sz="1600" dirty="0">
                <a:latin typeface="+mn-lt"/>
              </a:rPr>
              <a:t> for </a:t>
            </a:r>
            <a:r>
              <a:rPr lang="fi-FI" sz="1600" dirty="0" err="1">
                <a:latin typeface="+mn-lt"/>
              </a:rPr>
              <a:t>database</a:t>
            </a:r>
            <a:r>
              <a:rPr lang="fi-FI" sz="1600" dirty="0">
                <a:latin typeface="+mn-lt"/>
              </a:rPr>
              <a:t> </a:t>
            </a:r>
            <a:r>
              <a:rPr lang="fi-FI" sz="1600" dirty="0" err="1">
                <a:latin typeface="+mn-lt"/>
              </a:rPr>
              <a:t>update</a:t>
            </a:r>
            <a:r>
              <a:rPr lang="fi-FI" sz="1600" dirty="0">
                <a:latin typeface="+mn-lt"/>
              </a:rPr>
              <a:t> (M7)</a:t>
            </a:r>
          </a:p>
          <a:p>
            <a:pPr algn="l">
              <a:lnSpc>
                <a:spcPct val="130000"/>
              </a:lnSpc>
            </a:pPr>
            <a:r>
              <a:rPr lang="fi-FI" sz="1600" dirty="0">
                <a:latin typeface="+mn-lt"/>
              </a:rPr>
              <a:t>WP2:  </a:t>
            </a:r>
            <a:r>
              <a:rPr lang="fi-FI" sz="1600" dirty="0" err="1">
                <a:latin typeface="+mn-lt"/>
              </a:rPr>
              <a:t>Database</a:t>
            </a:r>
            <a:r>
              <a:rPr lang="fi-FI" sz="1600" dirty="0">
                <a:latin typeface="+mn-lt"/>
              </a:rPr>
              <a:t> </a:t>
            </a:r>
            <a:r>
              <a:rPr lang="fi-FI" sz="1600" dirty="0" err="1">
                <a:latin typeface="+mn-lt"/>
              </a:rPr>
              <a:t>update</a:t>
            </a:r>
            <a:r>
              <a:rPr lang="fi-FI" sz="1600" dirty="0">
                <a:latin typeface="+mn-lt"/>
              </a:rPr>
              <a:t> (M15)</a:t>
            </a:r>
          </a:p>
          <a:p>
            <a:pPr algn="l">
              <a:lnSpc>
                <a:spcPct val="130000"/>
              </a:lnSpc>
            </a:pPr>
            <a:r>
              <a:rPr lang="fi-FI" sz="1600" dirty="0">
                <a:latin typeface="+mn-lt"/>
              </a:rPr>
              <a:t>WP3: Country case </a:t>
            </a:r>
            <a:r>
              <a:rPr lang="fi-FI" sz="1600" dirty="0" err="1">
                <a:latin typeface="+mn-lt"/>
              </a:rPr>
              <a:t>studies</a:t>
            </a:r>
            <a:r>
              <a:rPr lang="fi-FI" sz="1600" dirty="0">
                <a:latin typeface="+mn-lt"/>
              </a:rPr>
              <a:t> (M8-15) - </a:t>
            </a:r>
            <a:r>
              <a:rPr lang="fi-FI" sz="1600" dirty="0" err="1">
                <a:latin typeface="+mn-lt"/>
              </a:rPr>
              <a:t>policy</a:t>
            </a:r>
            <a:r>
              <a:rPr lang="fi-FI" sz="1600" dirty="0">
                <a:latin typeface="+mn-lt"/>
              </a:rPr>
              <a:t> </a:t>
            </a:r>
            <a:r>
              <a:rPr lang="fi-FI" sz="1600" dirty="0" err="1">
                <a:latin typeface="+mn-lt"/>
              </a:rPr>
              <a:t>papers</a:t>
            </a:r>
            <a:r>
              <a:rPr lang="fi-FI" sz="1600" dirty="0">
                <a:latin typeface="+mn-lt"/>
              </a:rPr>
              <a:t> (</a:t>
            </a:r>
            <a:r>
              <a:rPr lang="fi-FI" sz="1600" dirty="0" err="1">
                <a:latin typeface="+mn-lt"/>
              </a:rPr>
              <a:t>comparative</a:t>
            </a:r>
            <a:r>
              <a:rPr lang="fi-FI" sz="1600" dirty="0">
                <a:latin typeface="+mn-lt"/>
              </a:rPr>
              <a:t>, </a:t>
            </a:r>
            <a:r>
              <a:rPr lang="fi-FI" sz="1600" dirty="0" err="1">
                <a:latin typeface="+mn-lt"/>
              </a:rPr>
              <a:t>pairs</a:t>
            </a:r>
            <a:r>
              <a:rPr lang="fi-FI" sz="1600" dirty="0">
                <a:latin typeface="+mn-lt"/>
              </a:rPr>
              <a:t> of 2 </a:t>
            </a:r>
            <a:r>
              <a:rPr lang="fi-FI" sz="1600" dirty="0" err="1">
                <a:latin typeface="+mn-lt"/>
              </a:rPr>
              <a:t>countries</a:t>
            </a:r>
            <a:r>
              <a:rPr lang="fi-FI" sz="1600" dirty="0">
                <a:latin typeface="+mn-lt"/>
              </a:rPr>
              <a:t>) + </a:t>
            </a:r>
            <a:r>
              <a:rPr lang="fi-FI" sz="1600" dirty="0" err="1">
                <a:latin typeface="+mn-lt"/>
              </a:rPr>
              <a:t>national</a:t>
            </a:r>
            <a:r>
              <a:rPr lang="fi-FI" sz="1600" dirty="0">
                <a:latin typeface="+mn-lt"/>
              </a:rPr>
              <a:t> </a:t>
            </a:r>
            <a:r>
              <a:rPr lang="fi-FI" sz="1600" dirty="0" err="1">
                <a:latin typeface="+mn-lt"/>
              </a:rPr>
              <a:t>policy</a:t>
            </a:r>
            <a:r>
              <a:rPr lang="fi-FI" sz="1600" dirty="0">
                <a:latin typeface="+mn-lt"/>
              </a:rPr>
              <a:t> </a:t>
            </a:r>
            <a:r>
              <a:rPr lang="fi-FI" sz="1600" dirty="0" err="1">
                <a:latin typeface="+mn-lt"/>
              </a:rPr>
              <a:t>briefs</a:t>
            </a:r>
            <a:r>
              <a:rPr lang="fi-FI" sz="1600" dirty="0">
                <a:latin typeface="+mn-lt"/>
              </a:rPr>
              <a:t> (English &amp; </a:t>
            </a:r>
            <a:r>
              <a:rPr lang="fi-FI" sz="1600" dirty="0" err="1">
                <a:latin typeface="+mn-lt"/>
              </a:rPr>
              <a:t>nat</a:t>
            </a:r>
            <a:r>
              <a:rPr lang="fi-FI" sz="1600" dirty="0">
                <a:latin typeface="+mn-lt"/>
              </a:rPr>
              <a:t>.  </a:t>
            </a:r>
          </a:p>
          <a:p>
            <a:pPr algn="l">
              <a:lnSpc>
                <a:spcPct val="130000"/>
              </a:lnSpc>
            </a:pPr>
            <a:r>
              <a:rPr lang="fi-FI" sz="1600" dirty="0">
                <a:latin typeface="+mn-lt"/>
              </a:rPr>
              <a:t>           </a:t>
            </a:r>
            <a:r>
              <a:rPr lang="fi-FI" sz="1600" dirty="0" err="1">
                <a:latin typeface="+mn-lt"/>
              </a:rPr>
              <a:t>language</a:t>
            </a:r>
            <a:r>
              <a:rPr lang="fi-FI" sz="1600" dirty="0">
                <a:latin typeface="+mn-lt"/>
              </a:rPr>
              <a:t>) M22 (8/23)</a:t>
            </a:r>
          </a:p>
          <a:p>
            <a:pPr algn="l">
              <a:lnSpc>
                <a:spcPct val="130000"/>
              </a:lnSpc>
            </a:pPr>
            <a:r>
              <a:rPr lang="fi-FI" sz="1600" dirty="0">
                <a:latin typeface="+mn-lt"/>
              </a:rPr>
              <a:t>WP4: EU-</a:t>
            </a:r>
            <a:r>
              <a:rPr lang="fi-FI" sz="1600" dirty="0" err="1">
                <a:latin typeface="+mn-lt"/>
              </a:rPr>
              <a:t>level</a:t>
            </a:r>
            <a:r>
              <a:rPr lang="fi-FI" sz="1600" dirty="0">
                <a:latin typeface="+mn-lt"/>
              </a:rPr>
              <a:t> </a:t>
            </a:r>
            <a:r>
              <a:rPr lang="fi-FI" sz="1600" dirty="0" err="1">
                <a:latin typeface="+mn-lt"/>
              </a:rPr>
              <a:t>analysis</a:t>
            </a:r>
            <a:r>
              <a:rPr lang="fi-FI" sz="1600" dirty="0">
                <a:latin typeface="+mn-lt"/>
              </a:rPr>
              <a:t> (M8-17) - EU </a:t>
            </a:r>
            <a:r>
              <a:rPr lang="fi-FI" sz="1600" dirty="0" err="1">
                <a:latin typeface="+mn-lt"/>
              </a:rPr>
              <a:t>working</a:t>
            </a:r>
            <a:r>
              <a:rPr lang="fi-FI" sz="1600" dirty="0">
                <a:latin typeface="+mn-lt"/>
              </a:rPr>
              <a:t> </a:t>
            </a:r>
            <a:r>
              <a:rPr lang="fi-FI" sz="1600" dirty="0" err="1">
                <a:latin typeface="+mn-lt"/>
              </a:rPr>
              <a:t>paper</a:t>
            </a:r>
            <a:r>
              <a:rPr lang="fi-FI" sz="1600" dirty="0">
                <a:latin typeface="+mn-lt"/>
              </a:rPr>
              <a:t>, </a:t>
            </a:r>
            <a:r>
              <a:rPr lang="fi-FI" sz="1600" dirty="0" err="1">
                <a:latin typeface="+mn-lt"/>
              </a:rPr>
              <a:t>policy</a:t>
            </a:r>
            <a:r>
              <a:rPr lang="fi-FI" sz="1600" dirty="0">
                <a:latin typeface="+mn-lt"/>
              </a:rPr>
              <a:t> </a:t>
            </a:r>
            <a:r>
              <a:rPr lang="fi-FI" sz="1600" dirty="0" err="1">
                <a:latin typeface="+mn-lt"/>
              </a:rPr>
              <a:t>brief</a:t>
            </a:r>
            <a:r>
              <a:rPr lang="fi-FI" sz="1600" dirty="0">
                <a:latin typeface="+mn-lt"/>
              </a:rPr>
              <a:t> M20 (6/23), </a:t>
            </a:r>
          </a:p>
          <a:p>
            <a:pPr indent="531813" algn="l">
              <a:lnSpc>
                <a:spcPct val="130000"/>
              </a:lnSpc>
            </a:pPr>
            <a:r>
              <a:rPr lang="fi-FI" sz="1600" b="1" dirty="0">
                <a:latin typeface="+mn-lt"/>
              </a:rPr>
              <a:t> </a:t>
            </a:r>
            <a:r>
              <a:rPr lang="fi-FI" sz="1600" dirty="0" err="1">
                <a:latin typeface="+mn-lt"/>
              </a:rPr>
              <a:t>Overview</a:t>
            </a:r>
            <a:r>
              <a:rPr lang="fi-FI" sz="1600" dirty="0">
                <a:latin typeface="+mn-lt"/>
              </a:rPr>
              <a:t> </a:t>
            </a:r>
            <a:r>
              <a:rPr lang="fi-FI" sz="1600" dirty="0" err="1">
                <a:latin typeface="+mn-lt"/>
              </a:rPr>
              <a:t>report</a:t>
            </a:r>
            <a:r>
              <a:rPr lang="fi-FI" sz="1600" dirty="0">
                <a:latin typeface="+mn-lt"/>
              </a:rPr>
              <a:t> </a:t>
            </a:r>
            <a:r>
              <a:rPr lang="fi-FI" sz="1600" dirty="0" err="1">
                <a:latin typeface="+mn-lt"/>
              </a:rPr>
              <a:t>database</a:t>
            </a:r>
            <a:r>
              <a:rPr lang="fi-FI" sz="1600" dirty="0">
                <a:latin typeface="+mn-lt"/>
              </a:rPr>
              <a:t> M24 (10/23), </a:t>
            </a:r>
            <a:r>
              <a:rPr lang="fi-FI" sz="1600" dirty="0" err="1">
                <a:latin typeface="+mn-lt"/>
              </a:rPr>
              <a:t>overview</a:t>
            </a:r>
            <a:r>
              <a:rPr lang="fi-FI" sz="1600" dirty="0">
                <a:latin typeface="+mn-lt"/>
              </a:rPr>
              <a:t> </a:t>
            </a:r>
            <a:r>
              <a:rPr lang="fi-FI" sz="1600" dirty="0" err="1">
                <a:latin typeface="+mn-lt"/>
              </a:rPr>
              <a:t>policy</a:t>
            </a:r>
            <a:r>
              <a:rPr lang="fi-FI" sz="1600" dirty="0">
                <a:latin typeface="+mn-lt"/>
              </a:rPr>
              <a:t> </a:t>
            </a:r>
            <a:r>
              <a:rPr lang="fi-FI" sz="1600" dirty="0" err="1">
                <a:latin typeface="+mn-lt"/>
              </a:rPr>
              <a:t>papers</a:t>
            </a:r>
            <a:r>
              <a:rPr lang="fi-FI" sz="1600" dirty="0">
                <a:latin typeface="+mn-lt"/>
              </a:rPr>
              <a:t> M24, </a:t>
            </a:r>
            <a:r>
              <a:rPr lang="fi-FI" sz="1600" dirty="0" err="1">
                <a:latin typeface="+mn-lt"/>
              </a:rPr>
              <a:t>synthesis</a:t>
            </a:r>
            <a:r>
              <a:rPr lang="fi-FI" sz="1600" dirty="0">
                <a:latin typeface="+mn-lt"/>
              </a:rPr>
              <a:t> </a:t>
            </a:r>
            <a:r>
              <a:rPr lang="fi-FI" sz="1600" dirty="0" err="1">
                <a:latin typeface="+mn-lt"/>
              </a:rPr>
              <a:t>all</a:t>
            </a:r>
            <a:r>
              <a:rPr lang="fi-FI" sz="1600" dirty="0">
                <a:latin typeface="+mn-lt"/>
              </a:rPr>
              <a:t> </a:t>
            </a:r>
            <a:r>
              <a:rPr lang="fi-FI" sz="1600" dirty="0" err="1">
                <a:latin typeface="+mn-lt"/>
              </a:rPr>
              <a:t>results</a:t>
            </a:r>
            <a:r>
              <a:rPr lang="fi-FI" sz="1600" dirty="0">
                <a:latin typeface="+mn-lt"/>
              </a:rPr>
              <a:t> M25(11/23)</a:t>
            </a:r>
          </a:p>
          <a:p>
            <a:pPr algn="l">
              <a:lnSpc>
                <a:spcPct val="130000"/>
              </a:lnSpc>
            </a:pPr>
            <a:r>
              <a:rPr lang="fi-FI" sz="1600" dirty="0">
                <a:latin typeface="+mn-lt"/>
              </a:rPr>
              <a:t>WP5: </a:t>
            </a:r>
            <a:r>
              <a:rPr lang="fi-FI" sz="1600" dirty="0" err="1">
                <a:latin typeface="+mn-lt"/>
              </a:rPr>
              <a:t>Dissemination</a:t>
            </a:r>
            <a:r>
              <a:rPr lang="fi-FI" sz="1600" dirty="0">
                <a:latin typeface="+mn-lt"/>
              </a:rPr>
              <a:t> of </a:t>
            </a:r>
            <a:r>
              <a:rPr lang="fi-FI" sz="1600" dirty="0" err="1">
                <a:latin typeface="+mn-lt"/>
              </a:rPr>
              <a:t>project</a:t>
            </a:r>
            <a:r>
              <a:rPr lang="fi-FI" sz="1600" dirty="0">
                <a:latin typeface="+mn-lt"/>
              </a:rPr>
              <a:t> </a:t>
            </a:r>
            <a:r>
              <a:rPr lang="fi-FI" sz="1600" dirty="0" err="1">
                <a:latin typeface="+mn-lt"/>
              </a:rPr>
              <a:t>findings</a:t>
            </a:r>
            <a:r>
              <a:rPr lang="fi-FI" sz="1600" dirty="0">
                <a:latin typeface="+mn-lt"/>
              </a:rPr>
              <a:t> </a:t>
            </a:r>
          </a:p>
          <a:p>
            <a:pPr algn="l">
              <a:lnSpc>
                <a:spcPct val="130000"/>
              </a:lnSpc>
            </a:pPr>
            <a:r>
              <a:rPr lang="fi-FI" sz="1600" dirty="0">
                <a:latin typeface="+mn-lt"/>
              </a:rPr>
              <a:t>             Short video </a:t>
            </a:r>
            <a:r>
              <a:rPr lang="fi-FI" sz="1600" dirty="0" err="1">
                <a:latin typeface="+mn-lt"/>
              </a:rPr>
              <a:t>results</a:t>
            </a:r>
            <a:r>
              <a:rPr lang="fi-FI" sz="1600" dirty="0">
                <a:latin typeface="+mn-lt"/>
              </a:rPr>
              <a:t> M 23-24 (10/23)</a:t>
            </a:r>
          </a:p>
          <a:p>
            <a:pPr indent="581025" algn="l">
              <a:lnSpc>
                <a:spcPct val="130000"/>
              </a:lnSpc>
            </a:pPr>
            <a:r>
              <a:rPr lang="fi-FI" sz="1600" dirty="0" err="1">
                <a:latin typeface="+mn-lt"/>
              </a:rPr>
              <a:t>Regional</a:t>
            </a:r>
            <a:r>
              <a:rPr lang="fi-FI" sz="1600" dirty="0">
                <a:latin typeface="+mn-lt"/>
              </a:rPr>
              <a:t> </a:t>
            </a:r>
            <a:r>
              <a:rPr lang="fi-FI" sz="1600" dirty="0" err="1">
                <a:latin typeface="+mn-lt"/>
              </a:rPr>
              <a:t>dissamination</a:t>
            </a:r>
            <a:r>
              <a:rPr lang="fi-FI" sz="1600" dirty="0">
                <a:latin typeface="+mn-lt"/>
              </a:rPr>
              <a:t> </a:t>
            </a:r>
            <a:r>
              <a:rPr lang="fi-FI" sz="1600" dirty="0" err="1">
                <a:latin typeface="+mn-lt"/>
              </a:rPr>
              <a:t>events</a:t>
            </a:r>
            <a:r>
              <a:rPr lang="fi-FI" sz="1600" dirty="0">
                <a:latin typeface="+mn-lt"/>
              </a:rPr>
              <a:t> Online M23-M25 (9-11/23)</a:t>
            </a:r>
          </a:p>
          <a:p>
            <a:pPr indent="531813" algn="l">
              <a:lnSpc>
                <a:spcPct val="130000"/>
              </a:lnSpc>
            </a:pPr>
            <a:r>
              <a:rPr lang="fi-FI" sz="1600" dirty="0">
                <a:latin typeface="+mn-lt"/>
              </a:rPr>
              <a:t> EU </a:t>
            </a:r>
            <a:r>
              <a:rPr lang="fi-FI" sz="1600" dirty="0" err="1">
                <a:latin typeface="+mn-lt"/>
              </a:rPr>
              <a:t>dissemination</a:t>
            </a:r>
            <a:r>
              <a:rPr lang="fi-FI" sz="1600" dirty="0">
                <a:latin typeface="+mn-lt"/>
              </a:rPr>
              <a:t> M23-25</a:t>
            </a:r>
          </a:p>
          <a:p>
            <a:pPr indent="3175" algn="l">
              <a:lnSpc>
                <a:spcPct val="130000"/>
              </a:lnSpc>
            </a:pPr>
            <a:r>
              <a:rPr lang="fi-FI" sz="1600" dirty="0">
                <a:latin typeface="+mn-lt"/>
              </a:rPr>
              <a:t>WP6: Project management</a:t>
            </a:r>
          </a:p>
          <a:p>
            <a:pPr indent="3175" algn="l">
              <a:lnSpc>
                <a:spcPct val="130000"/>
              </a:lnSpc>
            </a:pPr>
            <a:r>
              <a:rPr lang="fi-FI" sz="1600" dirty="0">
                <a:latin typeface="+mn-lt"/>
              </a:rPr>
              <a:t>            </a:t>
            </a:r>
            <a:r>
              <a:rPr lang="fi-FI" sz="1600" dirty="0" err="1">
                <a:latin typeface="+mn-lt"/>
              </a:rPr>
              <a:t>Steering</a:t>
            </a:r>
            <a:r>
              <a:rPr lang="fi-FI" sz="1600" dirty="0">
                <a:latin typeface="+mn-lt"/>
              </a:rPr>
              <a:t> </a:t>
            </a:r>
            <a:r>
              <a:rPr lang="fi-FI" sz="1600" dirty="0" err="1">
                <a:latin typeface="+mn-lt"/>
              </a:rPr>
              <a:t>committee</a:t>
            </a:r>
            <a:r>
              <a:rPr lang="fi-FI" sz="1600" dirty="0">
                <a:latin typeface="+mn-lt"/>
              </a:rPr>
              <a:t> (1 person </a:t>
            </a:r>
            <a:r>
              <a:rPr lang="fi-FI" sz="1600" dirty="0" err="1">
                <a:latin typeface="+mn-lt"/>
              </a:rPr>
              <a:t>from</a:t>
            </a:r>
            <a:r>
              <a:rPr lang="fi-FI" sz="1600" dirty="0">
                <a:latin typeface="+mn-lt"/>
              </a:rPr>
              <a:t> </a:t>
            </a:r>
            <a:r>
              <a:rPr lang="fi-FI" sz="1600" dirty="0" err="1">
                <a:latin typeface="+mn-lt"/>
              </a:rPr>
              <a:t>each</a:t>
            </a:r>
            <a:r>
              <a:rPr lang="fi-FI" sz="1600" dirty="0">
                <a:latin typeface="+mn-lt"/>
              </a:rPr>
              <a:t> </a:t>
            </a:r>
            <a:r>
              <a:rPr lang="fi-FI" sz="1600" dirty="0" err="1">
                <a:latin typeface="+mn-lt"/>
              </a:rPr>
              <a:t>partner</a:t>
            </a:r>
            <a:r>
              <a:rPr lang="fi-FI" sz="1600" dirty="0">
                <a:latin typeface="+mn-lt"/>
              </a:rPr>
              <a:t>) </a:t>
            </a:r>
            <a:r>
              <a:rPr lang="fi-FI" sz="1600" dirty="0" err="1">
                <a:latin typeface="+mn-lt"/>
              </a:rPr>
              <a:t>meets</a:t>
            </a:r>
            <a:r>
              <a:rPr lang="fi-FI" sz="1600" dirty="0">
                <a:latin typeface="+mn-lt"/>
              </a:rPr>
              <a:t> 4 </a:t>
            </a:r>
            <a:r>
              <a:rPr lang="fi-FI" sz="1600" dirty="0" err="1">
                <a:latin typeface="+mn-lt"/>
              </a:rPr>
              <a:t>times</a:t>
            </a:r>
            <a:endParaRPr lang="fi-FI" sz="1600" dirty="0">
              <a:latin typeface="+mn-lt"/>
            </a:endParaRPr>
          </a:p>
        </p:txBody>
      </p:sp>
    </p:spTree>
    <p:extLst>
      <p:ext uri="{BB962C8B-B14F-4D97-AF65-F5344CB8AC3E}">
        <p14:creationId xmlns:p14="http://schemas.microsoft.com/office/powerpoint/2010/main" val="391321248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716437"/>
            <a:ext cx="11521280" cy="717728"/>
          </a:xfrm>
        </p:spPr>
        <p:txBody>
          <a:bodyPr/>
          <a:lstStyle/>
          <a:p>
            <a:r>
              <a:rPr lang="fi-FI" b="1" dirty="0" err="1">
                <a:solidFill>
                  <a:srgbClr val="002060"/>
                </a:solidFill>
              </a:rPr>
              <a:t>Coordination</a:t>
            </a:r>
            <a:r>
              <a:rPr lang="fi-FI" b="1" dirty="0">
                <a:solidFill>
                  <a:srgbClr val="002060"/>
                </a:solidFill>
              </a:rPr>
              <a:t> - Division of </a:t>
            </a:r>
            <a:r>
              <a:rPr lang="fi-FI" b="1" dirty="0" err="1">
                <a:solidFill>
                  <a:srgbClr val="002060"/>
                </a:solidFill>
              </a:rPr>
              <a:t>tasks</a:t>
            </a:r>
            <a:endParaRPr lang="fi-FI" b="1" dirty="0">
              <a:solidFill>
                <a:srgbClr val="002060"/>
              </a:solidFill>
            </a:endParaRPr>
          </a:p>
        </p:txBody>
      </p:sp>
      <p:sp>
        <p:nvSpPr>
          <p:cNvPr id="3" name="Content Placeholder 2"/>
          <p:cNvSpPr>
            <a:spLocks noGrp="1"/>
          </p:cNvSpPr>
          <p:nvPr>
            <p:ph idx="1"/>
          </p:nvPr>
        </p:nvSpPr>
        <p:spPr/>
        <p:txBody>
          <a:bodyPr/>
          <a:lstStyle/>
          <a:p>
            <a:pPr algn="l"/>
            <a:r>
              <a:rPr lang="fi-FI" dirty="0"/>
              <a:t>HU/TAU </a:t>
            </a:r>
            <a:r>
              <a:rPr lang="fi-FI" dirty="0" err="1"/>
              <a:t>coordinates</a:t>
            </a:r>
            <a:endParaRPr lang="fi-FI" dirty="0"/>
          </a:p>
          <a:p>
            <a:pPr algn="l"/>
            <a:r>
              <a:rPr lang="fi-FI" dirty="0"/>
              <a:t>CELSI </a:t>
            </a:r>
            <a:r>
              <a:rPr lang="fi-FI" dirty="0" err="1"/>
              <a:t>scientific</a:t>
            </a:r>
            <a:r>
              <a:rPr lang="fi-FI" dirty="0"/>
              <a:t> </a:t>
            </a:r>
            <a:r>
              <a:rPr lang="fi-FI" dirty="0" err="1"/>
              <a:t>manager</a:t>
            </a:r>
            <a:endParaRPr lang="fi-FI" dirty="0"/>
          </a:p>
          <a:p>
            <a:pPr algn="l"/>
            <a:r>
              <a:rPr lang="fi-FI" dirty="0"/>
              <a:t>HU case </a:t>
            </a:r>
            <a:r>
              <a:rPr lang="fi-FI" dirty="0" err="1"/>
              <a:t>studies</a:t>
            </a:r>
            <a:r>
              <a:rPr lang="fi-FI" dirty="0"/>
              <a:t> /CELSI </a:t>
            </a:r>
            <a:r>
              <a:rPr lang="fi-FI" dirty="0" err="1"/>
              <a:t>database</a:t>
            </a:r>
            <a:r>
              <a:rPr lang="fi-FI" dirty="0"/>
              <a:t> w SU</a:t>
            </a:r>
          </a:p>
          <a:p>
            <a:pPr algn="l"/>
            <a:r>
              <a:rPr lang="fi-FI" dirty="0" err="1"/>
              <a:t>All</a:t>
            </a:r>
            <a:r>
              <a:rPr lang="fi-FI" dirty="0"/>
              <a:t> </a:t>
            </a:r>
            <a:r>
              <a:rPr lang="fi-FI" dirty="0" err="1"/>
              <a:t>partners</a:t>
            </a:r>
            <a:r>
              <a:rPr lang="fi-FI" dirty="0"/>
              <a:t> </a:t>
            </a:r>
            <a:r>
              <a:rPr lang="fi-FI" dirty="0" err="1"/>
              <a:t>responsible</a:t>
            </a:r>
            <a:r>
              <a:rPr lang="fi-FI" dirty="0"/>
              <a:t> for </a:t>
            </a:r>
            <a:r>
              <a:rPr lang="fi-FI" dirty="0" err="1"/>
              <a:t>the</a:t>
            </a:r>
            <a:r>
              <a:rPr lang="fi-FI" dirty="0"/>
              <a:t> </a:t>
            </a:r>
            <a:r>
              <a:rPr lang="fi-FI" dirty="0" err="1"/>
              <a:t>national</a:t>
            </a:r>
            <a:r>
              <a:rPr lang="fi-FI" dirty="0"/>
              <a:t> </a:t>
            </a:r>
            <a:r>
              <a:rPr lang="fi-FI" dirty="0" err="1"/>
              <a:t>cases</a:t>
            </a:r>
            <a:r>
              <a:rPr lang="fi-FI" dirty="0"/>
              <a:t> &amp; </a:t>
            </a:r>
            <a:r>
              <a:rPr lang="fi-FI" dirty="0" err="1"/>
              <a:t>reguired</a:t>
            </a:r>
            <a:r>
              <a:rPr lang="fi-FI" dirty="0"/>
              <a:t> </a:t>
            </a:r>
            <a:r>
              <a:rPr lang="fi-FI" dirty="0" err="1"/>
              <a:t>collaboration</a:t>
            </a:r>
            <a:r>
              <a:rPr lang="fi-FI" dirty="0"/>
              <a:t> for </a:t>
            </a:r>
            <a:r>
              <a:rPr lang="fi-FI" dirty="0" err="1"/>
              <a:t>the</a:t>
            </a:r>
            <a:r>
              <a:rPr lang="fi-FI" dirty="0"/>
              <a:t> </a:t>
            </a:r>
            <a:r>
              <a:rPr lang="fi-FI" dirty="0" err="1"/>
              <a:t>comparative</a:t>
            </a:r>
            <a:r>
              <a:rPr lang="fi-FI" dirty="0"/>
              <a:t> </a:t>
            </a:r>
            <a:r>
              <a:rPr lang="fi-FI" dirty="0" err="1"/>
              <a:t>cases</a:t>
            </a:r>
            <a:r>
              <a:rPr lang="fi-FI" dirty="0"/>
              <a:t>  &amp; </a:t>
            </a:r>
            <a:r>
              <a:rPr lang="fi-FI" dirty="0" err="1"/>
              <a:t>dissemination</a:t>
            </a:r>
            <a:endParaRPr lang="fi-FI" dirty="0"/>
          </a:p>
          <a:p>
            <a:pPr algn="l"/>
            <a:r>
              <a:rPr lang="fi-FI" dirty="0"/>
              <a:t>As </a:t>
            </a:r>
            <a:r>
              <a:rPr lang="fi-FI" dirty="0" err="1"/>
              <a:t>indicated</a:t>
            </a:r>
            <a:r>
              <a:rPr lang="fi-FI" dirty="0"/>
              <a:t> in </a:t>
            </a:r>
            <a:r>
              <a:rPr lang="fi-FI" dirty="0" err="1"/>
              <a:t>the</a:t>
            </a:r>
            <a:r>
              <a:rPr lang="fi-FI" dirty="0"/>
              <a:t> </a:t>
            </a:r>
            <a:r>
              <a:rPr lang="fi-FI" dirty="0" err="1"/>
              <a:t>proposal</a:t>
            </a:r>
            <a:r>
              <a:rPr lang="fi-FI" dirty="0"/>
              <a:t> </a:t>
            </a:r>
          </a:p>
          <a:p>
            <a:pPr algn="l"/>
            <a:endParaRPr lang="fi-FI" dirty="0"/>
          </a:p>
          <a:p>
            <a:pPr algn="l"/>
            <a:endParaRPr lang="fi-FI" dirty="0"/>
          </a:p>
        </p:txBody>
      </p:sp>
    </p:spTree>
    <p:extLst>
      <p:ext uri="{BB962C8B-B14F-4D97-AF65-F5344CB8AC3E}">
        <p14:creationId xmlns:p14="http://schemas.microsoft.com/office/powerpoint/2010/main" val="306001053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2060"/>
                </a:solidFill>
              </a:rPr>
              <a:t>Project set-</a:t>
            </a:r>
            <a:r>
              <a:rPr lang="fi-FI" b="1" dirty="0" err="1">
                <a:solidFill>
                  <a:srgbClr val="002060"/>
                </a:solidFill>
              </a:rPr>
              <a:t>up</a:t>
            </a:r>
            <a:r>
              <a:rPr lang="fi-FI" b="1" dirty="0">
                <a:solidFill>
                  <a:srgbClr val="002060"/>
                </a:solidFill>
              </a:rPr>
              <a:t>: </a:t>
            </a:r>
            <a:r>
              <a:rPr lang="fi-FI" b="1" dirty="0" err="1">
                <a:solidFill>
                  <a:srgbClr val="002060"/>
                </a:solidFill>
              </a:rPr>
              <a:t>Meetings</a:t>
            </a:r>
            <a:r>
              <a:rPr lang="fi-FI" b="1" dirty="0">
                <a:solidFill>
                  <a:srgbClr val="002060"/>
                </a:solidFill>
              </a:rPr>
              <a:t> </a:t>
            </a:r>
          </a:p>
        </p:txBody>
      </p:sp>
      <p:pic>
        <p:nvPicPr>
          <p:cNvPr id="4" name="Content Placeholder 3"/>
          <p:cNvPicPr>
            <a:picLocks noGrp="1" noChangeAspect="1"/>
          </p:cNvPicPr>
          <p:nvPr>
            <p:ph idx="1"/>
          </p:nvPr>
        </p:nvPicPr>
        <p:blipFill>
          <a:blip r:embed="rId2"/>
          <a:stretch>
            <a:fillRect/>
          </a:stretch>
        </p:blipFill>
        <p:spPr>
          <a:xfrm>
            <a:off x="445883" y="2455273"/>
            <a:ext cx="11522075" cy="3653005"/>
          </a:xfrm>
          <a:prstGeom prst="rect">
            <a:avLst/>
          </a:prstGeom>
        </p:spPr>
      </p:pic>
      <p:sp>
        <p:nvSpPr>
          <p:cNvPr id="5" name="TextBox 4"/>
          <p:cNvSpPr txBox="1"/>
          <p:nvPr/>
        </p:nvSpPr>
        <p:spPr>
          <a:xfrm>
            <a:off x="9342783" y="3355450"/>
            <a:ext cx="1208598" cy="369332"/>
          </a:xfrm>
          <a:prstGeom prst="rect">
            <a:avLst/>
          </a:prstGeom>
          <a:noFill/>
        </p:spPr>
        <p:txBody>
          <a:bodyPr wrap="square" rtlCol="0">
            <a:spAutoFit/>
          </a:bodyPr>
          <a:lstStyle/>
          <a:p>
            <a:r>
              <a:rPr lang="fi-FI" dirty="0"/>
              <a:t>2.12.2021</a:t>
            </a:r>
          </a:p>
        </p:txBody>
      </p:sp>
      <p:sp>
        <p:nvSpPr>
          <p:cNvPr id="6" name="Rectangle 5"/>
          <p:cNvSpPr/>
          <p:nvPr/>
        </p:nvSpPr>
        <p:spPr>
          <a:xfrm>
            <a:off x="9342783" y="3633947"/>
            <a:ext cx="827471" cy="369332"/>
          </a:xfrm>
          <a:prstGeom prst="rect">
            <a:avLst/>
          </a:prstGeom>
        </p:spPr>
        <p:txBody>
          <a:bodyPr wrap="none">
            <a:spAutoFit/>
          </a:bodyPr>
          <a:lstStyle/>
          <a:p>
            <a:r>
              <a:rPr lang="fi-FI" dirty="0"/>
              <a:t>4.2022</a:t>
            </a:r>
          </a:p>
        </p:txBody>
      </p:sp>
      <p:sp>
        <p:nvSpPr>
          <p:cNvPr id="7" name="Rectangle 6"/>
          <p:cNvSpPr/>
          <p:nvPr/>
        </p:nvSpPr>
        <p:spPr>
          <a:xfrm>
            <a:off x="9281455" y="3912444"/>
            <a:ext cx="944489" cy="369332"/>
          </a:xfrm>
          <a:prstGeom prst="rect">
            <a:avLst/>
          </a:prstGeom>
        </p:spPr>
        <p:txBody>
          <a:bodyPr wrap="none">
            <a:spAutoFit/>
          </a:bodyPr>
          <a:lstStyle/>
          <a:p>
            <a:r>
              <a:rPr lang="fi-FI" dirty="0"/>
              <a:t>10.2022</a:t>
            </a:r>
          </a:p>
        </p:txBody>
      </p:sp>
      <p:sp>
        <p:nvSpPr>
          <p:cNvPr id="8" name="Rectangle 7"/>
          <p:cNvSpPr/>
          <p:nvPr/>
        </p:nvSpPr>
        <p:spPr>
          <a:xfrm>
            <a:off x="9281455" y="4502585"/>
            <a:ext cx="827471" cy="369332"/>
          </a:xfrm>
          <a:prstGeom prst="rect">
            <a:avLst/>
          </a:prstGeom>
        </p:spPr>
        <p:txBody>
          <a:bodyPr wrap="none">
            <a:spAutoFit/>
          </a:bodyPr>
          <a:lstStyle/>
          <a:p>
            <a:r>
              <a:rPr lang="fi-FI" dirty="0"/>
              <a:t>4.2023</a:t>
            </a:r>
          </a:p>
        </p:txBody>
      </p:sp>
      <p:sp>
        <p:nvSpPr>
          <p:cNvPr id="9" name="Rectangle 8"/>
          <p:cNvSpPr/>
          <p:nvPr/>
        </p:nvSpPr>
        <p:spPr>
          <a:xfrm>
            <a:off x="9342783" y="4223283"/>
            <a:ext cx="944489" cy="369332"/>
          </a:xfrm>
          <a:prstGeom prst="rect">
            <a:avLst/>
          </a:prstGeom>
        </p:spPr>
        <p:txBody>
          <a:bodyPr wrap="none">
            <a:spAutoFit/>
          </a:bodyPr>
          <a:lstStyle/>
          <a:p>
            <a:r>
              <a:rPr lang="fi-FI" dirty="0"/>
              <a:t>12.2022</a:t>
            </a:r>
          </a:p>
        </p:txBody>
      </p:sp>
      <p:sp>
        <p:nvSpPr>
          <p:cNvPr id="11" name="Rectangle 10"/>
          <p:cNvSpPr/>
          <p:nvPr/>
        </p:nvSpPr>
        <p:spPr>
          <a:xfrm>
            <a:off x="9255418" y="4780277"/>
            <a:ext cx="1164101" cy="369332"/>
          </a:xfrm>
          <a:prstGeom prst="rect">
            <a:avLst/>
          </a:prstGeom>
        </p:spPr>
        <p:txBody>
          <a:bodyPr wrap="none">
            <a:spAutoFit/>
          </a:bodyPr>
          <a:lstStyle/>
          <a:p>
            <a:r>
              <a:rPr lang="fi-FI" dirty="0"/>
              <a:t>9-10/2023</a:t>
            </a:r>
          </a:p>
        </p:txBody>
      </p:sp>
      <p:sp>
        <p:nvSpPr>
          <p:cNvPr id="12" name="Rectangle 11"/>
          <p:cNvSpPr/>
          <p:nvPr/>
        </p:nvSpPr>
        <p:spPr>
          <a:xfrm>
            <a:off x="9281455" y="5082024"/>
            <a:ext cx="1132041" cy="369332"/>
          </a:xfrm>
          <a:prstGeom prst="rect">
            <a:avLst/>
          </a:prstGeom>
        </p:spPr>
        <p:txBody>
          <a:bodyPr wrap="none">
            <a:spAutoFit/>
          </a:bodyPr>
          <a:lstStyle/>
          <a:p>
            <a:r>
              <a:rPr lang="fi-FI" dirty="0"/>
              <a:t>9-10.2023</a:t>
            </a:r>
          </a:p>
        </p:txBody>
      </p:sp>
      <p:sp>
        <p:nvSpPr>
          <p:cNvPr id="13" name="Rectangle 12"/>
          <p:cNvSpPr/>
          <p:nvPr/>
        </p:nvSpPr>
        <p:spPr>
          <a:xfrm>
            <a:off x="9277859" y="5308235"/>
            <a:ext cx="944489" cy="369332"/>
          </a:xfrm>
          <a:prstGeom prst="rect">
            <a:avLst/>
          </a:prstGeom>
        </p:spPr>
        <p:txBody>
          <a:bodyPr wrap="none">
            <a:spAutoFit/>
          </a:bodyPr>
          <a:lstStyle/>
          <a:p>
            <a:r>
              <a:rPr lang="fi-FI" dirty="0"/>
              <a:t>11.2023</a:t>
            </a:r>
          </a:p>
        </p:txBody>
      </p:sp>
      <p:sp>
        <p:nvSpPr>
          <p:cNvPr id="14" name="Rectangle 13"/>
          <p:cNvSpPr/>
          <p:nvPr/>
        </p:nvSpPr>
        <p:spPr>
          <a:xfrm>
            <a:off x="9255418" y="5597910"/>
            <a:ext cx="944489" cy="369332"/>
          </a:xfrm>
          <a:prstGeom prst="rect">
            <a:avLst/>
          </a:prstGeom>
        </p:spPr>
        <p:txBody>
          <a:bodyPr wrap="none">
            <a:spAutoFit/>
          </a:bodyPr>
          <a:lstStyle/>
          <a:p>
            <a:r>
              <a:rPr lang="fi-FI" dirty="0"/>
              <a:t>11.2023</a:t>
            </a:r>
          </a:p>
        </p:txBody>
      </p:sp>
    </p:spTree>
    <p:extLst>
      <p:ext uri="{BB962C8B-B14F-4D97-AF65-F5344CB8AC3E}">
        <p14:creationId xmlns:p14="http://schemas.microsoft.com/office/powerpoint/2010/main" val="362808333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2060"/>
                </a:solidFill>
              </a:rPr>
              <a:t>State of </a:t>
            </a:r>
            <a:r>
              <a:rPr lang="fi-FI" b="1" dirty="0" err="1">
                <a:solidFill>
                  <a:srgbClr val="002060"/>
                </a:solidFill>
              </a:rPr>
              <a:t>the</a:t>
            </a:r>
            <a:r>
              <a:rPr lang="fi-FI" b="1" dirty="0">
                <a:solidFill>
                  <a:srgbClr val="002060"/>
                </a:solidFill>
              </a:rPr>
              <a:t> </a:t>
            </a:r>
            <a:r>
              <a:rPr lang="fi-FI" b="1" dirty="0" err="1">
                <a:solidFill>
                  <a:srgbClr val="002060"/>
                </a:solidFill>
              </a:rPr>
              <a:t>art</a:t>
            </a:r>
            <a:r>
              <a:rPr lang="fi-FI" b="1" dirty="0">
                <a:solidFill>
                  <a:srgbClr val="002060"/>
                </a:solidFill>
              </a:rPr>
              <a:t>: </a:t>
            </a:r>
            <a:r>
              <a:rPr lang="fi-FI" b="1" dirty="0" err="1">
                <a:solidFill>
                  <a:srgbClr val="002060"/>
                </a:solidFill>
              </a:rPr>
              <a:t>partners</a:t>
            </a:r>
            <a:r>
              <a:rPr lang="fi-FI" b="1" dirty="0">
                <a:solidFill>
                  <a:srgbClr val="002060"/>
                </a:solidFill>
              </a:rPr>
              <a:t>’ </a:t>
            </a:r>
            <a:r>
              <a:rPr lang="fi-FI" b="1" dirty="0" err="1">
                <a:solidFill>
                  <a:srgbClr val="002060"/>
                </a:solidFill>
              </a:rPr>
              <a:t>roundtable</a:t>
            </a:r>
            <a:endParaRPr lang="fi-FI" b="1" dirty="0">
              <a:solidFill>
                <a:srgbClr val="002060"/>
              </a:solidFill>
            </a:endParaRPr>
          </a:p>
        </p:txBody>
      </p:sp>
      <p:sp>
        <p:nvSpPr>
          <p:cNvPr id="3" name="Content Placeholder 2"/>
          <p:cNvSpPr>
            <a:spLocks noGrp="1"/>
          </p:cNvSpPr>
          <p:nvPr>
            <p:ph idx="1"/>
          </p:nvPr>
        </p:nvSpPr>
        <p:spPr/>
        <p:txBody>
          <a:bodyPr/>
          <a:lstStyle/>
          <a:p>
            <a:pPr marL="606425" indent="-514350" algn="l">
              <a:buAutoNum type="arabicParenR"/>
            </a:pPr>
            <a:r>
              <a:rPr lang="en-GB" dirty="0"/>
              <a:t>which groups most affected by COVID-19 measures, </a:t>
            </a:r>
          </a:p>
          <a:p>
            <a:pPr marL="606425" indent="-514350" algn="l">
              <a:buAutoNum type="arabicParenR"/>
            </a:pPr>
            <a:r>
              <a:rPr lang="en-GB" dirty="0"/>
              <a:t>which measures taken, </a:t>
            </a:r>
          </a:p>
          <a:p>
            <a:pPr marL="606425" indent="-514350" algn="l">
              <a:buAutoNum type="arabicParenR"/>
            </a:pPr>
            <a:r>
              <a:rPr lang="en-GB" dirty="0"/>
              <a:t>what has been the role of social partners</a:t>
            </a:r>
            <a:endParaRPr lang="fi-FI" dirty="0"/>
          </a:p>
          <a:p>
            <a:pPr algn="l"/>
            <a:endParaRPr lang="en-GB" dirty="0"/>
          </a:p>
          <a:p>
            <a:pPr algn="l"/>
            <a:endParaRPr lang="fi-FI" dirty="0"/>
          </a:p>
        </p:txBody>
      </p:sp>
    </p:spTree>
    <p:extLst>
      <p:ext uri="{BB962C8B-B14F-4D97-AF65-F5344CB8AC3E}">
        <p14:creationId xmlns:p14="http://schemas.microsoft.com/office/powerpoint/2010/main" val="176348048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2060"/>
                </a:solidFill>
              </a:rPr>
              <a:t>Case </a:t>
            </a:r>
            <a:r>
              <a:rPr lang="fi-FI" b="1" dirty="0" err="1">
                <a:solidFill>
                  <a:srgbClr val="002060"/>
                </a:solidFill>
              </a:rPr>
              <a:t>studies</a:t>
            </a:r>
            <a:endParaRPr lang="fi-FI" b="1" dirty="0">
              <a:solidFill>
                <a:srgbClr val="002060"/>
              </a:solidFill>
            </a:endParaRPr>
          </a:p>
        </p:txBody>
      </p:sp>
      <p:sp>
        <p:nvSpPr>
          <p:cNvPr id="3" name="Content Placeholder 2"/>
          <p:cNvSpPr>
            <a:spLocks noGrp="1"/>
          </p:cNvSpPr>
          <p:nvPr>
            <p:ph idx="1"/>
          </p:nvPr>
        </p:nvSpPr>
        <p:spPr>
          <a:xfrm>
            <a:off x="335360" y="1484784"/>
            <a:ext cx="11521280" cy="3888432"/>
          </a:xfrm>
        </p:spPr>
        <p:txBody>
          <a:bodyPr/>
          <a:lstStyle/>
          <a:p>
            <a:pPr marL="549275" indent="-457200" algn="l">
              <a:buFont typeface="Arial" panose="020B0604020202020204" pitchFamily="34" charset="0"/>
              <a:buChar char="•"/>
            </a:pPr>
            <a:r>
              <a:rPr lang="fi-FI" dirty="0"/>
              <a:t>RQ </a:t>
            </a:r>
            <a:r>
              <a:rPr lang="en-GB" b="1" dirty="0"/>
              <a:t>to what extent and how did national social dialogue play a role in the implementation of social and employment rights of selected vulnerable groups</a:t>
            </a:r>
            <a:r>
              <a:rPr lang="en-GB" dirty="0"/>
              <a:t> </a:t>
            </a:r>
            <a:r>
              <a:rPr lang="en-GB" b="1" dirty="0"/>
              <a:t>in the COVID-19 pandemic between 2020 and 2022?</a:t>
            </a:r>
            <a:endParaRPr lang="fi-FI" dirty="0"/>
          </a:p>
          <a:p>
            <a:pPr marL="549275" indent="-457200" algn="l">
              <a:buFont typeface="Arial" panose="020B0604020202020204" pitchFamily="34" charset="0"/>
              <a:buChar char="•"/>
            </a:pPr>
            <a:r>
              <a:rPr lang="en-GB" b="1" dirty="0"/>
              <a:t>RQ What lessons and opportunities does the COVID-19 pandemic yield for strengthening social dialogue across EU member states and the candidate countries?</a:t>
            </a:r>
          </a:p>
          <a:p>
            <a:pPr marL="549275" indent="-457200" algn="l">
              <a:buFont typeface="Arial" panose="020B0604020202020204" pitchFamily="34" charset="0"/>
              <a:buChar char="•"/>
            </a:pPr>
            <a:endParaRPr lang="en-GB" b="1" dirty="0"/>
          </a:p>
          <a:p>
            <a:pPr marL="549275" indent="-457200" algn="l">
              <a:buFont typeface="Arial" panose="020B0604020202020204" pitchFamily="34" charset="0"/>
              <a:buChar char="•"/>
            </a:pPr>
            <a:r>
              <a:rPr lang="en-GB" b="1" dirty="0"/>
              <a:t>Interviews of relevant stakeholders and analysis of the data with indicative and deductive coding </a:t>
            </a:r>
            <a:endParaRPr lang="fi-FI" dirty="0"/>
          </a:p>
          <a:p>
            <a:pPr marL="549275" indent="-457200" algn="l">
              <a:buFont typeface="Arial" panose="020B0604020202020204" pitchFamily="34" charset="0"/>
              <a:buChar char="•"/>
            </a:pPr>
            <a:endParaRPr lang="fi-FI" dirty="0"/>
          </a:p>
        </p:txBody>
      </p:sp>
    </p:spTree>
    <p:extLst>
      <p:ext uri="{BB962C8B-B14F-4D97-AF65-F5344CB8AC3E}">
        <p14:creationId xmlns:p14="http://schemas.microsoft.com/office/powerpoint/2010/main" val="256060621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716436"/>
            <a:ext cx="11521280" cy="582975"/>
          </a:xfrm>
        </p:spPr>
        <p:txBody>
          <a:bodyPr>
            <a:normAutofit fontScale="90000"/>
          </a:bodyPr>
          <a:lstStyle/>
          <a:p>
            <a:r>
              <a:rPr lang="fi-FI" b="1" dirty="0" err="1">
                <a:solidFill>
                  <a:srgbClr val="002060"/>
                </a:solidFill>
              </a:rPr>
              <a:t>Tasks</a:t>
            </a:r>
            <a:r>
              <a:rPr lang="fi-FI" b="1" dirty="0">
                <a:solidFill>
                  <a:srgbClr val="002060"/>
                </a:solidFill>
              </a:rPr>
              <a:t> and </a:t>
            </a:r>
            <a:r>
              <a:rPr lang="fi-FI" b="1" dirty="0" err="1">
                <a:solidFill>
                  <a:srgbClr val="002060"/>
                </a:solidFill>
              </a:rPr>
              <a:t>deliverables</a:t>
            </a:r>
            <a:r>
              <a:rPr lang="fi-FI" b="1" dirty="0">
                <a:solidFill>
                  <a:srgbClr val="002060"/>
                </a:solidFill>
              </a:rPr>
              <a:t> WP3 (and 4)</a:t>
            </a:r>
          </a:p>
        </p:txBody>
      </p:sp>
      <p:pic>
        <p:nvPicPr>
          <p:cNvPr id="4" name="Content Placeholder 3"/>
          <p:cNvPicPr>
            <a:picLocks noGrp="1" noChangeAspect="1"/>
          </p:cNvPicPr>
          <p:nvPr>
            <p:ph idx="1"/>
          </p:nvPr>
        </p:nvPicPr>
        <p:blipFill>
          <a:blip r:embed="rId2"/>
          <a:stretch>
            <a:fillRect/>
          </a:stretch>
        </p:blipFill>
        <p:spPr>
          <a:xfrm>
            <a:off x="1092104" y="1485106"/>
            <a:ext cx="9199270" cy="3887787"/>
          </a:xfrm>
          <a:prstGeom prst="rect">
            <a:avLst/>
          </a:prstGeom>
        </p:spPr>
      </p:pic>
    </p:spTree>
    <p:extLst>
      <p:ext uri="{BB962C8B-B14F-4D97-AF65-F5344CB8AC3E}">
        <p14:creationId xmlns:p14="http://schemas.microsoft.com/office/powerpoint/2010/main" val="34749039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56648" y="1443790"/>
            <a:ext cx="9894771" cy="4649036"/>
          </a:xfrm>
          <a:prstGeom prst="rect">
            <a:avLst/>
          </a:prstGeom>
        </p:spPr>
      </p:pic>
      <p:sp>
        <p:nvSpPr>
          <p:cNvPr id="5" name="Title 1">
            <a:extLst>
              <a:ext uri="{FF2B5EF4-FFF2-40B4-BE49-F238E27FC236}">
                <a16:creationId xmlns:a16="http://schemas.microsoft.com/office/drawing/2014/main" id="{135CCA93-AFD4-CC48-9715-F5A43BB35B8F}"/>
              </a:ext>
            </a:extLst>
          </p:cNvPr>
          <p:cNvSpPr>
            <a:spLocks noGrp="1"/>
          </p:cNvSpPr>
          <p:nvPr>
            <p:ph type="title"/>
          </p:nvPr>
        </p:nvSpPr>
        <p:spPr>
          <a:xfrm>
            <a:off x="335360" y="716436"/>
            <a:ext cx="11521280" cy="582975"/>
          </a:xfrm>
        </p:spPr>
        <p:txBody>
          <a:bodyPr>
            <a:normAutofit fontScale="90000"/>
          </a:bodyPr>
          <a:lstStyle/>
          <a:p>
            <a:r>
              <a:rPr lang="fi-FI" b="1" dirty="0" err="1">
                <a:solidFill>
                  <a:srgbClr val="002060"/>
                </a:solidFill>
              </a:rPr>
              <a:t>Tasks</a:t>
            </a:r>
            <a:r>
              <a:rPr lang="fi-FI" b="1" dirty="0">
                <a:solidFill>
                  <a:srgbClr val="002060"/>
                </a:solidFill>
              </a:rPr>
              <a:t> and </a:t>
            </a:r>
            <a:r>
              <a:rPr lang="fi-FI" b="1" dirty="0" err="1">
                <a:solidFill>
                  <a:srgbClr val="002060"/>
                </a:solidFill>
              </a:rPr>
              <a:t>deliverables</a:t>
            </a:r>
            <a:r>
              <a:rPr lang="fi-FI" b="1" dirty="0">
                <a:solidFill>
                  <a:srgbClr val="002060"/>
                </a:solidFill>
              </a:rPr>
              <a:t> WP3 (and 4)</a:t>
            </a:r>
          </a:p>
        </p:txBody>
      </p:sp>
    </p:spTree>
    <p:extLst>
      <p:ext uri="{BB962C8B-B14F-4D97-AF65-F5344CB8AC3E}">
        <p14:creationId xmlns:p14="http://schemas.microsoft.com/office/powerpoint/2010/main" val="28526741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solidFill>
                  <a:srgbClr val="002060"/>
                </a:solidFill>
              </a:rPr>
              <a:t>Ethical</a:t>
            </a:r>
            <a:r>
              <a:rPr lang="fi-FI" b="1" dirty="0">
                <a:solidFill>
                  <a:srgbClr val="002060"/>
                </a:solidFill>
              </a:rPr>
              <a:t> </a:t>
            </a:r>
            <a:r>
              <a:rPr lang="fi-FI" b="1" dirty="0" err="1">
                <a:solidFill>
                  <a:srgbClr val="002060"/>
                </a:solidFill>
              </a:rPr>
              <a:t>issues</a:t>
            </a:r>
            <a:r>
              <a:rPr lang="fi-FI" b="1" dirty="0">
                <a:solidFill>
                  <a:srgbClr val="002060"/>
                </a:solidFill>
              </a:rPr>
              <a:t> and </a:t>
            </a:r>
            <a:r>
              <a:rPr lang="fi-FI" b="1" dirty="0" err="1">
                <a:solidFill>
                  <a:srgbClr val="002060"/>
                </a:solidFill>
              </a:rPr>
              <a:t>communication</a:t>
            </a:r>
            <a:endParaRPr lang="fi-FI" b="1" dirty="0">
              <a:solidFill>
                <a:srgbClr val="002060"/>
              </a:solidFill>
            </a:endParaRPr>
          </a:p>
        </p:txBody>
      </p:sp>
      <p:sp>
        <p:nvSpPr>
          <p:cNvPr id="3" name="Content Placeholder 2"/>
          <p:cNvSpPr>
            <a:spLocks noGrp="1"/>
          </p:cNvSpPr>
          <p:nvPr>
            <p:ph idx="1"/>
          </p:nvPr>
        </p:nvSpPr>
        <p:spPr/>
        <p:txBody>
          <a:bodyPr/>
          <a:lstStyle/>
          <a:p>
            <a:pPr algn="l"/>
            <a:r>
              <a:rPr lang="fi-FI" dirty="0" err="1"/>
              <a:t>Ethical</a:t>
            </a:r>
            <a:r>
              <a:rPr lang="fi-FI" dirty="0"/>
              <a:t> </a:t>
            </a:r>
            <a:r>
              <a:rPr lang="fi-FI" dirty="0" err="1"/>
              <a:t>committee</a:t>
            </a:r>
            <a:r>
              <a:rPr lang="fi-FI" dirty="0"/>
              <a:t> </a:t>
            </a:r>
            <a:r>
              <a:rPr lang="fi-FI" dirty="0" err="1"/>
              <a:t>clearance</a:t>
            </a:r>
            <a:r>
              <a:rPr lang="fi-FI" dirty="0"/>
              <a:t> </a:t>
            </a:r>
            <a:r>
              <a:rPr lang="fi-FI" dirty="0" err="1"/>
              <a:t>needed</a:t>
            </a:r>
            <a:r>
              <a:rPr lang="fi-FI" dirty="0"/>
              <a:t> for </a:t>
            </a:r>
            <a:r>
              <a:rPr lang="fi-FI" dirty="0" err="1"/>
              <a:t>interviews</a:t>
            </a:r>
            <a:r>
              <a:rPr lang="fi-FI" dirty="0"/>
              <a:t> (and publishing)</a:t>
            </a:r>
          </a:p>
          <a:p>
            <a:pPr algn="l"/>
            <a:r>
              <a:rPr lang="fi-FI" dirty="0" err="1"/>
              <a:t>Issued</a:t>
            </a:r>
            <a:r>
              <a:rPr lang="fi-FI" dirty="0"/>
              <a:t> </a:t>
            </a:r>
            <a:r>
              <a:rPr lang="fi-FI" dirty="0" err="1"/>
              <a:t>by</a:t>
            </a:r>
            <a:r>
              <a:rPr lang="fi-FI" dirty="0"/>
              <a:t> HU, </a:t>
            </a:r>
            <a:r>
              <a:rPr lang="fi-FI" dirty="0" err="1"/>
              <a:t>but</a:t>
            </a:r>
            <a:r>
              <a:rPr lang="fi-FI" dirty="0"/>
              <a:t> </a:t>
            </a:r>
            <a:r>
              <a:rPr lang="fi-FI" dirty="0" err="1"/>
              <a:t>does</a:t>
            </a:r>
            <a:r>
              <a:rPr lang="fi-FI" dirty="0"/>
              <a:t> </a:t>
            </a:r>
            <a:r>
              <a:rPr lang="fi-FI" dirty="0" err="1"/>
              <a:t>this</a:t>
            </a:r>
            <a:r>
              <a:rPr lang="fi-FI" dirty="0"/>
              <a:t> </a:t>
            </a:r>
            <a:r>
              <a:rPr lang="fi-FI" dirty="0" err="1"/>
              <a:t>suffice</a:t>
            </a:r>
            <a:r>
              <a:rPr lang="fi-FI" dirty="0"/>
              <a:t> for </a:t>
            </a:r>
            <a:r>
              <a:rPr lang="fi-FI" dirty="0" err="1"/>
              <a:t>all</a:t>
            </a:r>
            <a:r>
              <a:rPr lang="fi-FI" dirty="0"/>
              <a:t> </a:t>
            </a:r>
            <a:r>
              <a:rPr lang="fi-FI" dirty="0" err="1"/>
              <a:t>partner</a:t>
            </a:r>
            <a:r>
              <a:rPr lang="fi-FI" dirty="0"/>
              <a:t> </a:t>
            </a:r>
            <a:r>
              <a:rPr lang="fi-FI" dirty="0" err="1"/>
              <a:t>institutions</a:t>
            </a:r>
            <a:r>
              <a:rPr lang="fi-FI" dirty="0"/>
              <a:t>? </a:t>
            </a:r>
          </a:p>
          <a:p>
            <a:pPr algn="l"/>
            <a:endParaRPr lang="fi-FI" dirty="0"/>
          </a:p>
        </p:txBody>
      </p:sp>
    </p:spTree>
    <p:extLst>
      <p:ext uri="{BB962C8B-B14F-4D97-AF65-F5344CB8AC3E}">
        <p14:creationId xmlns:p14="http://schemas.microsoft.com/office/powerpoint/2010/main" val="40252985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p:cNvSpPr>
            <a:spLocks noGrp="1"/>
          </p:cNvSpPr>
          <p:nvPr>
            <p:ph type="title"/>
          </p:nvPr>
        </p:nvSpPr>
        <p:spPr>
          <a:xfrm>
            <a:off x="335360" y="468660"/>
            <a:ext cx="11521280" cy="667462"/>
          </a:xfrm>
        </p:spPr>
        <p:txBody>
          <a:bodyPr/>
          <a:lstStyle/>
          <a:p>
            <a:r>
              <a:rPr lang="fi-FI" dirty="0" err="1"/>
              <a:t>Programme</a:t>
            </a:r>
            <a:r>
              <a:rPr lang="fi-FI" dirty="0"/>
              <a:t> (in CET </a:t>
            </a:r>
            <a:r>
              <a:rPr lang="fi-FI" dirty="0" err="1"/>
              <a:t>time</a:t>
            </a:r>
            <a:r>
              <a:rPr lang="fi-FI" dirty="0"/>
              <a:t>)</a:t>
            </a:r>
          </a:p>
        </p:txBody>
      </p:sp>
      <p:sp>
        <p:nvSpPr>
          <p:cNvPr id="3" name="Sisällön paikkamerkki 2"/>
          <p:cNvSpPr>
            <a:spLocks noGrp="1"/>
          </p:cNvSpPr>
          <p:nvPr>
            <p:ph idx="1"/>
          </p:nvPr>
        </p:nvSpPr>
        <p:spPr>
          <a:xfrm>
            <a:off x="335360" y="1287252"/>
            <a:ext cx="11521280" cy="4917967"/>
          </a:xfrm>
        </p:spPr>
        <p:txBody>
          <a:bodyPr>
            <a:normAutofit fontScale="62500" lnSpcReduction="20000"/>
          </a:bodyPr>
          <a:lstStyle/>
          <a:p>
            <a:pPr algn="l">
              <a:lnSpc>
                <a:spcPct val="130000"/>
              </a:lnSpc>
            </a:pPr>
            <a:r>
              <a:rPr lang="en-GB" dirty="0"/>
              <a:t>09:00 – 09.15 	</a:t>
            </a:r>
            <a:r>
              <a:rPr lang="en-GB" b="1" dirty="0">
                <a:solidFill>
                  <a:srgbClr val="C00000"/>
                </a:solidFill>
              </a:rPr>
              <a:t>Opening welcome and introductions</a:t>
            </a:r>
            <a:endParaRPr lang="fi-FI" dirty="0">
              <a:solidFill>
                <a:srgbClr val="C00000"/>
              </a:solidFill>
            </a:endParaRPr>
          </a:p>
          <a:p>
            <a:pPr algn="l">
              <a:lnSpc>
                <a:spcPct val="130000"/>
              </a:lnSpc>
            </a:pPr>
            <a:r>
              <a:rPr lang="en-GB" dirty="0"/>
              <a:t>		Minna van Gerven, HU, overall project coordinator of DEFEN-CE</a:t>
            </a:r>
            <a:endParaRPr lang="fi-FI" dirty="0"/>
          </a:p>
          <a:p>
            <a:pPr algn="l">
              <a:lnSpc>
                <a:spcPct val="130000"/>
              </a:lnSpc>
            </a:pPr>
            <a:r>
              <a:rPr lang="en-GB" dirty="0"/>
              <a:t>09:15 – 10.00 	</a:t>
            </a:r>
            <a:r>
              <a:rPr lang="en-GB" b="1" dirty="0">
                <a:solidFill>
                  <a:srgbClr val="C00000"/>
                </a:solidFill>
              </a:rPr>
              <a:t>Introduction of the project: research questions, aims and tasks, deliverables</a:t>
            </a:r>
            <a:endParaRPr lang="fi-FI" dirty="0">
              <a:solidFill>
                <a:srgbClr val="C00000"/>
              </a:solidFill>
            </a:endParaRPr>
          </a:p>
          <a:p>
            <a:pPr algn="l">
              <a:lnSpc>
                <a:spcPct val="130000"/>
              </a:lnSpc>
            </a:pPr>
            <a:r>
              <a:rPr lang="en-GB" dirty="0"/>
              <a:t>		Marta Kahancová, CELSI, scientific coordinator of DEFEN-CE</a:t>
            </a:r>
            <a:endParaRPr lang="fi-FI" dirty="0"/>
          </a:p>
          <a:p>
            <a:pPr algn="l">
              <a:lnSpc>
                <a:spcPct val="130000"/>
              </a:lnSpc>
            </a:pPr>
            <a:r>
              <a:rPr lang="en-GB" dirty="0"/>
              <a:t>10:00 – 10:15	</a:t>
            </a:r>
            <a:r>
              <a:rPr lang="en-GB" b="1" dirty="0">
                <a:solidFill>
                  <a:srgbClr val="C00000"/>
                </a:solidFill>
              </a:rPr>
              <a:t>Project setup: timeline, deadlines, project meetings, division of tasks</a:t>
            </a:r>
            <a:endParaRPr lang="fi-FI" dirty="0">
              <a:solidFill>
                <a:srgbClr val="C00000"/>
              </a:solidFill>
            </a:endParaRPr>
          </a:p>
          <a:p>
            <a:pPr algn="l">
              <a:lnSpc>
                <a:spcPct val="130000"/>
              </a:lnSpc>
            </a:pPr>
            <a:r>
              <a:rPr lang="fi-FI" dirty="0"/>
              <a:t>10:15 – 10. 30	</a:t>
            </a:r>
            <a:r>
              <a:rPr lang="fi-FI" i="1" dirty="0" err="1"/>
              <a:t>Coffee</a:t>
            </a:r>
            <a:r>
              <a:rPr lang="fi-FI" i="1" dirty="0"/>
              <a:t> </a:t>
            </a:r>
            <a:r>
              <a:rPr lang="fi-FI" i="1" dirty="0" err="1"/>
              <a:t>break</a:t>
            </a:r>
            <a:endParaRPr lang="fi-FI" dirty="0"/>
          </a:p>
          <a:p>
            <a:pPr algn="l">
              <a:lnSpc>
                <a:spcPct val="130000"/>
              </a:lnSpc>
            </a:pPr>
            <a:r>
              <a:rPr lang="en-GB" dirty="0"/>
              <a:t>10:45 – 11:45 	</a:t>
            </a:r>
            <a:r>
              <a:rPr lang="en-GB" b="1" dirty="0">
                <a:solidFill>
                  <a:srgbClr val="C00000"/>
                </a:solidFill>
              </a:rPr>
              <a:t>State of the art: Framework, methodology and data collection</a:t>
            </a:r>
            <a:endParaRPr lang="fi-FI" dirty="0">
              <a:solidFill>
                <a:srgbClr val="C00000"/>
              </a:solidFill>
            </a:endParaRPr>
          </a:p>
          <a:p>
            <a:pPr algn="l">
              <a:lnSpc>
                <a:spcPct val="130000"/>
              </a:lnSpc>
            </a:pPr>
            <a:r>
              <a:rPr lang="en-GB" dirty="0"/>
              <a:t>11.45 – 12:30</a:t>
            </a:r>
            <a:r>
              <a:rPr lang="en-GB" b="1" dirty="0"/>
              <a:t> 	</a:t>
            </a:r>
            <a:r>
              <a:rPr lang="en-GB" b="1" dirty="0">
                <a:solidFill>
                  <a:srgbClr val="C00000"/>
                </a:solidFill>
              </a:rPr>
              <a:t>Ethical issues and communication </a:t>
            </a:r>
            <a:endParaRPr lang="fi-FI" dirty="0">
              <a:solidFill>
                <a:srgbClr val="C00000"/>
              </a:solidFill>
            </a:endParaRPr>
          </a:p>
          <a:p>
            <a:pPr algn="l">
              <a:lnSpc>
                <a:spcPct val="130000"/>
              </a:lnSpc>
            </a:pPr>
            <a:r>
              <a:rPr lang="en-GB" dirty="0"/>
              <a:t>12:30 – 13:30 	</a:t>
            </a:r>
            <a:r>
              <a:rPr lang="en-GB" i="1" dirty="0"/>
              <a:t>Lunch break, Restaurant SUNN, </a:t>
            </a:r>
            <a:r>
              <a:rPr lang="en-GB" i="1" dirty="0" err="1"/>
              <a:t>Aleksanterinkatu</a:t>
            </a:r>
            <a:r>
              <a:rPr lang="en-GB" i="1" dirty="0"/>
              <a:t> 27 (second floor)</a:t>
            </a:r>
            <a:endParaRPr lang="fi-FI" dirty="0"/>
          </a:p>
          <a:p>
            <a:pPr algn="l">
              <a:lnSpc>
                <a:spcPct val="130000"/>
              </a:lnSpc>
            </a:pPr>
            <a:r>
              <a:rPr lang="en-GB" dirty="0"/>
              <a:t>13:30 – 14:30 	</a:t>
            </a:r>
            <a:r>
              <a:rPr lang="en-GB" b="1" dirty="0">
                <a:solidFill>
                  <a:srgbClr val="C00000"/>
                </a:solidFill>
              </a:rPr>
              <a:t>Administration, reporting</a:t>
            </a:r>
            <a:endParaRPr lang="fi-FI" dirty="0">
              <a:solidFill>
                <a:srgbClr val="C00000"/>
              </a:solidFill>
            </a:endParaRPr>
          </a:p>
          <a:p>
            <a:pPr algn="l">
              <a:lnSpc>
                <a:spcPct val="130000"/>
              </a:lnSpc>
            </a:pPr>
            <a:r>
              <a:rPr lang="en-GB" dirty="0"/>
              <a:t>14:30 – 15:00	</a:t>
            </a:r>
            <a:r>
              <a:rPr lang="en-GB" b="1" dirty="0">
                <a:solidFill>
                  <a:srgbClr val="C00000"/>
                </a:solidFill>
              </a:rPr>
              <a:t>Discussion</a:t>
            </a:r>
            <a:r>
              <a:rPr lang="en-GB" b="1" dirty="0"/>
              <a:t> (including any outstanding issues) and closing</a:t>
            </a:r>
            <a:endParaRPr lang="fi-FI" dirty="0"/>
          </a:p>
          <a:p>
            <a:pPr algn="l">
              <a:lnSpc>
                <a:spcPct val="130000"/>
              </a:lnSpc>
            </a:pPr>
            <a:endParaRPr lang="en-US" dirty="0"/>
          </a:p>
          <a:p>
            <a:pPr algn="l">
              <a:lnSpc>
                <a:spcPct val="130000"/>
              </a:lnSpc>
            </a:pPr>
            <a:endParaRPr lang="fi-FI" dirty="0"/>
          </a:p>
        </p:txBody>
      </p:sp>
      <p:sp>
        <p:nvSpPr>
          <p:cNvPr id="4" name="Päivämäärän paikkamerkki 3"/>
          <p:cNvSpPr>
            <a:spLocks noGrp="1"/>
          </p:cNvSpPr>
          <p:nvPr>
            <p:ph type="dt" sz="half" idx="10"/>
          </p:nvPr>
        </p:nvSpPr>
        <p:spPr>
          <a:xfrm>
            <a:off x="1202054" y="6293485"/>
            <a:ext cx="1226906" cy="365125"/>
          </a:xfrm>
        </p:spPr>
        <p:txBody>
          <a:bodyPr/>
          <a:lstStyle/>
          <a:p>
            <a:r>
              <a:rPr lang="en-GB" dirty="0"/>
              <a:t>VS/2021/0196</a:t>
            </a:r>
            <a:endParaRPr lang="fi-FI" dirty="0"/>
          </a:p>
        </p:txBody>
      </p:sp>
      <p:sp>
        <p:nvSpPr>
          <p:cNvPr id="7" name="Alatunnisteen paikkamerkki 6"/>
          <p:cNvSpPr>
            <a:spLocks noGrp="1"/>
          </p:cNvSpPr>
          <p:nvPr>
            <p:ph type="ftr" sz="quarter" idx="11"/>
          </p:nvPr>
        </p:nvSpPr>
        <p:spPr/>
        <p:txBody>
          <a:bodyPr/>
          <a:lstStyle/>
          <a:p>
            <a:r>
              <a:rPr lang="fi-FI" dirty="0"/>
              <a:t>DEFEN-CE </a:t>
            </a:r>
            <a:r>
              <a:rPr lang="fi-FI" dirty="0" err="1"/>
              <a:t>Kick-off</a:t>
            </a:r>
            <a:r>
              <a:rPr lang="fi-FI" dirty="0"/>
              <a:t> </a:t>
            </a:r>
            <a:r>
              <a:rPr lang="fi-FI" dirty="0" err="1"/>
              <a:t>meeting</a:t>
            </a:r>
            <a:r>
              <a:rPr lang="fi-FI" dirty="0"/>
              <a:t>, 2.12.2021</a:t>
            </a:r>
          </a:p>
        </p:txBody>
      </p:sp>
      <p:sp>
        <p:nvSpPr>
          <p:cNvPr id="6" name="Dian numeron paikkamerkki 5"/>
          <p:cNvSpPr>
            <a:spLocks noGrp="1"/>
          </p:cNvSpPr>
          <p:nvPr>
            <p:ph type="sldNum" sz="quarter" idx="12"/>
          </p:nvPr>
        </p:nvSpPr>
        <p:spPr/>
        <p:txBody>
          <a:bodyPr/>
          <a:lstStyle/>
          <a:p>
            <a:fld id="{4669315E-5A66-CF44-AE5D-C333B2F730C4}" type="slidenum">
              <a:rPr lang="en-GB" smtClean="0"/>
              <a:pPr/>
              <a:t>2</a:t>
            </a:fld>
            <a:endParaRPr lang="en-GB"/>
          </a:p>
        </p:txBody>
      </p:sp>
      <p:pic>
        <p:nvPicPr>
          <p:cNvPr id="8" name="Picture 7" descr="A blue screen with yellow stars&#10;&#10;Description automatically generated with low confidence">
            <a:extLst>
              <a:ext uri="{FF2B5EF4-FFF2-40B4-BE49-F238E27FC236}">
                <a16:creationId xmlns:a16="http://schemas.microsoft.com/office/drawing/2014/main" id="{8F1EAEC2-80E7-0B48-B2BD-C6768887AF9C}"/>
              </a:ext>
            </a:extLst>
          </p:cNvPr>
          <p:cNvPicPr/>
          <p:nvPr/>
        </p:nvPicPr>
        <p:blipFill>
          <a:blip r:embed="rId2">
            <a:extLst>
              <a:ext uri="{28A0092B-C50C-407E-A947-70E740481C1C}">
                <a14:useLocalDpi xmlns:a14="http://schemas.microsoft.com/office/drawing/2010/main" val="0"/>
              </a:ext>
            </a:extLst>
          </a:blip>
          <a:stretch>
            <a:fillRect/>
          </a:stretch>
        </p:blipFill>
        <p:spPr>
          <a:xfrm>
            <a:off x="478472" y="6116955"/>
            <a:ext cx="719455" cy="478790"/>
          </a:xfrm>
          <a:prstGeom prst="rect">
            <a:avLst/>
          </a:prstGeom>
        </p:spPr>
      </p:pic>
    </p:spTree>
    <p:extLst>
      <p:ext uri="{BB962C8B-B14F-4D97-AF65-F5344CB8AC3E}">
        <p14:creationId xmlns:p14="http://schemas.microsoft.com/office/powerpoint/2010/main" val="339239788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2060"/>
                </a:solidFill>
              </a:rPr>
              <a:t>At HU, </a:t>
            </a:r>
            <a:r>
              <a:rPr lang="fi-FI" b="1" dirty="0" err="1">
                <a:solidFill>
                  <a:srgbClr val="002060"/>
                </a:solidFill>
              </a:rPr>
              <a:t>the</a:t>
            </a:r>
            <a:r>
              <a:rPr lang="fi-FI" b="1" dirty="0">
                <a:solidFill>
                  <a:srgbClr val="002060"/>
                </a:solidFill>
              </a:rPr>
              <a:t> </a:t>
            </a:r>
            <a:r>
              <a:rPr lang="fi-FI" b="1" dirty="0" err="1">
                <a:solidFill>
                  <a:srgbClr val="002060"/>
                </a:solidFill>
              </a:rPr>
              <a:t>ethical</a:t>
            </a:r>
            <a:r>
              <a:rPr lang="fi-FI" b="1" dirty="0">
                <a:solidFill>
                  <a:srgbClr val="002060"/>
                </a:solidFill>
              </a:rPr>
              <a:t> </a:t>
            </a:r>
            <a:r>
              <a:rPr lang="fi-FI" b="1" dirty="0" err="1">
                <a:solidFill>
                  <a:srgbClr val="002060"/>
                </a:solidFill>
              </a:rPr>
              <a:t>committee</a:t>
            </a:r>
            <a:r>
              <a:rPr lang="fi-FI" b="1" dirty="0">
                <a:solidFill>
                  <a:srgbClr val="002060"/>
                </a:solidFill>
              </a:rPr>
              <a:t> </a:t>
            </a:r>
            <a:r>
              <a:rPr lang="fi-FI" b="1" dirty="0" err="1">
                <a:solidFill>
                  <a:srgbClr val="002060"/>
                </a:solidFill>
              </a:rPr>
              <a:t>requires</a:t>
            </a:r>
            <a:r>
              <a:rPr lang="fi-FI" b="1" dirty="0">
                <a:solidFill>
                  <a:srgbClr val="002060"/>
                </a:solidFill>
              </a:rPr>
              <a:t> </a:t>
            </a:r>
            <a:br>
              <a:rPr lang="fi-FI" b="1" dirty="0">
                <a:solidFill>
                  <a:srgbClr val="002060"/>
                </a:solidFill>
              </a:rPr>
            </a:br>
            <a:r>
              <a:rPr lang="fi-FI" b="1" dirty="0" err="1">
                <a:solidFill>
                  <a:srgbClr val="002060"/>
                </a:solidFill>
              </a:rPr>
              <a:t>the</a:t>
            </a:r>
            <a:r>
              <a:rPr lang="fi-FI" b="1" dirty="0">
                <a:solidFill>
                  <a:srgbClr val="002060"/>
                </a:solidFill>
              </a:rPr>
              <a:t> </a:t>
            </a:r>
            <a:r>
              <a:rPr lang="fi-FI" b="1" dirty="0" err="1">
                <a:solidFill>
                  <a:srgbClr val="002060"/>
                </a:solidFill>
              </a:rPr>
              <a:t>following</a:t>
            </a:r>
            <a:r>
              <a:rPr lang="fi-FI" b="1" dirty="0">
                <a:solidFill>
                  <a:srgbClr val="002060"/>
                </a:solidFill>
              </a:rPr>
              <a:t> </a:t>
            </a:r>
            <a:r>
              <a:rPr lang="fi-FI" b="1" dirty="0" err="1">
                <a:solidFill>
                  <a:srgbClr val="002060"/>
                </a:solidFill>
              </a:rPr>
              <a:t>documents</a:t>
            </a:r>
            <a:endParaRPr lang="fi-FI" b="1" dirty="0">
              <a:solidFill>
                <a:srgbClr val="002060"/>
              </a:solidFill>
            </a:endParaRPr>
          </a:p>
        </p:txBody>
      </p:sp>
      <p:sp>
        <p:nvSpPr>
          <p:cNvPr id="3" name="Content Placeholder 2"/>
          <p:cNvSpPr>
            <a:spLocks noGrp="1"/>
          </p:cNvSpPr>
          <p:nvPr>
            <p:ph idx="1"/>
          </p:nvPr>
        </p:nvSpPr>
        <p:spPr>
          <a:xfrm>
            <a:off x="335360" y="1942238"/>
            <a:ext cx="11521280" cy="4814161"/>
          </a:xfrm>
        </p:spPr>
        <p:txBody>
          <a:bodyPr>
            <a:normAutofit fontScale="77500" lnSpcReduction="20000"/>
          </a:bodyPr>
          <a:lstStyle/>
          <a:p>
            <a:pPr marL="606425" indent="-514350" algn="l" fontAlgn="base">
              <a:buFont typeface="+mj-lt"/>
              <a:buAutoNum type="arabicPeriod"/>
            </a:pPr>
            <a:r>
              <a:rPr lang="en-GB" b="1" dirty="0"/>
              <a:t>Cover letter. </a:t>
            </a:r>
            <a:r>
              <a:rPr lang="en-GB" dirty="0"/>
              <a:t>Justification for the request for an opinion and contact details of the person responsible for the study and the signature of the investigator-in-charge. </a:t>
            </a:r>
          </a:p>
          <a:p>
            <a:pPr marL="606425" indent="-514350" algn="l" fontAlgn="base">
              <a:buFont typeface="+mj-lt"/>
              <a:buAutoNum type="arabicPeriod"/>
            </a:pPr>
            <a:r>
              <a:rPr lang="en-GB" b="1" dirty="0"/>
              <a:t>Rationale for a Research Ethics Request Form. </a:t>
            </a:r>
            <a:r>
              <a:rPr lang="en-GB" dirty="0"/>
              <a:t>An example of the Research Ethics Request Basis Form is available online.</a:t>
            </a:r>
            <a:endParaRPr lang="fi-FI" dirty="0"/>
          </a:p>
          <a:p>
            <a:pPr marL="606425" indent="-514350" algn="l" fontAlgn="base">
              <a:buFont typeface="+mj-lt"/>
              <a:buAutoNum type="arabicPeriod"/>
            </a:pPr>
            <a:r>
              <a:rPr lang="en-GB" b="1" dirty="0"/>
              <a:t>Research plan and its summary. </a:t>
            </a:r>
            <a:r>
              <a:rPr lang="en-GB" dirty="0"/>
              <a:t>In the case of an English-language study, the abstract must be submitted in Finnish or Swedish.</a:t>
            </a:r>
            <a:endParaRPr lang="fi-FI" dirty="0"/>
          </a:p>
          <a:p>
            <a:pPr marL="606425" indent="-514350" algn="l" fontAlgn="base">
              <a:buFont typeface="+mj-lt"/>
              <a:buAutoNum type="arabicPeriod"/>
            </a:pPr>
            <a:r>
              <a:rPr lang="en-GB" b="1" dirty="0"/>
              <a:t>Evaluation of the ethics of the research by the person responsible for the research</a:t>
            </a:r>
            <a:endParaRPr lang="fi-FI" b="1" dirty="0"/>
          </a:p>
          <a:p>
            <a:pPr marL="606425" indent="-514350" algn="l" fontAlgn="base">
              <a:buFont typeface="+mj-lt"/>
              <a:buAutoNum type="arabicPeriod"/>
            </a:pPr>
            <a:r>
              <a:rPr lang="en-GB" b="1" dirty="0"/>
              <a:t>Notice to subjects. </a:t>
            </a:r>
            <a:r>
              <a:rPr lang="en-GB" dirty="0"/>
              <a:t>If the study deviates from the principle of informed consent, the reasons for the decision shall be set out in the evaluation of the ethics of the study.</a:t>
            </a:r>
            <a:endParaRPr lang="fi-FI" dirty="0"/>
          </a:p>
          <a:p>
            <a:pPr marL="606425" indent="-514350" algn="l" fontAlgn="base">
              <a:buFont typeface="+mj-lt"/>
              <a:buAutoNum type="arabicPeriod"/>
            </a:pPr>
            <a:r>
              <a:rPr lang="en-GB" b="1" dirty="0"/>
              <a:t>Consent form to be signed by the subjects. </a:t>
            </a:r>
            <a:r>
              <a:rPr lang="en-GB" dirty="0"/>
              <a:t>A consent form is required in addition to the bulletin if the research material is </a:t>
            </a:r>
            <a:r>
              <a:rPr lang="en-GB" dirty="0" err="1"/>
              <a:t>analyzed</a:t>
            </a:r>
            <a:r>
              <a:rPr lang="en-GB" dirty="0"/>
              <a:t> in an identifiable manner and the material contains sensitive information.</a:t>
            </a:r>
            <a:endParaRPr lang="fi-FI" dirty="0"/>
          </a:p>
          <a:p>
            <a:pPr marL="606425" indent="-514350" algn="l" fontAlgn="base">
              <a:buFont typeface="+mj-lt"/>
              <a:buAutoNum type="arabicPeriod"/>
            </a:pPr>
            <a:r>
              <a:rPr lang="en-GB" b="1" dirty="0"/>
              <a:t>Other material to be provided to subjects. </a:t>
            </a:r>
            <a:r>
              <a:rPr lang="en-GB" dirty="0"/>
              <a:t>For example, interview frame, diaries, questionnaires.</a:t>
            </a:r>
            <a:endParaRPr lang="fi-FI" dirty="0"/>
          </a:p>
          <a:p>
            <a:pPr marL="606425" indent="-514350" algn="l" fontAlgn="base">
              <a:buFont typeface="+mj-lt"/>
              <a:buAutoNum type="arabicPeriod"/>
            </a:pPr>
            <a:r>
              <a:rPr lang="en-GB" b="1" dirty="0"/>
              <a:t>Material Management Plan. </a:t>
            </a:r>
            <a:r>
              <a:rPr lang="en-GB" dirty="0"/>
              <a:t>Material processing, storage and archiving plan.</a:t>
            </a:r>
            <a:endParaRPr lang="fi-FI" dirty="0"/>
          </a:p>
          <a:p>
            <a:pPr marL="606425" indent="-514350" algn="l" fontAlgn="base">
              <a:buFont typeface="+mj-lt"/>
              <a:buAutoNum type="arabicPeriod"/>
            </a:pPr>
            <a:r>
              <a:rPr lang="en-GB" b="1" dirty="0"/>
              <a:t>Scientific Research Privacy Statement. </a:t>
            </a:r>
            <a:r>
              <a:rPr lang="en-GB" dirty="0"/>
              <a:t>Required as an annex to the request for an opinion, if the investigation collects any personal data and if identification is possible, for example by combining the data.</a:t>
            </a:r>
            <a:endParaRPr lang="fi-FI" dirty="0"/>
          </a:p>
          <a:p>
            <a:pPr marL="606425" indent="-514350" algn="l">
              <a:buFont typeface="+mj-lt"/>
              <a:buAutoNum type="arabicPeriod"/>
            </a:pPr>
            <a:endParaRPr lang="fi-FI" dirty="0"/>
          </a:p>
        </p:txBody>
      </p:sp>
    </p:spTree>
    <p:extLst>
      <p:ext uri="{BB962C8B-B14F-4D97-AF65-F5344CB8AC3E}">
        <p14:creationId xmlns:p14="http://schemas.microsoft.com/office/powerpoint/2010/main" val="665954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solidFill>
                  <a:srgbClr val="002060"/>
                </a:solidFill>
              </a:rPr>
              <a:t>Communication</a:t>
            </a:r>
            <a:endParaRPr lang="fi-FI" b="1" dirty="0">
              <a:solidFill>
                <a:srgbClr val="002060"/>
              </a:solidFill>
            </a:endParaRPr>
          </a:p>
        </p:txBody>
      </p:sp>
      <p:sp>
        <p:nvSpPr>
          <p:cNvPr id="3" name="Content Placeholder 2"/>
          <p:cNvSpPr>
            <a:spLocks noGrp="1"/>
          </p:cNvSpPr>
          <p:nvPr>
            <p:ph idx="1"/>
          </p:nvPr>
        </p:nvSpPr>
        <p:spPr/>
        <p:txBody>
          <a:bodyPr/>
          <a:lstStyle/>
          <a:p>
            <a:pPr algn="l"/>
            <a:r>
              <a:rPr lang="fi-FI" dirty="0" err="1"/>
              <a:t>Teams</a:t>
            </a:r>
            <a:r>
              <a:rPr lang="fi-FI" dirty="0"/>
              <a:t> </a:t>
            </a:r>
            <a:r>
              <a:rPr lang="fi-FI" dirty="0" err="1"/>
              <a:t>site</a:t>
            </a:r>
            <a:endParaRPr lang="fi-FI" dirty="0"/>
          </a:p>
          <a:p>
            <a:pPr algn="l"/>
            <a:r>
              <a:rPr lang="fi-FI" dirty="0" err="1"/>
              <a:t>Monthly</a:t>
            </a:r>
            <a:r>
              <a:rPr lang="fi-FI" dirty="0"/>
              <a:t> </a:t>
            </a:r>
            <a:r>
              <a:rPr lang="fi-FI" dirty="0" err="1"/>
              <a:t>meetings</a:t>
            </a:r>
            <a:r>
              <a:rPr lang="fi-FI" dirty="0"/>
              <a:t> (a </a:t>
            </a:r>
            <a:r>
              <a:rPr lang="fi-FI" dirty="0" err="1"/>
              <a:t>regular</a:t>
            </a:r>
            <a:r>
              <a:rPr lang="fi-FI" dirty="0"/>
              <a:t> </a:t>
            </a:r>
            <a:r>
              <a:rPr lang="fi-FI" dirty="0" err="1"/>
              <a:t>time</a:t>
            </a:r>
            <a:r>
              <a:rPr lang="fi-FI" dirty="0"/>
              <a:t> to </a:t>
            </a:r>
            <a:r>
              <a:rPr lang="fi-FI" dirty="0" err="1"/>
              <a:t>be</a:t>
            </a:r>
            <a:r>
              <a:rPr lang="fi-FI" dirty="0"/>
              <a:t> </a:t>
            </a:r>
            <a:r>
              <a:rPr lang="fi-FI" dirty="0" err="1"/>
              <a:t>discussed</a:t>
            </a:r>
            <a:r>
              <a:rPr lang="fi-FI" dirty="0"/>
              <a:t>)</a:t>
            </a:r>
          </a:p>
        </p:txBody>
      </p:sp>
    </p:spTree>
    <p:extLst>
      <p:ext uri="{BB962C8B-B14F-4D97-AF65-F5344CB8AC3E}">
        <p14:creationId xmlns:p14="http://schemas.microsoft.com/office/powerpoint/2010/main" val="36889845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aotsikko 10"/>
          <p:cNvSpPr>
            <a:spLocks noGrp="1"/>
          </p:cNvSpPr>
          <p:nvPr>
            <p:ph type="subTitle" idx="1"/>
          </p:nvPr>
        </p:nvSpPr>
        <p:spPr>
          <a:xfrm>
            <a:off x="1153120" y="4293096"/>
            <a:ext cx="10363200" cy="1371600"/>
          </a:xfrm>
        </p:spPr>
        <p:txBody>
          <a:bodyPr/>
          <a:lstStyle/>
          <a:p>
            <a:r>
              <a:rPr lang="fi-FI" sz="2000" dirty="0" err="1"/>
              <a:t>Kick-off</a:t>
            </a:r>
            <a:r>
              <a:rPr lang="fi-FI" sz="2000" dirty="0"/>
              <a:t> </a:t>
            </a:r>
            <a:r>
              <a:rPr lang="fi-FI" sz="2000" dirty="0" err="1"/>
              <a:t>meeting</a:t>
            </a:r>
            <a:r>
              <a:rPr lang="fi-FI" sz="2000" dirty="0"/>
              <a:t> 2.12.2021, Financial </a:t>
            </a:r>
            <a:r>
              <a:rPr lang="fi-FI" sz="2000" dirty="0" err="1"/>
              <a:t>guidelines</a:t>
            </a:r>
            <a:endParaRPr lang="fi-FI" sz="2000" dirty="0"/>
          </a:p>
        </p:txBody>
      </p:sp>
      <p:sp>
        <p:nvSpPr>
          <p:cNvPr id="10" name="Otsikko 9"/>
          <p:cNvSpPr>
            <a:spLocks noGrp="1"/>
          </p:cNvSpPr>
          <p:nvPr>
            <p:ph type="ctrTitle"/>
          </p:nvPr>
        </p:nvSpPr>
        <p:spPr/>
        <p:txBody>
          <a:bodyPr/>
          <a:lstStyle/>
          <a:p>
            <a:r>
              <a:rPr lang="en-US" sz="1800" b="1" i="0" u="none" strike="noStrike" dirty="0">
                <a:solidFill>
                  <a:srgbClr val="000000"/>
                </a:solidFill>
                <a:effectLst/>
                <a:latin typeface="Calibri" panose="020F0502020204030204" pitchFamily="34" charset="0"/>
              </a:rPr>
              <a:t>Social Dialogue in </a:t>
            </a:r>
            <a:r>
              <a:rPr lang="en-US" sz="1800" b="1" i="0" u="none" strike="noStrike" dirty="0" err="1">
                <a:solidFill>
                  <a:srgbClr val="000000"/>
                </a:solidFill>
                <a:effectLst/>
                <a:latin typeface="Calibri" panose="020F0502020204030204" pitchFamily="34" charset="0"/>
              </a:rPr>
              <a:t>Defence</a:t>
            </a:r>
            <a:r>
              <a:rPr lang="en-US" sz="1800" b="1" i="0" u="none" strike="noStrike" dirty="0">
                <a:solidFill>
                  <a:srgbClr val="000000"/>
                </a:solidFill>
                <a:effectLst/>
                <a:latin typeface="Calibri" panose="020F0502020204030204" pitchFamily="34" charset="0"/>
              </a:rPr>
              <a:t> of Vulnerable Groups in Post-COVID-19 </a:t>
            </a:r>
            <a:r>
              <a:rPr lang="en-US" sz="1800" b="1" i="0" u="none" strike="noStrike" dirty="0" err="1">
                <a:solidFill>
                  <a:srgbClr val="000000"/>
                </a:solidFill>
                <a:effectLst/>
                <a:latin typeface="Calibri" panose="020F0502020204030204" pitchFamily="34" charset="0"/>
              </a:rPr>
              <a:t>Labour</a:t>
            </a:r>
            <a:r>
              <a:rPr lang="en-US" sz="1800" b="1" i="0" u="none" strike="noStrike" dirty="0">
                <a:solidFill>
                  <a:srgbClr val="000000"/>
                </a:solidFill>
                <a:effectLst/>
                <a:latin typeface="Calibri" panose="020F0502020204030204" pitchFamily="34" charset="0"/>
              </a:rPr>
              <a:t> Markets</a:t>
            </a:r>
            <a:r>
              <a:rPr lang="en-US" dirty="0"/>
              <a:t> </a:t>
            </a:r>
            <a:br>
              <a:rPr lang="en-US" dirty="0"/>
            </a:br>
            <a:r>
              <a:rPr lang="en-US" sz="2400" dirty="0"/>
              <a:t>DEFEN-CE (</a:t>
            </a:r>
            <a:r>
              <a:rPr lang="fi-FI" sz="1800" b="1" i="0" u="none" strike="noStrike" dirty="0">
                <a:solidFill>
                  <a:srgbClr val="000000"/>
                </a:solidFill>
                <a:effectLst/>
                <a:latin typeface="Calibri" panose="020F0502020204030204" pitchFamily="34" charset="0"/>
              </a:rPr>
              <a:t>GA: VS/2021/0196</a:t>
            </a:r>
            <a:r>
              <a:rPr lang="fi-FI" sz="1800" dirty="0"/>
              <a:t> )</a:t>
            </a:r>
          </a:p>
        </p:txBody>
      </p:sp>
      <p:sp>
        <p:nvSpPr>
          <p:cNvPr id="4" name="Päivämäärän paikkamerkki 3"/>
          <p:cNvSpPr>
            <a:spLocks noGrp="1"/>
          </p:cNvSpPr>
          <p:nvPr>
            <p:ph type="dt" sz="half" idx="10"/>
          </p:nvPr>
        </p:nvSpPr>
        <p:spPr/>
        <p:txBody>
          <a:bodyPr/>
          <a:lstStyle/>
          <a:p>
            <a:fld id="{5363D42F-A000-43ED-9F47-56FA6E9C54CA}" type="datetime1">
              <a:rPr lang="en-GB" smtClean="0"/>
              <a:t>20/06/2022</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22</a:t>
            </a:fld>
            <a:endParaRPr lang="en-GB"/>
          </a:p>
        </p:txBody>
      </p:sp>
    </p:spTree>
    <p:extLst>
      <p:ext uri="{BB962C8B-B14F-4D97-AF65-F5344CB8AC3E}">
        <p14:creationId xmlns:p14="http://schemas.microsoft.com/office/powerpoint/2010/main" val="338148369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988840"/>
            <a:ext cx="1440160" cy="432048"/>
          </a:xfrm>
        </p:spPr>
        <p:txBody>
          <a:bodyPr/>
          <a:lstStyle/>
          <a:p>
            <a:r>
              <a:rPr lang="fi-FI" sz="1600" dirty="0"/>
              <a:t>BUDGET:</a:t>
            </a:r>
            <a:r>
              <a:rPr lang="fi-FI" sz="2400" dirty="0"/>
              <a:t>      </a:t>
            </a:r>
          </a:p>
        </p:txBody>
      </p:sp>
      <p:graphicFrame>
        <p:nvGraphicFramePr>
          <p:cNvPr id="8" name="Content Placeholder 7">
            <a:extLst>
              <a:ext uri="{FF2B5EF4-FFF2-40B4-BE49-F238E27FC236}">
                <a16:creationId xmlns:a16="http://schemas.microsoft.com/office/drawing/2014/main" id="{B1A4D5BE-5249-4BF0-A058-A9F0BAFBB58F}"/>
              </a:ext>
            </a:extLst>
          </p:cNvPr>
          <p:cNvGraphicFramePr>
            <a:graphicFrameLocks noGrp="1"/>
          </p:cNvGraphicFramePr>
          <p:nvPr>
            <p:ph idx="1"/>
          </p:nvPr>
        </p:nvGraphicFramePr>
        <p:xfrm>
          <a:off x="334963" y="3068961"/>
          <a:ext cx="11522075" cy="1841938"/>
        </p:xfrm>
        <a:graphic>
          <a:graphicData uri="http://schemas.openxmlformats.org/drawingml/2006/table">
            <a:tbl>
              <a:tblPr/>
              <a:tblGrid>
                <a:gridCol w="1505997">
                  <a:extLst>
                    <a:ext uri="{9D8B030D-6E8A-4147-A177-3AD203B41FA5}">
                      <a16:colId xmlns:a16="http://schemas.microsoft.com/office/drawing/2014/main" val="421058650"/>
                    </a:ext>
                  </a:extLst>
                </a:gridCol>
                <a:gridCol w="1350617">
                  <a:extLst>
                    <a:ext uri="{9D8B030D-6E8A-4147-A177-3AD203B41FA5}">
                      <a16:colId xmlns:a16="http://schemas.microsoft.com/office/drawing/2014/main" val="2590696858"/>
                    </a:ext>
                  </a:extLst>
                </a:gridCol>
                <a:gridCol w="1123522">
                  <a:extLst>
                    <a:ext uri="{9D8B030D-6E8A-4147-A177-3AD203B41FA5}">
                      <a16:colId xmlns:a16="http://schemas.microsoft.com/office/drawing/2014/main" val="2755017194"/>
                    </a:ext>
                  </a:extLst>
                </a:gridCol>
                <a:gridCol w="944236">
                  <a:extLst>
                    <a:ext uri="{9D8B030D-6E8A-4147-A177-3AD203B41FA5}">
                      <a16:colId xmlns:a16="http://schemas.microsoft.com/office/drawing/2014/main" val="2366572665"/>
                    </a:ext>
                  </a:extLst>
                </a:gridCol>
                <a:gridCol w="1278903">
                  <a:extLst>
                    <a:ext uri="{9D8B030D-6E8A-4147-A177-3AD203B41FA5}">
                      <a16:colId xmlns:a16="http://schemas.microsoft.com/office/drawing/2014/main" val="1325537316"/>
                    </a:ext>
                  </a:extLst>
                </a:gridCol>
                <a:gridCol w="1243045">
                  <a:extLst>
                    <a:ext uri="{9D8B030D-6E8A-4147-A177-3AD203B41FA5}">
                      <a16:colId xmlns:a16="http://schemas.microsoft.com/office/drawing/2014/main" val="3791791196"/>
                    </a:ext>
                  </a:extLst>
                </a:gridCol>
                <a:gridCol w="1051808">
                  <a:extLst>
                    <a:ext uri="{9D8B030D-6E8A-4147-A177-3AD203B41FA5}">
                      <a16:colId xmlns:a16="http://schemas.microsoft.com/office/drawing/2014/main" val="3486058706"/>
                    </a:ext>
                  </a:extLst>
                </a:gridCol>
                <a:gridCol w="1099617">
                  <a:extLst>
                    <a:ext uri="{9D8B030D-6E8A-4147-A177-3AD203B41FA5}">
                      <a16:colId xmlns:a16="http://schemas.microsoft.com/office/drawing/2014/main" val="239689519"/>
                    </a:ext>
                  </a:extLst>
                </a:gridCol>
                <a:gridCol w="980094">
                  <a:extLst>
                    <a:ext uri="{9D8B030D-6E8A-4147-A177-3AD203B41FA5}">
                      <a16:colId xmlns:a16="http://schemas.microsoft.com/office/drawing/2014/main" val="2906171618"/>
                    </a:ext>
                  </a:extLst>
                </a:gridCol>
                <a:gridCol w="944236">
                  <a:extLst>
                    <a:ext uri="{9D8B030D-6E8A-4147-A177-3AD203B41FA5}">
                      <a16:colId xmlns:a16="http://schemas.microsoft.com/office/drawing/2014/main" val="1303478938"/>
                    </a:ext>
                  </a:extLst>
                </a:gridCol>
              </a:tblGrid>
              <a:tr h="368386">
                <a:tc>
                  <a:txBody>
                    <a:bodyPr/>
                    <a:lstStyle/>
                    <a:p>
                      <a:pPr algn="ctr" fontAlgn="ctr"/>
                      <a:r>
                        <a:rPr lang="fi-FI" sz="900" b="1" i="0" u="none" strike="noStrike" dirty="0">
                          <a:solidFill>
                            <a:srgbClr val="000000"/>
                          </a:solidFill>
                          <a:effectLst/>
                          <a:latin typeface="Calibri" panose="020F0502020204030204" pitchFamily="34" charset="0"/>
                        </a:rPr>
                        <a:t>Organization</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Labour costs</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Travel and DSA costs</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Services costs</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Administration costs</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Total direct costs</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Overhead 7%</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Total project budget</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i-FI" sz="900" b="1" i="0" u="none" strike="noStrike">
                          <a:solidFill>
                            <a:srgbClr val="000000"/>
                          </a:solidFill>
                          <a:effectLst/>
                          <a:latin typeface="Calibri" panose="020F0502020204030204" pitchFamily="34" charset="0"/>
                        </a:rPr>
                        <a:t>Grant (90%)</a:t>
                      </a:r>
                    </a:p>
                  </a:txBody>
                  <a:tcPr marL="8964" marR="8964" marT="89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fi-FI" sz="900" b="1" i="0" u="none" strike="noStrike">
                          <a:solidFill>
                            <a:srgbClr val="000000"/>
                          </a:solidFill>
                          <a:effectLst/>
                          <a:latin typeface="Calibri" panose="020F0502020204030204" pitchFamily="34" charset="0"/>
                        </a:rPr>
                        <a:t>Own contribution (10%)</a:t>
                      </a:r>
                    </a:p>
                  </a:txBody>
                  <a:tcPr marL="8964" marR="8964" marT="89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952929966"/>
                  </a:ext>
                </a:extLst>
              </a:tr>
              <a:tr h="184194">
                <a:tc>
                  <a:txBody>
                    <a:bodyPr/>
                    <a:lstStyle/>
                    <a:p>
                      <a:pPr algn="l" fontAlgn="ctr"/>
                      <a:r>
                        <a:rPr lang="fi-FI" sz="900" b="0" i="0" u="none" strike="noStrike">
                          <a:solidFill>
                            <a:srgbClr val="000000"/>
                          </a:solidFill>
                          <a:effectLst/>
                          <a:latin typeface="Calibri" panose="020F0502020204030204" pitchFamily="34" charset="0"/>
                        </a:rPr>
                        <a:t>HU, Finland</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0" i="0" u="none" strike="noStrike" dirty="0">
                          <a:solidFill>
                            <a:srgbClr val="000000"/>
                          </a:solidFill>
                          <a:effectLst/>
                          <a:latin typeface="Calibri" panose="020F0502020204030204" pitchFamily="34" charset="0"/>
                        </a:rPr>
                        <a:t>                          102 070,00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0" i="0" u="none" strike="noStrike">
                          <a:solidFill>
                            <a:srgbClr val="000000"/>
                          </a:solidFill>
                          <a:effectLst/>
                          <a:latin typeface="Calibri" panose="020F0502020204030204" pitchFamily="34" charset="0"/>
                        </a:rPr>
                        <a:t>                    13 623,50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0" i="0" u="none" strike="noStrike">
                          <a:solidFill>
                            <a:srgbClr val="000000"/>
                          </a:solidFill>
                          <a:effectLst/>
                          <a:latin typeface="Calibri" panose="020F0502020204030204" pitchFamily="34" charset="0"/>
                        </a:rPr>
                        <a:t>              55 640,00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0" i="0" u="none" strike="noStrike">
                          <a:solidFill>
                            <a:srgbClr val="000000"/>
                          </a:solidFill>
                          <a:effectLst/>
                          <a:latin typeface="Calibri" panose="020F0502020204030204" pitchFamily="34" charset="0"/>
                        </a:rPr>
                        <a:t>                            1 400,00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0" i="0" u="none" strike="noStrike">
                          <a:solidFill>
                            <a:srgbClr val="000000"/>
                          </a:solidFill>
                          <a:effectLst/>
                          <a:latin typeface="Calibri" panose="020F0502020204030204" pitchFamily="34" charset="0"/>
                        </a:rPr>
                        <a:t>                      172 733,50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0" i="0" u="none" strike="noStrike">
                          <a:solidFill>
                            <a:srgbClr val="000000"/>
                          </a:solidFill>
                          <a:effectLst/>
                          <a:latin typeface="Calibri" panose="020F0502020204030204" pitchFamily="34" charset="0"/>
                        </a:rPr>
                        <a:t>                  12 091,35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fi-FI" sz="900" b="1" i="0" u="none" strike="noStrike">
                          <a:solidFill>
                            <a:srgbClr val="000000"/>
                          </a:solidFill>
                          <a:effectLst/>
                          <a:latin typeface="Calibri" panose="020F0502020204030204" pitchFamily="34" charset="0"/>
                        </a:rPr>
                        <a:t>                 184 824,85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166 342,36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18 482,48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24804"/>
                  </a:ext>
                </a:extLst>
              </a:tr>
              <a:tr h="184194">
                <a:tc>
                  <a:txBody>
                    <a:bodyPr/>
                    <a:lstStyle/>
                    <a:p>
                      <a:pPr algn="l" fontAlgn="ctr"/>
                      <a:r>
                        <a:rPr lang="fi-FI" sz="900" b="0" i="0" u="none" strike="noStrike">
                          <a:solidFill>
                            <a:srgbClr val="000000"/>
                          </a:solidFill>
                          <a:effectLst/>
                          <a:latin typeface="Calibri" panose="020F0502020204030204" pitchFamily="34" charset="0"/>
                        </a:rPr>
                        <a:t>CELSI, Slovakia</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dirty="0">
                          <a:solidFill>
                            <a:srgbClr val="000000"/>
                          </a:solidFill>
                          <a:effectLst/>
                          <a:latin typeface="Calibri" panose="020F0502020204030204" pitchFamily="34" charset="0"/>
                        </a:rPr>
                        <a:t>                             53 836,00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9 913,00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4 895,00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68 644,00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4 805,08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1" i="0" u="none" strike="noStrike">
                          <a:solidFill>
                            <a:srgbClr val="000000"/>
                          </a:solidFill>
                          <a:effectLst/>
                          <a:latin typeface="Calibri" panose="020F0502020204030204" pitchFamily="34" charset="0"/>
                        </a:rPr>
                        <a:t>                   73 449,08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66 104,17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7 344,91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628605"/>
                  </a:ext>
                </a:extLst>
              </a:tr>
              <a:tr h="184194">
                <a:tc>
                  <a:txBody>
                    <a:bodyPr/>
                    <a:lstStyle/>
                    <a:p>
                      <a:pPr algn="l" fontAlgn="ctr"/>
                      <a:r>
                        <a:rPr lang="fi-FI" sz="900" b="0" i="0" u="none" strike="noStrike">
                          <a:solidFill>
                            <a:srgbClr val="000000"/>
                          </a:solidFill>
                          <a:effectLst/>
                          <a:latin typeface="Calibri" panose="020F0502020204030204" pitchFamily="34" charset="0"/>
                        </a:rPr>
                        <a:t>ADAPT, Italy</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27 566,00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8 699,00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2 650,00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38 915,00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2 724,05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1" i="0" u="none" strike="noStrike">
                          <a:solidFill>
                            <a:srgbClr val="000000"/>
                          </a:solidFill>
                          <a:effectLst/>
                          <a:latin typeface="Calibri" panose="020F0502020204030204" pitchFamily="34" charset="0"/>
                        </a:rPr>
                        <a:t>                   41 639,05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37 475,15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4 163,91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949416"/>
                  </a:ext>
                </a:extLst>
              </a:tr>
              <a:tr h="184194">
                <a:tc>
                  <a:txBody>
                    <a:bodyPr/>
                    <a:lstStyle/>
                    <a:p>
                      <a:pPr algn="l" fontAlgn="ctr"/>
                      <a:r>
                        <a:rPr lang="fi-FI" sz="900" b="0" i="0" u="none" strike="noStrike">
                          <a:solidFill>
                            <a:srgbClr val="000000"/>
                          </a:solidFill>
                          <a:effectLst/>
                          <a:latin typeface="Calibri" panose="020F0502020204030204" pitchFamily="34" charset="0"/>
                        </a:rPr>
                        <a:t>SOFI, Sweden</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29 127,44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5 471,50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1 555,00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36 153,94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2 530,78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1" i="0" u="none" strike="noStrike">
                          <a:solidFill>
                            <a:srgbClr val="000000"/>
                          </a:solidFill>
                          <a:effectLst/>
                          <a:latin typeface="Calibri" panose="020F0502020204030204" pitchFamily="34" charset="0"/>
                        </a:rPr>
                        <a:t>                   38 684,72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34 816,24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3 868,47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099558"/>
                  </a:ext>
                </a:extLst>
              </a:tr>
              <a:tr h="184194">
                <a:tc>
                  <a:txBody>
                    <a:bodyPr/>
                    <a:lstStyle/>
                    <a:p>
                      <a:pPr algn="l" fontAlgn="ctr"/>
                      <a:r>
                        <a:rPr lang="fi-FI" sz="900" b="0" i="0" u="none" strike="noStrike">
                          <a:solidFill>
                            <a:srgbClr val="000000"/>
                          </a:solidFill>
                          <a:effectLst/>
                          <a:latin typeface="Calibri" panose="020F0502020204030204" pitchFamily="34" charset="0"/>
                        </a:rPr>
                        <a:t>IAQ, Germany</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47 600,00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5 794,00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1 655,00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55 049,00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3 853,43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1" i="0" u="none" strike="noStrike">
                          <a:solidFill>
                            <a:srgbClr val="000000"/>
                          </a:solidFill>
                          <a:effectLst/>
                          <a:latin typeface="Calibri" panose="020F0502020204030204" pitchFamily="34" charset="0"/>
                        </a:rPr>
                        <a:t>                   58 902,43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53 012,19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5 890,24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608297"/>
                  </a:ext>
                </a:extLst>
              </a:tr>
              <a:tr h="184194">
                <a:tc>
                  <a:txBody>
                    <a:bodyPr/>
                    <a:lstStyle/>
                    <a:p>
                      <a:pPr algn="l" fontAlgn="ctr"/>
                      <a:r>
                        <a:rPr lang="fi-FI" sz="900" b="0" i="0" u="none" strike="noStrike">
                          <a:solidFill>
                            <a:srgbClr val="000000"/>
                          </a:solidFill>
                          <a:effectLst/>
                          <a:latin typeface="Calibri" panose="020F0502020204030204" pitchFamily="34" charset="0"/>
                        </a:rPr>
                        <a:t>UB, Serbia</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20 700,00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5 555,50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1 430,00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27 685,50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1 937,99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1" i="0" u="none" strike="noStrike">
                          <a:solidFill>
                            <a:srgbClr val="000000"/>
                          </a:solidFill>
                          <a:effectLst/>
                          <a:latin typeface="Calibri" panose="020F0502020204030204" pitchFamily="34" charset="0"/>
                        </a:rPr>
                        <a:t>                   29 623,49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26 661,14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2 962,35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793315"/>
                  </a:ext>
                </a:extLst>
              </a:tr>
              <a:tr h="184194">
                <a:tc>
                  <a:txBody>
                    <a:bodyPr/>
                    <a:lstStyle/>
                    <a:p>
                      <a:pPr algn="l" fontAlgn="ctr"/>
                      <a:r>
                        <a:rPr lang="fi-FI" sz="900" b="0" i="0" u="none" strike="noStrike">
                          <a:solidFill>
                            <a:srgbClr val="000000"/>
                          </a:solidFill>
                          <a:effectLst/>
                          <a:latin typeface="Calibri" panose="020F0502020204030204" pitchFamily="34" charset="0"/>
                        </a:rPr>
                        <a:t>LSRC, Lithuania</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45 920,00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7 919,50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3 010,00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700,00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57 549,50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4 028,47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1" i="0" u="none" strike="noStrike">
                          <a:solidFill>
                            <a:srgbClr val="000000"/>
                          </a:solidFill>
                          <a:effectLst/>
                          <a:latin typeface="Calibri" panose="020F0502020204030204" pitchFamily="34" charset="0"/>
                        </a:rPr>
                        <a:t>                   61 577,97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fi-FI" sz="900" b="0" i="0" u="none" strike="noStrike">
                          <a:solidFill>
                            <a:srgbClr val="000000"/>
                          </a:solidFill>
                          <a:effectLst/>
                          <a:latin typeface="Calibri" panose="020F0502020204030204" pitchFamily="34" charset="0"/>
                        </a:rPr>
                        <a:t>               55 420,17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900" b="0" i="0" u="none" strike="noStrike">
                          <a:solidFill>
                            <a:srgbClr val="000000"/>
                          </a:solidFill>
                          <a:effectLst/>
                          <a:latin typeface="Calibri" panose="020F0502020204030204" pitchFamily="34" charset="0"/>
                        </a:rPr>
                        <a:t>                6 157,80 </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123720"/>
                  </a:ext>
                </a:extLst>
              </a:tr>
              <a:tr h="184194">
                <a:tc>
                  <a:txBody>
                    <a:bodyPr/>
                    <a:lstStyle/>
                    <a:p>
                      <a:pPr algn="l" fontAlgn="ctr"/>
                      <a:r>
                        <a:rPr lang="fi-FI" sz="900" b="0" i="0" u="none" strike="noStrike">
                          <a:solidFill>
                            <a:srgbClr val="000000"/>
                          </a:solidFill>
                          <a:effectLst/>
                          <a:latin typeface="Calibri" panose="020F0502020204030204" pitchFamily="34" charset="0"/>
                        </a:rPr>
                        <a:t>Total</a:t>
                      </a:r>
                    </a:p>
                  </a:txBody>
                  <a:tcPr marL="8964" marR="8964" marT="8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0" i="0" u="none" strike="noStrike">
                          <a:solidFill>
                            <a:srgbClr val="000000"/>
                          </a:solidFill>
                          <a:effectLst/>
                          <a:latin typeface="Calibri" panose="020F0502020204030204" pitchFamily="34" charset="0"/>
                        </a:rPr>
                        <a:t>                          326 819,44 </a:t>
                      </a:r>
                    </a:p>
                  </a:txBody>
                  <a:tcPr marL="8964" marR="8964" marT="89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0" i="0" u="none" strike="noStrike">
                          <a:solidFill>
                            <a:srgbClr val="000000"/>
                          </a:solidFill>
                          <a:effectLst/>
                          <a:latin typeface="Calibri" panose="020F0502020204030204" pitchFamily="34" charset="0"/>
                        </a:rPr>
                        <a:t>                    56 976,00 </a:t>
                      </a:r>
                    </a:p>
                  </a:txBody>
                  <a:tcPr marL="8964" marR="8964" marT="89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0" i="0" u="none" strike="noStrike">
                          <a:solidFill>
                            <a:srgbClr val="000000"/>
                          </a:solidFill>
                          <a:effectLst/>
                          <a:latin typeface="Calibri" panose="020F0502020204030204" pitchFamily="34" charset="0"/>
                        </a:rPr>
                        <a:t>              70 835,00 </a:t>
                      </a:r>
                    </a:p>
                  </a:txBody>
                  <a:tcPr marL="8964" marR="8964" marT="89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0" i="0" u="none" strike="noStrike">
                          <a:solidFill>
                            <a:srgbClr val="000000"/>
                          </a:solidFill>
                          <a:effectLst/>
                          <a:latin typeface="Calibri" panose="020F0502020204030204" pitchFamily="34" charset="0"/>
                        </a:rPr>
                        <a:t>                            2 100,00 </a:t>
                      </a:r>
                    </a:p>
                  </a:txBody>
                  <a:tcPr marL="8964" marR="8964" marT="89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0" i="0" u="none" strike="noStrike">
                          <a:solidFill>
                            <a:srgbClr val="000000"/>
                          </a:solidFill>
                          <a:effectLst/>
                          <a:latin typeface="Calibri" panose="020F0502020204030204" pitchFamily="34" charset="0"/>
                        </a:rPr>
                        <a:t>                      456 730,44 </a:t>
                      </a:r>
                    </a:p>
                  </a:txBody>
                  <a:tcPr marL="8964" marR="8964" marT="89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0" i="0" u="none" strike="noStrike">
                          <a:solidFill>
                            <a:srgbClr val="000000"/>
                          </a:solidFill>
                          <a:effectLst/>
                          <a:latin typeface="Calibri" panose="020F0502020204030204" pitchFamily="34" charset="0"/>
                        </a:rPr>
                        <a:t>                  31 971,13 </a:t>
                      </a:r>
                    </a:p>
                  </a:txBody>
                  <a:tcPr marL="8964" marR="8964" marT="89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1" i="0" u="none" strike="noStrike">
                          <a:solidFill>
                            <a:srgbClr val="000000"/>
                          </a:solidFill>
                          <a:effectLst/>
                          <a:latin typeface="Calibri" panose="020F0502020204030204" pitchFamily="34" charset="0"/>
                        </a:rPr>
                        <a:t>                 488 701,57 </a:t>
                      </a:r>
                    </a:p>
                  </a:txBody>
                  <a:tcPr marL="8964" marR="8964" marT="89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1" i="0" u="none" strike="noStrike">
                          <a:solidFill>
                            <a:srgbClr val="000000"/>
                          </a:solidFill>
                          <a:effectLst/>
                          <a:latin typeface="Calibri" panose="020F0502020204030204" pitchFamily="34" charset="0"/>
                        </a:rPr>
                        <a:t>             439 831,41 </a:t>
                      </a:r>
                    </a:p>
                  </a:txBody>
                  <a:tcPr marL="8964" marR="8964" marT="89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i-FI" sz="900" b="1" i="0" u="none" strike="noStrike" dirty="0">
                          <a:solidFill>
                            <a:srgbClr val="000000"/>
                          </a:solidFill>
                          <a:effectLst/>
                          <a:latin typeface="Calibri" panose="020F0502020204030204" pitchFamily="34" charset="0"/>
                        </a:rPr>
                        <a:t>              48 870,16 </a:t>
                      </a:r>
                    </a:p>
                  </a:txBody>
                  <a:tcPr marL="8964" marR="8964" marT="89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73198592"/>
                  </a:ext>
                </a:extLst>
              </a:tr>
            </a:tbl>
          </a:graphicData>
        </a:graphic>
      </p:graphicFrame>
      <p:sp>
        <p:nvSpPr>
          <p:cNvPr id="4" name="Date Placeholder 3"/>
          <p:cNvSpPr>
            <a:spLocks noGrp="1"/>
          </p:cNvSpPr>
          <p:nvPr>
            <p:ph type="dt" sz="half" idx="10"/>
          </p:nvPr>
        </p:nvSpPr>
        <p:spPr/>
        <p:txBody>
          <a:bodyPr/>
          <a:lstStyle/>
          <a:p>
            <a:pPr>
              <a:defRPr/>
            </a:pPr>
            <a:fld id="{BF7FDA8B-5024-41F9-96BA-DE834CBA048A}" type="datetime1">
              <a:rPr lang="en-GB" smtClean="0"/>
              <a:t>20/06/2022</a:t>
            </a:fld>
            <a:endParaRPr lang="fi-FI" dirty="0"/>
          </a:p>
        </p:txBody>
      </p:sp>
      <p:sp>
        <p:nvSpPr>
          <p:cNvPr id="6" name="Slide Number Placeholder 5"/>
          <p:cNvSpPr>
            <a:spLocks noGrp="1"/>
          </p:cNvSpPr>
          <p:nvPr>
            <p:ph type="sldNum" sz="quarter" idx="12"/>
          </p:nvPr>
        </p:nvSpPr>
        <p:spPr/>
        <p:txBody>
          <a:bodyPr/>
          <a:lstStyle/>
          <a:p>
            <a:pPr>
              <a:defRPr/>
            </a:pPr>
            <a:fld id="{4669315E-5A66-CF44-AE5D-C333B2F730C4}" type="slidenum">
              <a:rPr lang="en-GB" smtClean="0"/>
              <a:pPr>
                <a:defRPr/>
              </a:pPr>
              <a:t>23</a:t>
            </a:fld>
            <a:endParaRPr lang="en-GB" dirty="0"/>
          </a:p>
        </p:txBody>
      </p:sp>
    </p:spTree>
    <p:extLst>
      <p:ext uri="{BB962C8B-B14F-4D97-AF65-F5344CB8AC3E}">
        <p14:creationId xmlns:p14="http://schemas.microsoft.com/office/powerpoint/2010/main" val="403108524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isällön paikkamerkki 8"/>
          <p:cNvSpPr>
            <a:spLocks noGrp="1"/>
          </p:cNvSpPr>
          <p:nvPr>
            <p:ph idx="1"/>
          </p:nvPr>
        </p:nvSpPr>
        <p:spPr>
          <a:xfrm>
            <a:off x="772997" y="1078029"/>
            <a:ext cx="11029519" cy="5015268"/>
          </a:xfrm>
        </p:spPr>
        <p:txBody>
          <a:bodyPr>
            <a:normAutofit fontScale="92500" lnSpcReduction="10000"/>
          </a:bodyPr>
          <a:lstStyle/>
          <a:p>
            <a:r>
              <a:rPr lang="fi-FI" sz="1800" b="1" dirty="0"/>
              <a:t>Project </a:t>
            </a:r>
            <a:r>
              <a:rPr lang="fi-FI" sz="1800" b="1" dirty="0" err="1"/>
              <a:t>period</a:t>
            </a:r>
            <a:r>
              <a:rPr lang="fi-FI" sz="1800" b="1" dirty="0"/>
              <a:t>: 1.11.2021 – 30.11.2023</a:t>
            </a:r>
          </a:p>
          <a:p>
            <a:endParaRPr lang="fi-FI" sz="1800" dirty="0"/>
          </a:p>
          <a:p>
            <a:r>
              <a:rPr lang="fi-FI" sz="1800" dirty="0"/>
              <a:t>Reporting </a:t>
            </a:r>
            <a:r>
              <a:rPr lang="fi-FI" sz="1800" dirty="0" err="1"/>
              <a:t>periods</a:t>
            </a:r>
            <a:r>
              <a:rPr lang="fi-FI" sz="1800" dirty="0"/>
              <a:t> (at </a:t>
            </a:r>
            <a:r>
              <a:rPr lang="fi-FI" sz="1800" dirty="0" err="1"/>
              <a:t>the</a:t>
            </a:r>
            <a:r>
              <a:rPr lang="fi-FI" sz="1800" dirty="0"/>
              <a:t> </a:t>
            </a:r>
            <a:r>
              <a:rPr lang="fi-FI" sz="1800" dirty="0" err="1"/>
              <a:t>end</a:t>
            </a:r>
            <a:r>
              <a:rPr lang="fi-FI" sz="1800" dirty="0"/>
              <a:t> of </a:t>
            </a:r>
            <a:r>
              <a:rPr lang="fi-FI" sz="1800" dirty="0" err="1"/>
              <a:t>each</a:t>
            </a:r>
            <a:r>
              <a:rPr lang="fi-FI" sz="1800" dirty="0"/>
              <a:t> </a:t>
            </a:r>
            <a:r>
              <a:rPr lang="fi-FI" sz="1800" dirty="0" err="1"/>
              <a:t>period</a:t>
            </a:r>
            <a:r>
              <a:rPr lang="fi-FI" sz="1800" dirty="0"/>
              <a:t>: Technical </a:t>
            </a:r>
            <a:r>
              <a:rPr lang="fi-FI" sz="1800" dirty="0" err="1"/>
              <a:t>report</a:t>
            </a:r>
            <a:r>
              <a:rPr lang="fi-FI" sz="1800" dirty="0"/>
              <a:t>, </a:t>
            </a:r>
            <a:r>
              <a:rPr lang="fi-FI" sz="1800" dirty="0" err="1"/>
              <a:t>financial</a:t>
            </a:r>
            <a:r>
              <a:rPr lang="fi-FI" sz="1800" dirty="0"/>
              <a:t> </a:t>
            </a:r>
            <a:r>
              <a:rPr lang="fi-FI" sz="1800" dirty="0" err="1"/>
              <a:t>report</a:t>
            </a:r>
            <a:r>
              <a:rPr lang="fi-FI" sz="1800" dirty="0"/>
              <a:t>)</a:t>
            </a:r>
          </a:p>
          <a:p>
            <a:endParaRPr lang="fi-FI" sz="1800" dirty="0"/>
          </a:p>
          <a:p>
            <a:r>
              <a:rPr lang="fi-FI" sz="1800" dirty="0" err="1"/>
              <a:t>Period</a:t>
            </a:r>
            <a:r>
              <a:rPr lang="fi-FI" sz="1800" dirty="0"/>
              <a:t> 1: 1.11.2021-31.10.2022 (</a:t>
            </a:r>
            <a:r>
              <a:rPr lang="fi-FI" sz="1800" dirty="0" err="1"/>
              <a:t>declare</a:t>
            </a:r>
            <a:r>
              <a:rPr lang="fi-FI" sz="1800" dirty="0"/>
              <a:t> </a:t>
            </a:r>
            <a:r>
              <a:rPr lang="fi-FI" sz="1800" dirty="0" err="1"/>
              <a:t>expenses</a:t>
            </a:r>
            <a:r>
              <a:rPr lang="fi-FI" sz="1800" dirty="0"/>
              <a:t> for P1 - </a:t>
            </a:r>
            <a:r>
              <a:rPr lang="en-DE" sz="1800" dirty="0"/>
              <a:t>01/11/2021-31/10/2022)</a:t>
            </a:r>
            <a:endParaRPr lang="fi-FI" sz="1800" dirty="0"/>
          </a:p>
          <a:p>
            <a:r>
              <a:rPr lang="fi-FI" sz="1800" dirty="0" err="1"/>
              <a:t>Period</a:t>
            </a:r>
            <a:r>
              <a:rPr lang="fi-FI" sz="1800" dirty="0"/>
              <a:t> 2: 1.11.2022-31.10.2023 (</a:t>
            </a:r>
            <a:r>
              <a:rPr lang="fi-FI" sz="1800" dirty="0" err="1"/>
              <a:t>declare</a:t>
            </a:r>
            <a:r>
              <a:rPr lang="fi-FI" sz="1800" dirty="0"/>
              <a:t> </a:t>
            </a:r>
            <a:r>
              <a:rPr lang="fi-FI" sz="1800" dirty="0" err="1"/>
              <a:t>expenses</a:t>
            </a:r>
            <a:r>
              <a:rPr lang="fi-FI" sz="1800" dirty="0"/>
              <a:t> for P2 - </a:t>
            </a:r>
            <a:r>
              <a:rPr lang="en-DE" sz="1800" dirty="0"/>
              <a:t>01/11/2022-31/10/2023)</a:t>
            </a:r>
            <a:endParaRPr lang="fi-FI" sz="1800" dirty="0"/>
          </a:p>
          <a:p>
            <a:r>
              <a:rPr lang="fi-FI" sz="1800" dirty="0" err="1"/>
              <a:t>Period</a:t>
            </a:r>
            <a:r>
              <a:rPr lang="fi-FI" sz="1800" dirty="0"/>
              <a:t> 3: 1.11.2023-30.11.2023 (</a:t>
            </a:r>
            <a:r>
              <a:rPr lang="fi-FI" sz="1800" dirty="0" err="1"/>
              <a:t>declare</a:t>
            </a:r>
            <a:r>
              <a:rPr lang="fi-FI" sz="1800" dirty="0"/>
              <a:t> </a:t>
            </a:r>
            <a:r>
              <a:rPr lang="fi-FI" sz="1800" dirty="0" err="1"/>
              <a:t>expenses</a:t>
            </a:r>
            <a:r>
              <a:rPr lang="fi-FI" sz="1800" dirty="0"/>
              <a:t> for P3 - </a:t>
            </a:r>
            <a:r>
              <a:rPr lang="en-DE" sz="1800" dirty="0"/>
              <a:t>01/11/2021-30/11/2023)</a:t>
            </a:r>
            <a:endParaRPr lang="fi-FI" sz="1800" dirty="0"/>
          </a:p>
          <a:p>
            <a:endParaRPr lang="fi-FI" sz="1800" dirty="0"/>
          </a:p>
          <a:p>
            <a:pPr lvl="1"/>
            <a:r>
              <a:rPr lang="en-GB" sz="1800" dirty="0">
                <a:effectLst/>
                <a:latin typeface="Arial" panose="020B0604020202020204" pitchFamily="34" charset="0"/>
                <a:ea typeface="Times New Roman" panose="02020603050405020304" pitchFamily="18" charset="0"/>
              </a:rPr>
              <a:t>Documents and information must be delivered to the Coordinator within 30 calendar days following the end of each reporting period.</a:t>
            </a:r>
            <a:endParaRPr lang="fi-FI" sz="1800" dirty="0">
              <a:effectLst/>
              <a:latin typeface="Arial" panose="020B0604020202020204" pitchFamily="34" charset="0"/>
              <a:ea typeface="Times New Roman" panose="02020603050405020304" pitchFamily="18" charset="0"/>
            </a:endParaRPr>
          </a:p>
          <a:p>
            <a:pPr marL="457200" lvl="1" indent="0">
              <a:buNone/>
            </a:pPr>
            <a:endParaRPr lang="fi-FI" dirty="0"/>
          </a:p>
          <a:p>
            <a:pPr lvl="1"/>
            <a:r>
              <a:rPr lang="en-US" dirty="0"/>
              <a:t>all reports shall be submitted in the manner specified by </a:t>
            </a:r>
            <a:r>
              <a:rPr lang="en-US" dirty="0" err="1"/>
              <a:t>Nordforsk</a:t>
            </a:r>
            <a:endParaRPr lang="fi-FI" dirty="0"/>
          </a:p>
          <a:p>
            <a:pPr lvl="1"/>
            <a:r>
              <a:rPr lang="fi-FI" dirty="0" err="1"/>
              <a:t>The</a:t>
            </a:r>
            <a:r>
              <a:rPr lang="fi-FI" dirty="0"/>
              <a:t> </a:t>
            </a:r>
            <a:r>
              <a:rPr lang="fi-FI" dirty="0" err="1"/>
              <a:t>report</a:t>
            </a:r>
            <a:r>
              <a:rPr lang="fi-FI" dirty="0"/>
              <a:t> </a:t>
            </a:r>
            <a:r>
              <a:rPr lang="fi-FI" dirty="0" err="1"/>
              <a:t>should</a:t>
            </a:r>
            <a:r>
              <a:rPr lang="fi-FI" dirty="0"/>
              <a:t> </a:t>
            </a:r>
            <a:r>
              <a:rPr lang="fi-FI" dirty="0" err="1"/>
              <a:t>include</a:t>
            </a:r>
            <a:r>
              <a:rPr lang="fi-FI" dirty="0"/>
              <a:t> an </a:t>
            </a:r>
            <a:r>
              <a:rPr lang="fi-FI" dirty="0" err="1"/>
              <a:t>accounting</a:t>
            </a:r>
            <a:r>
              <a:rPr lang="fi-FI" dirty="0"/>
              <a:t> </a:t>
            </a:r>
            <a:r>
              <a:rPr lang="fi-FI" dirty="0" err="1"/>
              <a:t>report</a:t>
            </a:r>
            <a:r>
              <a:rPr lang="fi-FI" dirty="0"/>
              <a:t> </a:t>
            </a:r>
            <a:r>
              <a:rPr lang="fi-FI" dirty="0" err="1"/>
              <a:t>based</a:t>
            </a:r>
            <a:r>
              <a:rPr lang="fi-FI" dirty="0"/>
              <a:t> on </a:t>
            </a:r>
            <a:r>
              <a:rPr lang="fi-FI" dirty="0" err="1"/>
              <a:t>the</a:t>
            </a:r>
            <a:r>
              <a:rPr lang="fi-FI" dirty="0"/>
              <a:t> Project </a:t>
            </a:r>
            <a:r>
              <a:rPr lang="fi-FI" dirty="0" err="1"/>
              <a:t>Accounts</a:t>
            </a:r>
            <a:endParaRPr lang="fi-FI" dirty="0"/>
          </a:p>
          <a:p>
            <a:pPr lvl="1">
              <a:buFont typeface="Symbol" panose="05050102010706020507" pitchFamily="18" charset="2"/>
              <a:buChar char="Þ"/>
            </a:pPr>
            <a:r>
              <a:rPr lang="fi-FI" dirty="0"/>
              <a:t> </a:t>
            </a:r>
            <a:r>
              <a:rPr lang="fi-FI" dirty="0" err="1"/>
              <a:t>financial</a:t>
            </a:r>
            <a:r>
              <a:rPr lang="fi-FI" dirty="0"/>
              <a:t> </a:t>
            </a:r>
            <a:r>
              <a:rPr lang="fi-FI" dirty="0" err="1"/>
              <a:t>reports</a:t>
            </a:r>
            <a:r>
              <a:rPr lang="fi-FI" dirty="0"/>
              <a:t> </a:t>
            </a:r>
            <a:r>
              <a:rPr lang="fi-FI" dirty="0" err="1"/>
              <a:t>by</a:t>
            </a:r>
            <a:r>
              <a:rPr lang="fi-FI" dirty="0"/>
              <a:t> </a:t>
            </a:r>
            <a:r>
              <a:rPr lang="fi-FI" dirty="0" err="1"/>
              <a:t>email</a:t>
            </a:r>
            <a:r>
              <a:rPr lang="fi-FI" dirty="0"/>
              <a:t> to </a:t>
            </a:r>
            <a:r>
              <a:rPr lang="fi-FI" dirty="0">
                <a:hlinkClick r:id="rId2"/>
              </a:rPr>
              <a:t>karita.kreander@helsinki.fi</a:t>
            </a:r>
            <a:endParaRPr lang="fi-FI" dirty="0"/>
          </a:p>
          <a:p>
            <a:pPr lvl="1"/>
            <a:endParaRPr lang="fi-FI" dirty="0"/>
          </a:p>
          <a:p>
            <a:pPr lvl="1"/>
            <a:r>
              <a:rPr lang="fi-FI" dirty="0" err="1"/>
              <a:t>Please</a:t>
            </a:r>
            <a:r>
              <a:rPr lang="fi-FI" dirty="0"/>
              <a:t> </a:t>
            </a:r>
            <a:r>
              <a:rPr lang="fi-FI" dirty="0" err="1"/>
              <a:t>remember</a:t>
            </a:r>
            <a:r>
              <a:rPr lang="fi-FI" dirty="0"/>
              <a:t> </a:t>
            </a:r>
            <a:r>
              <a:rPr lang="fi-FI" dirty="0" err="1">
                <a:hlinkClick r:id="rId3"/>
              </a:rPr>
              <a:t>national</a:t>
            </a:r>
            <a:r>
              <a:rPr lang="fi-FI" dirty="0">
                <a:hlinkClick r:id="rId3"/>
              </a:rPr>
              <a:t> </a:t>
            </a:r>
            <a:r>
              <a:rPr lang="fi-FI" dirty="0" err="1">
                <a:hlinkClick r:id="rId3"/>
              </a:rPr>
              <a:t>funding</a:t>
            </a:r>
            <a:r>
              <a:rPr lang="fi-FI" dirty="0">
                <a:hlinkClick r:id="rId3"/>
              </a:rPr>
              <a:t> </a:t>
            </a:r>
            <a:r>
              <a:rPr lang="fi-FI" dirty="0" err="1">
                <a:hlinkClick r:id="rId3"/>
              </a:rPr>
              <a:t>rules</a:t>
            </a:r>
            <a:endParaRPr lang="fi-FI" dirty="0"/>
          </a:p>
          <a:p>
            <a:endParaRPr lang="fi-FI" dirty="0"/>
          </a:p>
        </p:txBody>
      </p:sp>
      <p:sp>
        <p:nvSpPr>
          <p:cNvPr id="4" name="Päivämäärän paikkamerkki 3"/>
          <p:cNvSpPr>
            <a:spLocks noGrp="1"/>
          </p:cNvSpPr>
          <p:nvPr>
            <p:ph type="dt" sz="half" idx="10"/>
          </p:nvPr>
        </p:nvSpPr>
        <p:spPr/>
        <p:txBody>
          <a:bodyPr/>
          <a:lstStyle/>
          <a:p>
            <a:fld id="{CFA151D2-E678-4521-AF5F-7339C14E3DBA}" type="datetime1">
              <a:rPr lang="en-GB" smtClean="0"/>
              <a:pPr/>
              <a:t>20/06/2022</a:t>
            </a:fld>
            <a:endParaRPr lang="fi-FI"/>
          </a:p>
        </p:txBody>
      </p:sp>
      <p:sp>
        <p:nvSpPr>
          <p:cNvPr id="7" name="Alatunnisteen paikkamerkki 6"/>
          <p:cNvSpPr>
            <a:spLocks noGrp="1"/>
          </p:cNvSpPr>
          <p:nvPr>
            <p:ph type="ftr" sz="quarter" idx="11"/>
          </p:nvPr>
        </p:nvSpPr>
        <p:spPr/>
        <p:txBody>
          <a:bodyPr/>
          <a:lstStyle/>
          <a:p>
            <a:endParaRPr lang="fi-FI" dirty="0"/>
          </a:p>
          <a:p>
            <a:endParaRPr lang="fi-FI" dirty="0"/>
          </a:p>
        </p:txBody>
      </p:sp>
      <p:sp>
        <p:nvSpPr>
          <p:cNvPr id="6" name="Dian numeron paikkamerkki 5"/>
          <p:cNvSpPr>
            <a:spLocks noGrp="1"/>
          </p:cNvSpPr>
          <p:nvPr>
            <p:ph type="sldNum" sz="quarter" idx="12"/>
          </p:nvPr>
        </p:nvSpPr>
        <p:spPr/>
        <p:txBody>
          <a:bodyPr/>
          <a:lstStyle/>
          <a:p>
            <a:fld id="{4669315E-5A66-CF44-AE5D-C333B2F730C4}" type="slidenum">
              <a:rPr lang="en-GB" smtClean="0"/>
              <a:pPr/>
              <a:t>24</a:t>
            </a:fld>
            <a:endParaRPr lang="en-GB"/>
          </a:p>
        </p:txBody>
      </p:sp>
      <p:sp>
        <p:nvSpPr>
          <p:cNvPr id="2" name="TextBox 1">
            <a:extLst>
              <a:ext uri="{FF2B5EF4-FFF2-40B4-BE49-F238E27FC236}">
                <a16:creationId xmlns:a16="http://schemas.microsoft.com/office/drawing/2014/main" id="{2ADC57C7-B6C9-2842-9708-4EDD2AF727B2}"/>
              </a:ext>
            </a:extLst>
          </p:cNvPr>
          <p:cNvSpPr txBox="1"/>
          <p:nvPr/>
        </p:nvSpPr>
        <p:spPr>
          <a:xfrm>
            <a:off x="4805465" y="370143"/>
            <a:ext cx="2964581" cy="707886"/>
          </a:xfrm>
          <a:prstGeom prst="rect">
            <a:avLst/>
          </a:prstGeom>
          <a:noFill/>
        </p:spPr>
        <p:txBody>
          <a:bodyPr wrap="square" rtlCol="0">
            <a:spAutoFit/>
          </a:bodyPr>
          <a:lstStyle/>
          <a:p>
            <a:r>
              <a:rPr lang="en-DE" sz="4000" b="1" dirty="0">
                <a:solidFill>
                  <a:srgbClr val="002060"/>
                </a:solidFill>
              </a:rPr>
              <a:t>Reporting</a:t>
            </a:r>
          </a:p>
        </p:txBody>
      </p:sp>
    </p:spTree>
    <p:extLst>
      <p:ext uri="{BB962C8B-B14F-4D97-AF65-F5344CB8AC3E}">
        <p14:creationId xmlns:p14="http://schemas.microsoft.com/office/powerpoint/2010/main" val="147479751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A151D2-E678-4521-AF5F-7339C14E3DBA}" type="datetime1">
              <a:rPr lang="en-GB" smtClean="0"/>
              <a:pPr/>
              <a:t>20/06/2022</a:t>
            </a:fld>
            <a:endParaRPr lang="fi-FI"/>
          </a:p>
        </p:txBody>
      </p:sp>
      <p:sp>
        <p:nvSpPr>
          <p:cNvPr id="7" name="Alatunnisteen paikkamerkki 6"/>
          <p:cNvSpPr>
            <a:spLocks noGrp="1"/>
          </p:cNvSpPr>
          <p:nvPr>
            <p:ph type="ftr" sz="quarter" idx="11"/>
          </p:nvPr>
        </p:nvSpPr>
        <p:spPr/>
        <p:txBody>
          <a:bodyPr/>
          <a:lstStyle/>
          <a:p>
            <a:endParaRPr lang="fi-FI" dirty="0"/>
          </a:p>
          <a:p>
            <a:endParaRPr lang="fi-FI" dirty="0"/>
          </a:p>
        </p:txBody>
      </p:sp>
      <p:sp>
        <p:nvSpPr>
          <p:cNvPr id="6" name="Dian numeron paikkamerkki 5"/>
          <p:cNvSpPr>
            <a:spLocks noGrp="1"/>
          </p:cNvSpPr>
          <p:nvPr>
            <p:ph type="sldNum" sz="quarter" idx="12"/>
          </p:nvPr>
        </p:nvSpPr>
        <p:spPr/>
        <p:txBody>
          <a:bodyPr/>
          <a:lstStyle/>
          <a:p>
            <a:fld id="{4669315E-5A66-CF44-AE5D-C333B2F730C4}" type="slidenum">
              <a:rPr lang="en-GB" smtClean="0"/>
              <a:pPr/>
              <a:t>25</a:t>
            </a:fld>
            <a:endParaRPr lang="en-GB"/>
          </a:p>
        </p:txBody>
      </p:sp>
      <p:sp>
        <p:nvSpPr>
          <p:cNvPr id="2" name="TextBox 1">
            <a:extLst>
              <a:ext uri="{FF2B5EF4-FFF2-40B4-BE49-F238E27FC236}">
                <a16:creationId xmlns:a16="http://schemas.microsoft.com/office/drawing/2014/main" id="{2ADC57C7-B6C9-2842-9708-4EDD2AF727B2}"/>
              </a:ext>
            </a:extLst>
          </p:cNvPr>
          <p:cNvSpPr txBox="1"/>
          <p:nvPr/>
        </p:nvSpPr>
        <p:spPr>
          <a:xfrm>
            <a:off x="4805465" y="370143"/>
            <a:ext cx="2964581" cy="707886"/>
          </a:xfrm>
          <a:prstGeom prst="rect">
            <a:avLst/>
          </a:prstGeom>
          <a:noFill/>
        </p:spPr>
        <p:txBody>
          <a:bodyPr wrap="square" rtlCol="0">
            <a:spAutoFit/>
          </a:bodyPr>
          <a:lstStyle/>
          <a:p>
            <a:r>
              <a:rPr lang="en-DE" sz="4000" b="1" dirty="0">
                <a:solidFill>
                  <a:srgbClr val="002060"/>
                </a:solidFill>
              </a:rPr>
              <a:t>Reporting</a:t>
            </a:r>
          </a:p>
        </p:txBody>
      </p:sp>
      <p:sp>
        <p:nvSpPr>
          <p:cNvPr id="10" name="TextBox 9">
            <a:extLst>
              <a:ext uri="{FF2B5EF4-FFF2-40B4-BE49-F238E27FC236}">
                <a16:creationId xmlns:a16="http://schemas.microsoft.com/office/drawing/2014/main" id="{AE0926D5-3641-5845-AACA-1FB91F06E531}"/>
              </a:ext>
            </a:extLst>
          </p:cNvPr>
          <p:cNvSpPr txBox="1"/>
          <p:nvPr/>
        </p:nvSpPr>
        <p:spPr>
          <a:xfrm>
            <a:off x="516556" y="1078029"/>
            <a:ext cx="10899006" cy="5078313"/>
          </a:xfrm>
          <a:prstGeom prst="rect">
            <a:avLst/>
          </a:prstGeom>
          <a:noFill/>
        </p:spPr>
        <p:txBody>
          <a:bodyPr wrap="square">
            <a:spAutoFit/>
          </a:bodyPr>
          <a:lstStyle/>
          <a:p>
            <a:r>
              <a:rPr lang="en-DE" dirty="0"/>
              <a:t>The financial statements must be drafted in Euros. Beneficiaries and affiliated entities with general</a:t>
            </a:r>
          </a:p>
          <a:p>
            <a:r>
              <a:rPr lang="en-DE" dirty="0"/>
              <a:t>accounts in a currency other than the euro must follow the rules indicated in the G.A. art. I.4.</a:t>
            </a:r>
          </a:p>
          <a:p>
            <a:endParaRPr lang="en-DE" dirty="0"/>
          </a:p>
          <a:p>
            <a:r>
              <a:rPr lang="en-DE" dirty="0"/>
              <a:t>Since the Coordinator will have to declare that the information provided is full, reliable and true and the</a:t>
            </a:r>
          </a:p>
          <a:p>
            <a:r>
              <a:rPr lang="en-DE" dirty="0"/>
              <a:t>costs declared are the actual costs, signing the final financial statement submitted to the EC, each co</a:t>
            </a:r>
          </a:p>
          <a:p>
            <a:r>
              <a:rPr lang="en-DE" dirty="0"/>
              <a:t>applicant has to send all the SUPPORTING DOCUMENTS justifying the amounts introduced in its own financial statement. It is recommended to include the name of the project and the reference number of the grant agreement (project DEFEN-CE, VS/2021/0196) in all invoices related to the project (heading 2, 3, 4).</a:t>
            </a:r>
          </a:p>
          <a:p>
            <a:endParaRPr lang="en-DE" dirty="0"/>
          </a:p>
          <a:p>
            <a:r>
              <a:rPr lang="en-DE" dirty="0"/>
              <a:t>VAT DECLARATION: VAT can be considered a cost if the entity doesn’t recover it, according to specific legislation. The beneficiary must provide a signed declaration specifying the law under which the entity does not recover VAT.</a:t>
            </a:r>
          </a:p>
          <a:p>
            <a:endParaRPr lang="en-GB" dirty="0"/>
          </a:p>
          <a:p>
            <a:r>
              <a:rPr lang="en-GB" dirty="0"/>
              <a:t>ALL THE SUPPORTING DOCUMENTS</a:t>
            </a:r>
          </a:p>
          <a:p>
            <a:r>
              <a:rPr lang="en-GB" dirty="0"/>
              <a:t>- COULD BE ASKED BY THE EU COMMISSION DURING THE EVALUATION OF THE FINANCIAL</a:t>
            </a:r>
          </a:p>
          <a:p>
            <a:r>
              <a:rPr lang="en-GB" dirty="0"/>
              <a:t>REPORT (DESK CHECK), SO EACH BENEFICIARY, AT REQUEST, HAVE TO SEND THEM TO THE</a:t>
            </a:r>
          </a:p>
          <a:p>
            <a:r>
              <a:rPr lang="en-GB" dirty="0"/>
              <a:t>COORDINATOR (if not already provided).</a:t>
            </a:r>
          </a:p>
          <a:p>
            <a:r>
              <a:rPr lang="en-GB" dirty="0"/>
              <a:t>- MUST BE KEPT FOR THE 5 YEARS FOLLOWING THE FINAL APPROVAL OF THE FINANCIAL</a:t>
            </a:r>
          </a:p>
          <a:p>
            <a:r>
              <a:rPr lang="en-GB" dirty="0"/>
              <a:t>REPORT, TO BE AT DISPOSAL FOR POSSIBLE EX-POST CHECK.</a:t>
            </a:r>
            <a:endParaRPr lang="en-DE" dirty="0"/>
          </a:p>
        </p:txBody>
      </p:sp>
    </p:spTree>
    <p:extLst>
      <p:ext uri="{BB962C8B-B14F-4D97-AF65-F5344CB8AC3E}">
        <p14:creationId xmlns:p14="http://schemas.microsoft.com/office/powerpoint/2010/main" val="18095179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A151D2-E678-4521-AF5F-7339C14E3DBA}" type="datetime1">
              <a:rPr lang="en-GB" smtClean="0"/>
              <a:pPr/>
              <a:t>20/06/2022</a:t>
            </a:fld>
            <a:endParaRPr lang="fi-FI"/>
          </a:p>
        </p:txBody>
      </p:sp>
      <p:sp>
        <p:nvSpPr>
          <p:cNvPr id="7" name="Alatunnisteen paikkamerkki 6"/>
          <p:cNvSpPr>
            <a:spLocks noGrp="1"/>
          </p:cNvSpPr>
          <p:nvPr>
            <p:ph type="ftr" sz="quarter" idx="11"/>
          </p:nvPr>
        </p:nvSpPr>
        <p:spPr/>
        <p:txBody>
          <a:bodyPr/>
          <a:lstStyle/>
          <a:p>
            <a:endParaRPr lang="fi-FI" dirty="0"/>
          </a:p>
          <a:p>
            <a:endParaRPr lang="fi-FI" dirty="0"/>
          </a:p>
        </p:txBody>
      </p:sp>
      <p:sp>
        <p:nvSpPr>
          <p:cNvPr id="6" name="Dian numeron paikkamerkki 5"/>
          <p:cNvSpPr>
            <a:spLocks noGrp="1"/>
          </p:cNvSpPr>
          <p:nvPr>
            <p:ph type="sldNum" sz="quarter" idx="12"/>
          </p:nvPr>
        </p:nvSpPr>
        <p:spPr/>
        <p:txBody>
          <a:bodyPr/>
          <a:lstStyle/>
          <a:p>
            <a:fld id="{4669315E-5A66-CF44-AE5D-C333B2F730C4}" type="slidenum">
              <a:rPr lang="en-GB" smtClean="0"/>
              <a:pPr/>
              <a:t>26</a:t>
            </a:fld>
            <a:endParaRPr lang="en-GB"/>
          </a:p>
        </p:txBody>
      </p:sp>
      <p:sp>
        <p:nvSpPr>
          <p:cNvPr id="2" name="TextBox 1">
            <a:extLst>
              <a:ext uri="{FF2B5EF4-FFF2-40B4-BE49-F238E27FC236}">
                <a16:creationId xmlns:a16="http://schemas.microsoft.com/office/drawing/2014/main" id="{2ADC57C7-B6C9-2842-9708-4EDD2AF727B2}"/>
              </a:ext>
            </a:extLst>
          </p:cNvPr>
          <p:cNvSpPr txBox="1"/>
          <p:nvPr/>
        </p:nvSpPr>
        <p:spPr>
          <a:xfrm>
            <a:off x="4805465" y="370143"/>
            <a:ext cx="2964581" cy="707886"/>
          </a:xfrm>
          <a:prstGeom prst="rect">
            <a:avLst/>
          </a:prstGeom>
          <a:noFill/>
        </p:spPr>
        <p:txBody>
          <a:bodyPr wrap="square" rtlCol="0">
            <a:spAutoFit/>
          </a:bodyPr>
          <a:lstStyle/>
          <a:p>
            <a:r>
              <a:rPr lang="en-DE" sz="4000" b="1" dirty="0">
                <a:solidFill>
                  <a:srgbClr val="002060"/>
                </a:solidFill>
              </a:rPr>
              <a:t>Reporting</a:t>
            </a:r>
          </a:p>
        </p:txBody>
      </p:sp>
      <p:sp>
        <p:nvSpPr>
          <p:cNvPr id="8" name="TextBox 7">
            <a:extLst>
              <a:ext uri="{FF2B5EF4-FFF2-40B4-BE49-F238E27FC236}">
                <a16:creationId xmlns:a16="http://schemas.microsoft.com/office/drawing/2014/main" id="{B555B675-2F56-B94B-9965-617D81476626}"/>
              </a:ext>
            </a:extLst>
          </p:cNvPr>
          <p:cNvSpPr txBox="1"/>
          <p:nvPr/>
        </p:nvSpPr>
        <p:spPr>
          <a:xfrm>
            <a:off x="478055" y="1224298"/>
            <a:ext cx="11378585" cy="5355312"/>
          </a:xfrm>
          <a:prstGeom prst="rect">
            <a:avLst/>
          </a:prstGeom>
          <a:noFill/>
        </p:spPr>
        <p:txBody>
          <a:bodyPr wrap="square">
            <a:spAutoFit/>
          </a:bodyPr>
          <a:lstStyle/>
          <a:p>
            <a:r>
              <a:rPr lang="en-DE" b="1" dirty="0">
                <a:solidFill>
                  <a:srgbClr val="C00000"/>
                </a:solidFill>
              </a:rPr>
              <a:t>HEADING 1: staff costs</a:t>
            </a:r>
            <a:r>
              <a:rPr lang="en-DE" dirty="0"/>
              <a:t> (see pag. 9-11 of the Financial guidelines)</a:t>
            </a:r>
          </a:p>
          <a:p>
            <a:endParaRPr lang="en-DE" dirty="0"/>
          </a:p>
          <a:p>
            <a:r>
              <a:rPr lang="en-DE" dirty="0"/>
              <a:t>- Timesheets to be drafted by each person involved in the action: according to the Financial</a:t>
            </a:r>
          </a:p>
          <a:p>
            <a:r>
              <a:rPr lang="en-DE" dirty="0"/>
              <a:t>Guidelines (pag. 11) Timesheets must be dated and signed by the individual concerned and</a:t>
            </a:r>
          </a:p>
          <a:p>
            <a:r>
              <a:rPr lang="en-DE" dirty="0"/>
              <a:t>validated by the employer. It is recommended to adopt a single timesheet encompassing the</a:t>
            </a:r>
          </a:p>
          <a:p>
            <a:r>
              <a:rPr lang="en-DE" dirty="0"/>
              <a:t>overall time worked by each staff member (not just the time worked by the employee on the</a:t>
            </a:r>
          </a:p>
          <a:p>
            <a:r>
              <a:rPr lang="en-DE" dirty="0"/>
              <a:t>particular EU supported action).</a:t>
            </a:r>
          </a:p>
          <a:p>
            <a:endParaRPr lang="en-DE" dirty="0"/>
          </a:p>
          <a:p>
            <a:r>
              <a:rPr lang="en-DE" dirty="0"/>
              <a:t>While filling the timesheet, please, pay attention to the correct period of duration of each WP.</a:t>
            </a:r>
          </a:p>
          <a:p>
            <a:r>
              <a:rPr lang="en-DE" dirty="0"/>
              <a:t>- Staff unit cost calculation: (see pag. 10 of the financial guidelines) it must define the DAILY COST of</a:t>
            </a:r>
          </a:p>
          <a:p>
            <a:r>
              <a:rPr lang="en-DE" dirty="0"/>
              <a:t>each person involved in the project. You can use your own template to calculate the daily</a:t>
            </a:r>
          </a:p>
          <a:p>
            <a:r>
              <a:rPr lang="en-DE" dirty="0"/>
              <a:t>cost, but it is recommended to follow the structure of the form proposed by the EU</a:t>
            </a:r>
          </a:p>
          <a:p>
            <a:r>
              <a:rPr lang="en-DE" dirty="0"/>
              <a:t>Commission during the Desk Check (attached).</a:t>
            </a:r>
          </a:p>
          <a:p>
            <a:endParaRPr lang="en-DE" dirty="0"/>
          </a:p>
          <a:p>
            <a:r>
              <a:rPr lang="en-DE" dirty="0"/>
              <a:t>- Payslips/Payroll reports for all the duration of the action (01/11/2021-30/11/2023), for each</a:t>
            </a:r>
          </a:p>
          <a:p>
            <a:r>
              <a:rPr lang="en-DE" dirty="0"/>
              <a:t>person involved.</a:t>
            </a:r>
          </a:p>
          <a:p>
            <a:endParaRPr lang="en-DE" dirty="0"/>
          </a:p>
          <a:p>
            <a:r>
              <a:rPr lang="en-DE" dirty="0"/>
              <a:t>- Employment contracts (in particular for directly allocated staff or posting workers contracts,</a:t>
            </a:r>
          </a:p>
          <a:p>
            <a:r>
              <a:rPr lang="en-DE" dirty="0"/>
              <a:t>if any; but EU Commission can also ask them for permanent staff).</a:t>
            </a:r>
          </a:p>
        </p:txBody>
      </p:sp>
    </p:spTree>
    <p:extLst>
      <p:ext uri="{BB962C8B-B14F-4D97-AF65-F5344CB8AC3E}">
        <p14:creationId xmlns:p14="http://schemas.microsoft.com/office/powerpoint/2010/main" val="363700241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A151D2-E678-4521-AF5F-7339C14E3DBA}" type="datetime1">
              <a:rPr lang="en-GB" smtClean="0"/>
              <a:pPr/>
              <a:t>20/06/2022</a:t>
            </a:fld>
            <a:endParaRPr lang="fi-FI"/>
          </a:p>
        </p:txBody>
      </p:sp>
      <p:sp>
        <p:nvSpPr>
          <p:cNvPr id="7" name="Alatunnisteen paikkamerkki 6"/>
          <p:cNvSpPr>
            <a:spLocks noGrp="1"/>
          </p:cNvSpPr>
          <p:nvPr>
            <p:ph type="ftr" sz="quarter" idx="11"/>
          </p:nvPr>
        </p:nvSpPr>
        <p:spPr/>
        <p:txBody>
          <a:bodyPr/>
          <a:lstStyle/>
          <a:p>
            <a:endParaRPr lang="fi-FI" dirty="0"/>
          </a:p>
          <a:p>
            <a:endParaRPr lang="fi-FI" dirty="0"/>
          </a:p>
        </p:txBody>
      </p:sp>
      <p:sp>
        <p:nvSpPr>
          <p:cNvPr id="6" name="Dian numeron paikkamerkki 5"/>
          <p:cNvSpPr>
            <a:spLocks noGrp="1"/>
          </p:cNvSpPr>
          <p:nvPr>
            <p:ph type="sldNum" sz="quarter" idx="12"/>
          </p:nvPr>
        </p:nvSpPr>
        <p:spPr/>
        <p:txBody>
          <a:bodyPr/>
          <a:lstStyle/>
          <a:p>
            <a:fld id="{4669315E-5A66-CF44-AE5D-C333B2F730C4}" type="slidenum">
              <a:rPr lang="en-GB" smtClean="0"/>
              <a:pPr/>
              <a:t>27</a:t>
            </a:fld>
            <a:endParaRPr lang="en-GB"/>
          </a:p>
        </p:txBody>
      </p:sp>
      <p:sp>
        <p:nvSpPr>
          <p:cNvPr id="2" name="TextBox 1">
            <a:extLst>
              <a:ext uri="{FF2B5EF4-FFF2-40B4-BE49-F238E27FC236}">
                <a16:creationId xmlns:a16="http://schemas.microsoft.com/office/drawing/2014/main" id="{2ADC57C7-B6C9-2842-9708-4EDD2AF727B2}"/>
              </a:ext>
            </a:extLst>
          </p:cNvPr>
          <p:cNvSpPr txBox="1"/>
          <p:nvPr/>
        </p:nvSpPr>
        <p:spPr>
          <a:xfrm>
            <a:off x="4805465" y="370143"/>
            <a:ext cx="2964581" cy="707886"/>
          </a:xfrm>
          <a:prstGeom prst="rect">
            <a:avLst/>
          </a:prstGeom>
          <a:noFill/>
        </p:spPr>
        <p:txBody>
          <a:bodyPr wrap="square" rtlCol="0">
            <a:spAutoFit/>
          </a:bodyPr>
          <a:lstStyle/>
          <a:p>
            <a:r>
              <a:rPr lang="en-DE" sz="4000" b="1" dirty="0">
                <a:solidFill>
                  <a:srgbClr val="002060"/>
                </a:solidFill>
              </a:rPr>
              <a:t>Reporting</a:t>
            </a:r>
          </a:p>
        </p:txBody>
      </p:sp>
      <p:sp>
        <p:nvSpPr>
          <p:cNvPr id="9" name="TextBox 8">
            <a:extLst>
              <a:ext uri="{FF2B5EF4-FFF2-40B4-BE49-F238E27FC236}">
                <a16:creationId xmlns:a16="http://schemas.microsoft.com/office/drawing/2014/main" id="{CCE0B775-416D-CC42-8B6E-C0B28CD4DB98}"/>
              </a:ext>
            </a:extLst>
          </p:cNvPr>
          <p:cNvSpPr txBox="1"/>
          <p:nvPr/>
        </p:nvSpPr>
        <p:spPr>
          <a:xfrm>
            <a:off x="335360" y="909701"/>
            <a:ext cx="11521280" cy="5447645"/>
          </a:xfrm>
          <a:prstGeom prst="rect">
            <a:avLst/>
          </a:prstGeom>
          <a:noFill/>
        </p:spPr>
        <p:txBody>
          <a:bodyPr wrap="square">
            <a:spAutoFit/>
          </a:bodyPr>
          <a:lstStyle/>
          <a:p>
            <a:r>
              <a:rPr lang="en-DE" b="1" dirty="0">
                <a:solidFill>
                  <a:srgbClr val="C00000"/>
                </a:solidFill>
              </a:rPr>
              <a:t>HEADING 2: travel, accommodation and subsistence costs </a:t>
            </a:r>
            <a:r>
              <a:rPr lang="en-DE" dirty="0"/>
              <a:t>(see pag. 11-12 of the Financial guidelines)</a:t>
            </a:r>
          </a:p>
          <a:p>
            <a:endParaRPr lang="en-DE" dirty="0"/>
          </a:p>
          <a:p>
            <a:r>
              <a:rPr lang="en-DE" dirty="0"/>
              <a:t>- travel costs: travel agency invoices / documents for online reservation, if any (in these</a:t>
            </a:r>
          </a:p>
          <a:p>
            <a:r>
              <a:rPr lang="en-DE" dirty="0"/>
              <a:t>documents the amounts paid must be clearly specified) and tickets + boarding passes for each</a:t>
            </a:r>
          </a:p>
          <a:p>
            <a:r>
              <a:rPr lang="en-DE" dirty="0"/>
              <a:t>person/travel + payment statement</a:t>
            </a:r>
          </a:p>
          <a:p>
            <a:endParaRPr lang="en-DE" dirty="0"/>
          </a:p>
          <a:p>
            <a:r>
              <a:rPr lang="en-DE" dirty="0"/>
              <a:t>-accommodation costs: hotel invoice mentioning day of stay and names of participants, detailed</a:t>
            </a:r>
          </a:p>
          <a:p>
            <a:r>
              <a:rPr lang="en-DE" dirty="0"/>
              <a:t>prices (per room/night).</a:t>
            </a:r>
          </a:p>
          <a:p>
            <a:endParaRPr lang="en-DE" dirty="0"/>
          </a:p>
          <a:p>
            <a:r>
              <a:rPr lang="en-DE" dirty="0"/>
              <a:t>-Subsistence: two methods of reimbursement are possible:</a:t>
            </a:r>
          </a:p>
          <a:p>
            <a:endParaRPr lang="en-DE" dirty="0"/>
          </a:p>
          <a:p>
            <a:r>
              <a:rPr lang="en-DE" dirty="0"/>
              <a:t>- </a:t>
            </a:r>
            <a:r>
              <a:rPr lang="en-DE" sz="1100" dirty="0"/>
              <a:t>flat rate (according to the legislation of each beneficiary country) or</a:t>
            </a:r>
          </a:p>
          <a:p>
            <a:r>
              <a:rPr lang="en-DE" sz="1100" dirty="0"/>
              <a:t>- real costs.</a:t>
            </a:r>
          </a:p>
          <a:p>
            <a:r>
              <a:rPr lang="en-DE" sz="1100" dirty="0"/>
              <a:t>but the option chosen must be kept all along the action and for all the travels. In each case, take into consideration the max amount of DSA (page 11 of the financial guidelines) and the calculation of the max amount recognized for each trip, according to its duration and venue. Please, remind that if catering services are provided by the organisers, the DSAs must be reduced accordingly: by 25% for each meal provided, and by 15% for breakfast.</a:t>
            </a:r>
          </a:p>
          <a:p>
            <a:r>
              <a:rPr lang="en-DE" sz="1100" dirty="0"/>
              <a:t>If real costs method is used, the travelling person must fill in a claim form asking for reimbursement to his/her entity, attaching all supporting documents related to the expenses supported (receipts of meals, tickets for local transports, transfer from and to the airport). Claim forms must clearly state the name of the project, the reference number of the Grant Agreement and the reason of the travel.</a:t>
            </a:r>
          </a:p>
          <a:p>
            <a:r>
              <a:rPr lang="en-DE" sz="1100" dirty="0"/>
              <a:t>Proof of payment of the reimbursement or the payment of the flat rate must be attached (ex: payslip, if the reimbursement is paid with the following salary). The supporting documents should be clearly organized and named, specifying:</a:t>
            </a:r>
          </a:p>
          <a:p>
            <a:r>
              <a:rPr lang="en-DE" sz="1100" dirty="0"/>
              <a:t>- the number of the Heading they refers to</a:t>
            </a:r>
          </a:p>
          <a:p>
            <a:r>
              <a:rPr lang="en-DE" sz="1100" dirty="0"/>
              <a:t>- the meeting and the venue</a:t>
            </a:r>
          </a:p>
          <a:p>
            <a:r>
              <a:rPr lang="en-DE" sz="1100" dirty="0"/>
              <a:t>- the name of the person travelling</a:t>
            </a:r>
          </a:p>
          <a:p>
            <a:r>
              <a:rPr lang="en-DE" sz="1100" dirty="0"/>
              <a:t>- the kind of expense</a:t>
            </a:r>
          </a:p>
        </p:txBody>
      </p:sp>
    </p:spTree>
    <p:extLst>
      <p:ext uri="{BB962C8B-B14F-4D97-AF65-F5344CB8AC3E}">
        <p14:creationId xmlns:p14="http://schemas.microsoft.com/office/powerpoint/2010/main" val="307339345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A151D2-E678-4521-AF5F-7339C14E3DBA}" type="datetime1">
              <a:rPr lang="en-GB" smtClean="0"/>
              <a:pPr/>
              <a:t>20/06/2022</a:t>
            </a:fld>
            <a:endParaRPr lang="fi-FI"/>
          </a:p>
        </p:txBody>
      </p:sp>
      <p:sp>
        <p:nvSpPr>
          <p:cNvPr id="7" name="Alatunnisteen paikkamerkki 6"/>
          <p:cNvSpPr>
            <a:spLocks noGrp="1"/>
          </p:cNvSpPr>
          <p:nvPr>
            <p:ph type="ftr" sz="quarter" idx="11"/>
          </p:nvPr>
        </p:nvSpPr>
        <p:spPr/>
        <p:txBody>
          <a:bodyPr/>
          <a:lstStyle/>
          <a:p>
            <a:endParaRPr lang="fi-FI" dirty="0"/>
          </a:p>
          <a:p>
            <a:endParaRPr lang="fi-FI" dirty="0"/>
          </a:p>
        </p:txBody>
      </p:sp>
      <p:sp>
        <p:nvSpPr>
          <p:cNvPr id="6" name="Dian numeron paikkamerkki 5"/>
          <p:cNvSpPr>
            <a:spLocks noGrp="1"/>
          </p:cNvSpPr>
          <p:nvPr>
            <p:ph type="sldNum" sz="quarter" idx="12"/>
          </p:nvPr>
        </p:nvSpPr>
        <p:spPr/>
        <p:txBody>
          <a:bodyPr/>
          <a:lstStyle/>
          <a:p>
            <a:fld id="{4669315E-5A66-CF44-AE5D-C333B2F730C4}" type="slidenum">
              <a:rPr lang="en-GB" smtClean="0"/>
              <a:pPr/>
              <a:t>28</a:t>
            </a:fld>
            <a:endParaRPr lang="en-GB"/>
          </a:p>
        </p:txBody>
      </p:sp>
      <p:sp>
        <p:nvSpPr>
          <p:cNvPr id="2" name="TextBox 1">
            <a:extLst>
              <a:ext uri="{FF2B5EF4-FFF2-40B4-BE49-F238E27FC236}">
                <a16:creationId xmlns:a16="http://schemas.microsoft.com/office/drawing/2014/main" id="{2ADC57C7-B6C9-2842-9708-4EDD2AF727B2}"/>
              </a:ext>
            </a:extLst>
          </p:cNvPr>
          <p:cNvSpPr txBox="1"/>
          <p:nvPr/>
        </p:nvSpPr>
        <p:spPr>
          <a:xfrm>
            <a:off x="4805465" y="370143"/>
            <a:ext cx="2964581" cy="707886"/>
          </a:xfrm>
          <a:prstGeom prst="rect">
            <a:avLst/>
          </a:prstGeom>
          <a:noFill/>
        </p:spPr>
        <p:txBody>
          <a:bodyPr wrap="square" rtlCol="0">
            <a:spAutoFit/>
          </a:bodyPr>
          <a:lstStyle/>
          <a:p>
            <a:r>
              <a:rPr lang="en-DE" sz="4000" b="1" dirty="0">
                <a:solidFill>
                  <a:srgbClr val="002060"/>
                </a:solidFill>
              </a:rPr>
              <a:t>Reporting</a:t>
            </a:r>
          </a:p>
        </p:txBody>
      </p:sp>
      <p:sp>
        <p:nvSpPr>
          <p:cNvPr id="8" name="TextBox 7">
            <a:extLst>
              <a:ext uri="{FF2B5EF4-FFF2-40B4-BE49-F238E27FC236}">
                <a16:creationId xmlns:a16="http://schemas.microsoft.com/office/drawing/2014/main" id="{262526F9-96EB-164A-B73F-DD40E9888657}"/>
              </a:ext>
            </a:extLst>
          </p:cNvPr>
          <p:cNvSpPr txBox="1"/>
          <p:nvPr/>
        </p:nvSpPr>
        <p:spPr>
          <a:xfrm>
            <a:off x="416332" y="1078029"/>
            <a:ext cx="11359335" cy="4524315"/>
          </a:xfrm>
          <a:prstGeom prst="rect">
            <a:avLst/>
          </a:prstGeom>
          <a:noFill/>
        </p:spPr>
        <p:txBody>
          <a:bodyPr wrap="square">
            <a:spAutoFit/>
          </a:bodyPr>
          <a:lstStyle/>
          <a:p>
            <a:r>
              <a:rPr lang="en-DE" b="1" dirty="0">
                <a:solidFill>
                  <a:srgbClr val="C00000"/>
                </a:solidFill>
              </a:rPr>
              <a:t>HEADING 3: costs of services </a:t>
            </a:r>
            <a:r>
              <a:rPr lang="en-DE" dirty="0"/>
              <a:t>(see pag. 12-15 of the Financial guidelines)</a:t>
            </a:r>
          </a:p>
          <a:p>
            <a:endParaRPr lang="en-DE" dirty="0"/>
          </a:p>
          <a:p>
            <a:r>
              <a:rPr lang="en-DE" dirty="0"/>
              <a:t>Please, read carefully the paragraph Main procurement rules for the award of implementing</a:t>
            </a:r>
          </a:p>
          <a:p>
            <a:r>
              <a:rPr lang="en-DE" dirty="0"/>
              <a:t>contracts and subcontracting at page 13-14 of the financial guidelines and provide evidence of</a:t>
            </a:r>
          </a:p>
          <a:p>
            <a:r>
              <a:rPr lang="en-DE" dirty="0"/>
              <a:t>the respect of these rules (justifying the way you choose the suppliers).</a:t>
            </a:r>
          </a:p>
          <a:p>
            <a:r>
              <a:rPr lang="en-DE" dirty="0"/>
              <a:t>This heading includes the different kind of expenses. For each expense, please provide the</a:t>
            </a:r>
          </a:p>
          <a:p>
            <a:r>
              <a:rPr lang="en-DE" dirty="0"/>
              <a:t>invoice and related proof of payment.</a:t>
            </a:r>
          </a:p>
          <a:p>
            <a:r>
              <a:rPr lang="en-DE" dirty="0"/>
              <a:t>Information, dissemination, reproduction and publications</a:t>
            </a:r>
          </a:p>
          <a:p>
            <a:r>
              <a:rPr lang="en-DE" dirty="0"/>
              <a:t>Translations: since the application form requests the number of pages translated and the rate</a:t>
            </a:r>
          </a:p>
          <a:p>
            <a:r>
              <a:rPr lang="en-DE" dirty="0"/>
              <a:t>applied per page, please provide this information when filling the financial statement.</a:t>
            </a:r>
          </a:p>
          <a:p>
            <a:r>
              <a:rPr lang="en-DE" dirty="0"/>
              <a:t>Interpretation: Interpreters should be hired locally. For their travel and subsistence expenses to be</a:t>
            </a:r>
          </a:p>
          <a:p>
            <a:r>
              <a:rPr lang="en-DE" dirty="0"/>
              <a:t>covered by the grant, it must be impossible to hire them locally and it must be explained why this</a:t>
            </a:r>
          </a:p>
          <a:p>
            <a:r>
              <a:rPr lang="en-DE" dirty="0"/>
              <a:t>is so.</a:t>
            </a:r>
          </a:p>
          <a:p>
            <a:r>
              <a:rPr lang="en-DE" dirty="0"/>
              <a:t>External Expertise</a:t>
            </a:r>
          </a:p>
          <a:p>
            <a:r>
              <a:rPr lang="en-DE" dirty="0"/>
              <a:t>Others costs of service, such as coffee break/catering (please provide info about the number of</a:t>
            </a:r>
          </a:p>
          <a:p>
            <a:r>
              <a:rPr lang="en-DE" dirty="0"/>
              <a:t>people and price per person), transcriptions …</a:t>
            </a:r>
          </a:p>
        </p:txBody>
      </p:sp>
    </p:spTree>
    <p:extLst>
      <p:ext uri="{BB962C8B-B14F-4D97-AF65-F5344CB8AC3E}">
        <p14:creationId xmlns:p14="http://schemas.microsoft.com/office/powerpoint/2010/main" val="11223098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A151D2-E678-4521-AF5F-7339C14E3DBA}" type="datetime1">
              <a:rPr lang="en-GB" smtClean="0"/>
              <a:pPr/>
              <a:t>20/06/2022</a:t>
            </a:fld>
            <a:endParaRPr lang="fi-FI"/>
          </a:p>
        </p:txBody>
      </p:sp>
      <p:sp>
        <p:nvSpPr>
          <p:cNvPr id="7" name="Alatunnisteen paikkamerkki 6"/>
          <p:cNvSpPr>
            <a:spLocks noGrp="1"/>
          </p:cNvSpPr>
          <p:nvPr>
            <p:ph type="ftr" sz="quarter" idx="11"/>
          </p:nvPr>
        </p:nvSpPr>
        <p:spPr/>
        <p:txBody>
          <a:bodyPr/>
          <a:lstStyle/>
          <a:p>
            <a:endParaRPr lang="fi-FI" dirty="0"/>
          </a:p>
          <a:p>
            <a:endParaRPr lang="fi-FI" dirty="0"/>
          </a:p>
        </p:txBody>
      </p:sp>
      <p:sp>
        <p:nvSpPr>
          <p:cNvPr id="6" name="Dian numeron paikkamerkki 5"/>
          <p:cNvSpPr>
            <a:spLocks noGrp="1"/>
          </p:cNvSpPr>
          <p:nvPr>
            <p:ph type="sldNum" sz="quarter" idx="12"/>
          </p:nvPr>
        </p:nvSpPr>
        <p:spPr/>
        <p:txBody>
          <a:bodyPr/>
          <a:lstStyle/>
          <a:p>
            <a:fld id="{4669315E-5A66-CF44-AE5D-C333B2F730C4}" type="slidenum">
              <a:rPr lang="en-GB" smtClean="0"/>
              <a:pPr/>
              <a:t>29</a:t>
            </a:fld>
            <a:endParaRPr lang="en-GB"/>
          </a:p>
        </p:txBody>
      </p:sp>
      <p:sp>
        <p:nvSpPr>
          <p:cNvPr id="2" name="TextBox 1">
            <a:extLst>
              <a:ext uri="{FF2B5EF4-FFF2-40B4-BE49-F238E27FC236}">
                <a16:creationId xmlns:a16="http://schemas.microsoft.com/office/drawing/2014/main" id="{2ADC57C7-B6C9-2842-9708-4EDD2AF727B2}"/>
              </a:ext>
            </a:extLst>
          </p:cNvPr>
          <p:cNvSpPr txBox="1"/>
          <p:nvPr/>
        </p:nvSpPr>
        <p:spPr>
          <a:xfrm>
            <a:off x="4805465" y="370143"/>
            <a:ext cx="2964581" cy="707886"/>
          </a:xfrm>
          <a:prstGeom prst="rect">
            <a:avLst/>
          </a:prstGeom>
          <a:noFill/>
        </p:spPr>
        <p:txBody>
          <a:bodyPr wrap="square" rtlCol="0">
            <a:spAutoFit/>
          </a:bodyPr>
          <a:lstStyle/>
          <a:p>
            <a:r>
              <a:rPr lang="en-DE" sz="4000" b="1" dirty="0">
                <a:solidFill>
                  <a:srgbClr val="002060"/>
                </a:solidFill>
              </a:rPr>
              <a:t>Reporting</a:t>
            </a:r>
          </a:p>
        </p:txBody>
      </p:sp>
      <p:sp>
        <p:nvSpPr>
          <p:cNvPr id="8" name="TextBox 7">
            <a:extLst>
              <a:ext uri="{FF2B5EF4-FFF2-40B4-BE49-F238E27FC236}">
                <a16:creationId xmlns:a16="http://schemas.microsoft.com/office/drawing/2014/main" id="{262526F9-96EB-164A-B73F-DD40E9888657}"/>
              </a:ext>
            </a:extLst>
          </p:cNvPr>
          <p:cNvSpPr txBox="1"/>
          <p:nvPr/>
        </p:nvSpPr>
        <p:spPr>
          <a:xfrm>
            <a:off x="416332" y="1078029"/>
            <a:ext cx="11359335" cy="1477328"/>
          </a:xfrm>
          <a:prstGeom prst="rect">
            <a:avLst/>
          </a:prstGeom>
          <a:noFill/>
        </p:spPr>
        <p:txBody>
          <a:bodyPr wrap="square">
            <a:spAutoFit/>
          </a:bodyPr>
          <a:lstStyle/>
          <a:p>
            <a:r>
              <a:rPr lang="en-DE" b="1" dirty="0">
                <a:solidFill>
                  <a:srgbClr val="C00000"/>
                </a:solidFill>
              </a:rPr>
              <a:t>HEADING 4: administration </a:t>
            </a:r>
            <a:r>
              <a:rPr lang="en-GB" dirty="0"/>
              <a:t>(see </a:t>
            </a:r>
            <a:r>
              <a:rPr lang="en-GB" dirty="0" err="1"/>
              <a:t>pag</a:t>
            </a:r>
            <a:r>
              <a:rPr lang="en-GB" dirty="0"/>
              <a:t>. 15 of the Financial guidelines)</a:t>
            </a:r>
          </a:p>
          <a:p>
            <a:endParaRPr lang="en-GB" dirty="0"/>
          </a:p>
          <a:p>
            <a:r>
              <a:rPr lang="en-GB" dirty="0"/>
              <a:t>The budget only planned cost to hire rooms for meetings.</a:t>
            </a:r>
          </a:p>
          <a:p>
            <a:endParaRPr lang="en-GB" dirty="0"/>
          </a:p>
          <a:p>
            <a:r>
              <a:rPr lang="en-GB" dirty="0"/>
              <a:t>Please, provide the invoice and related proof of payment</a:t>
            </a:r>
            <a:endParaRPr lang="en-DE" dirty="0"/>
          </a:p>
        </p:txBody>
      </p:sp>
    </p:spTree>
    <p:extLst>
      <p:ext uri="{BB962C8B-B14F-4D97-AF65-F5344CB8AC3E}">
        <p14:creationId xmlns:p14="http://schemas.microsoft.com/office/powerpoint/2010/main" val="34453212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97937"/>
            <a:ext cx="11521280" cy="1225803"/>
          </a:xfrm>
        </p:spPr>
        <p:txBody>
          <a:bodyPr/>
          <a:lstStyle/>
          <a:p>
            <a:r>
              <a:rPr lang="en-GB" b="1" dirty="0"/>
              <a:t>Introduction of the project</a:t>
            </a:r>
            <a:endParaRPr lang="fi-FI" dirty="0"/>
          </a:p>
        </p:txBody>
      </p:sp>
      <p:sp>
        <p:nvSpPr>
          <p:cNvPr id="3" name="Content Placeholder 2"/>
          <p:cNvSpPr>
            <a:spLocks noGrp="1"/>
          </p:cNvSpPr>
          <p:nvPr>
            <p:ph idx="1"/>
          </p:nvPr>
        </p:nvSpPr>
        <p:spPr>
          <a:xfrm>
            <a:off x="335360" y="1251284"/>
            <a:ext cx="11521280" cy="5419024"/>
          </a:xfrm>
        </p:spPr>
        <p:txBody>
          <a:bodyPr/>
          <a:lstStyle/>
          <a:p>
            <a:pPr marL="549275" indent="-457200" algn="l">
              <a:buFont typeface="Arial" panose="020B0604020202020204" pitchFamily="34" charset="0"/>
              <a:buChar char="•"/>
            </a:pPr>
            <a:r>
              <a:rPr lang="fi-FI" dirty="0"/>
              <a:t>How </a:t>
            </a:r>
            <a:r>
              <a:rPr lang="fi-FI" dirty="0" err="1"/>
              <a:t>does</a:t>
            </a:r>
            <a:r>
              <a:rPr lang="fi-FI" dirty="0"/>
              <a:t> </a:t>
            </a:r>
            <a:r>
              <a:rPr lang="fi-FI" dirty="0" err="1"/>
              <a:t>social</a:t>
            </a:r>
            <a:r>
              <a:rPr lang="fi-FI" dirty="0"/>
              <a:t> </a:t>
            </a:r>
            <a:r>
              <a:rPr lang="fi-FI" dirty="0" err="1"/>
              <a:t>dialogue</a:t>
            </a:r>
            <a:r>
              <a:rPr lang="fi-FI" dirty="0"/>
              <a:t> play a </a:t>
            </a:r>
            <a:r>
              <a:rPr lang="fi-FI" dirty="0" err="1"/>
              <a:t>role</a:t>
            </a:r>
            <a:r>
              <a:rPr lang="fi-FI" dirty="0"/>
              <a:t> in </a:t>
            </a:r>
            <a:r>
              <a:rPr lang="fi-FI" dirty="0" err="1"/>
              <a:t>addressing</a:t>
            </a:r>
            <a:r>
              <a:rPr lang="fi-FI" dirty="0"/>
              <a:t> </a:t>
            </a:r>
            <a:r>
              <a:rPr lang="fi-FI" dirty="0" err="1"/>
              <a:t>the</a:t>
            </a:r>
            <a:r>
              <a:rPr lang="fi-FI" dirty="0"/>
              <a:t> </a:t>
            </a:r>
            <a:r>
              <a:rPr lang="fi-FI" dirty="0" err="1"/>
              <a:t>employment</a:t>
            </a:r>
            <a:r>
              <a:rPr lang="fi-FI" dirty="0"/>
              <a:t> and </a:t>
            </a:r>
            <a:r>
              <a:rPr lang="fi-FI" dirty="0" err="1"/>
              <a:t>social</a:t>
            </a:r>
            <a:r>
              <a:rPr lang="fi-FI" dirty="0"/>
              <a:t> </a:t>
            </a:r>
            <a:r>
              <a:rPr lang="fi-FI" dirty="0" err="1"/>
              <a:t>protection</a:t>
            </a:r>
            <a:r>
              <a:rPr lang="fi-FI" dirty="0"/>
              <a:t> </a:t>
            </a:r>
            <a:r>
              <a:rPr lang="fi-FI" dirty="0" err="1"/>
              <a:t>rights</a:t>
            </a:r>
            <a:r>
              <a:rPr lang="fi-FI" dirty="0"/>
              <a:t> of </a:t>
            </a:r>
            <a:r>
              <a:rPr lang="fi-FI" dirty="0" err="1"/>
              <a:t>the</a:t>
            </a:r>
            <a:r>
              <a:rPr lang="fi-FI" dirty="0"/>
              <a:t> </a:t>
            </a:r>
            <a:r>
              <a:rPr lang="fi-FI" dirty="0" err="1"/>
              <a:t>vulnerable</a:t>
            </a:r>
            <a:r>
              <a:rPr lang="fi-FI" dirty="0"/>
              <a:t> </a:t>
            </a:r>
            <a:r>
              <a:rPr lang="fi-FI" dirty="0" err="1"/>
              <a:t>groups</a:t>
            </a:r>
            <a:r>
              <a:rPr lang="fi-FI" dirty="0"/>
              <a:t> in </a:t>
            </a:r>
            <a:r>
              <a:rPr lang="fi-FI" dirty="0" err="1"/>
              <a:t>the</a:t>
            </a:r>
            <a:r>
              <a:rPr lang="fi-FI" dirty="0"/>
              <a:t> COVID-19 </a:t>
            </a:r>
            <a:r>
              <a:rPr lang="fi-FI" dirty="0" err="1"/>
              <a:t>pandemic</a:t>
            </a:r>
            <a:r>
              <a:rPr lang="fi-FI" dirty="0"/>
              <a:t> (and </a:t>
            </a:r>
            <a:r>
              <a:rPr lang="fi-FI" dirty="0" err="1"/>
              <a:t>its</a:t>
            </a:r>
            <a:r>
              <a:rPr lang="fi-FI" dirty="0"/>
              <a:t> </a:t>
            </a:r>
            <a:r>
              <a:rPr lang="fi-FI" dirty="0" err="1"/>
              <a:t>aftermath</a:t>
            </a:r>
            <a:r>
              <a:rPr lang="fi-FI" dirty="0"/>
              <a:t>)</a:t>
            </a:r>
            <a:endParaRPr lang="en-DE" dirty="0"/>
          </a:p>
          <a:p>
            <a:pPr marL="549275" indent="-457200" algn="l">
              <a:buFont typeface="Arial" panose="020B0604020202020204" pitchFamily="34" charset="0"/>
              <a:buChar char="•"/>
            </a:pPr>
            <a:r>
              <a:rPr lang="fi-FI" dirty="0" err="1"/>
              <a:t>Innovative</a:t>
            </a:r>
            <a:r>
              <a:rPr lang="fi-FI" dirty="0"/>
              <a:t> </a:t>
            </a:r>
            <a:r>
              <a:rPr lang="fi-FI" dirty="0" err="1"/>
              <a:t>research</a:t>
            </a:r>
            <a:r>
              <a:rPr lang="fi-FI" dirty="0"/>
              <a:t> design: </a:t>
            </a:r>
          </a:p>
          <a:p>
            <a:pPr marL="1028700" indent="-490538" algn="l">
              <a:buFont typeface="Wingdings" pitchFamily="2" charset="2"/>
              <a:buChar char="ü"/>
            </a:pPr>
            <a:r>
              <a:rPr lang="fi-FI" dirty="0" err="1"/>
              <a:t>novel</a:t>
            </a:r>
            <a:r>
              <a:rPr lang="fi-FI" dirty="0"/>
              <a:t> EU-</a:t>
            </a:r>
            <a:r>
              <a:rPr lang="fi-FI" dirty="0" err="1"/>
              <a:t>wide</a:t>
            </a:r>
            <a:r>
              <a:rPr lang="fi-FI" dirty="0"/>
              <a:t> </a:t>
            </a:r>
            <a:r>
              <a:rPr lang="fi-FI" dirty="0" err="1"/>
              <a:t>database</a:t>
            </a:r>
            <a:r>
              <a:rPr lang="fi-FI" dirty="0"/>
              <a:t> + </a:t>
            </a:r>
            <a:r>
              <a:rPr lang="fi-FI" dirty="0" err="1"/>
              <a:t>accession</a:t>
            </a:r>
            <a:r>
              <a:rPr lang="fi-FI" dirty="0"/>
              <a:t> </a:t>
            </a:r>
            <a:r>
              <a:rPr lang="fi-FI" dirty="0" err="1"/>
              <a:t>countries</a:t>
            </a:r>
            <a:r>
              <a:rPr lang="fi-FI" dirty="0"/>
              <a:t> Serbia and </a:t>
            </a:r>
            <a:r>
              <a:rPr lang="fi-FI" dirty="0" err="1"/>
              <a:t>Turkey</a:t>
            </a:r>
            <a:endParaRPr lang="fi-FI" dirty="0"/>
          </a:p>
          <a:p>
            <a:pPr marL="1028700" indent="-490538" algn="l">
              <a:buFont typeface="Wingdings" pitchFamily="2" charset="2"/>
              <a:buChar char="ü"/>
            </a:pPr>
            <a:r>
              <a:rPr lang="fi-FI" dirty="0"/>
              <a:t>Country case </a:t>
            </a:r>
            <a:r>
              <a:rPr lang="fi-FI" dirty="0" err="1"/>
              <a:t>studies</a:t>
            </a:r>
            <a:r>
              <a:rPr lang="fi-FI" dirty="0"/>
              <a:t> and </a:t>
            </a:r>
            <a:r>
              <a:rPr lang="fi-FI" dirty="0" err="1"/>
              <a:t>their</a:t>
            </a:r>
            <a:r>
              <a:rPr lang="fi-FI" dirty="0"/>
              <a:t> </a:t>
            </a:r>
            <a:r>
              <a:rPr lang="fi-FI" dirty="0" err="1"/>
              <a:t>comparison</a:t>
            </a:r>
            <a:r>
              <a:rPr lang="fi-FI" dirty="0"/>
              <a:t>, </a:t>
            </a:r>
            <a:r>
              <a:rPr lang="fi-FI" dirty="0" err="1"/>
              <a:t>regional</a:t>
            </a:r>
            <a:r>
              <a:rPr lang="fi-FI" dirty="0"/>
              <a:t> </a:t>
            </a:r>
            <a:r>
              <a:rPr lang="fi-FI" dirty="0" err="1"/>
              <a:t>focus</a:t>
            </a:r>
            <a:r>
              <a:rPr lang="fi-FI" dirty="0"/>
              <a:t> (</a:t>
            </a:r>
            <a:r>
              <a:rPr lang="fi-FI" dirty="0" err="1"/>
              <a:t>Northern</a:t>
            </a:r>
            <a:r>
              <a:rPr lang="fi-FI" dirty="0"/>
              <a:t> Europe, Baltic </a:t>
            </a:r>
            <a:r>
              <a:rPr lang="fi-FI" dirty="0" err="1"/>
              <a:t>states</a:t>
            </a:r>
            <a:r>
              <a:rPr lang="fi-FI" dirty="0"/>
              <a:t>, Western Europe, Central Europe, Southern Europe, Eastern Europe) </a:t>
            </a:r>
          </a:p>
          <a:p>
            <a:pPr marL="1028700" indent="-490538" algn="l">
              <a:buFont typeface="Wingdings" pitchFamily="2" charset="2"/>
              <a:buChar char="ü"/>
            </a:pPr>
            <a:r>
              <a:rPr lang="fi-FI" dirty="0"/>
              <a:t>EU-</a:t>
            </a:r>
            <a:r>
              <a:rPr lang="fi-FI" dirty="0" err="1"/>
              <a:t>level</a:t>
            </a:r>
            <a:r>
              <a:rPr lang="fi-FI" dirty="0"/>
              <a:t> </a:t>
            </a:r>
            <a:r>
              <a:rPr lang="fi-FI" dirty="0" err="1"/>
              <a:t>study</a:t>
            </a:r>
            <a:r>
              <a:rPr lang="fi-FI" dirty="0"/>
              <a:t> of </a:t>
            </a:r>
            <a:r>
              <a:rPr lang="fi-FI" dirty="0" err="1"/>
              <a:t>social</a:t>
            </a:r>
            <a:r>
              <a:rPr lang="fi-FI" dirty="0"/>
              <a:t> </a:t>
            </a:r>
            <a:r>
              <a:rPr lang="fi-FI" dirty="0" err="1"/>
              <a:t>policy</a:t>
            </a:r>
            <a:r>
              <a:rPr lang="fi-FI" dirty="0"/>
              <a:t> </a:t>
            </a:r>
            <a:r>
              <a:rPr lang="fi-FI" dirty="0" err="1"/>
              <a:t>vis</a:t>
            </a:r>
            <a:r>
              <a:rPr lang="fi-FI" dirty="0"/>
              <a:t>-a-</a:t>
            </a:r>
            <a:r>
              <a:rPr lang="fi-FI" dirty="0" err="1"/>
              <a:t>vis</a:t>
            </a:r>
            <a:r>
              <a:rPr lang="fi-FI" dirty="0"/>
              <a:t> </a:t>
            </a:r>
            <a:r>
              <a:rPr lang="fi-FI" dirty="0" err="1"/>
              <a:t>vulnerable</a:t>
            </a:r>
            <a:r>
              <a:rPr lang="fi-FI" dirty="0"/>
              <a:t> </a:t>
            </a:r>
            <a:r>
              <a:rPr lang="fi-FI" dirty="0" err="1"/>
              <a:t>groups</a:t>
            </a:r>
            <a:r>
              <a:rPr lang="fi-FI" dirty="0"/>
              <a:t> in </a:t>
            </a:r>
            <a:r>
              <a:rPr lang="fi-FI" dirty="0" err="1"/>
              <a:t>response</a:t>
            </a:r>
            <a:r>
              <a:rPr lang="fi-FI" dirty="0"/>
              <a:t> to COVID-19</a:t>
            </a:r>
          </a:p>
          <a:p>
            <a:pPr marL="538163" indent="-442913" algn="l">
              <a:buFont typeface="Arial" panose="020B0604020202020204" pitchFamily="34" charset="0"/>
              <a:buChar char="•"/>
            </a:pPr>
            <a:endParaRPr lang="fi-FI" dirty="0"/>
          </a:p>
          <a:p>
            <a:pPr marL="538163" indent="-442913" algn="l">
              <a:buFont typeface="Arial" panose="020B0604020202020204" pitchFamily="34" charset="0"/>
              <a:buChar char="•"/>
            </a:pPr>
            <a:r>
              <a:rPr lang="fi-FI" b="1" dirty="0" err="1">
                <a:solidFill>
                  <a:srgbClr val="002060"/>
                </a:solidFill>
              </a:rPr>
              <a:t>Keywords</a:t>
            </a:r>
            <a:r>
              <a:rPr lang="fi-FI" b="1" dirty="0">
                <a:solidFill>
                  <a:srgbClr val="002060"/>
                </a:solidFill>
              </a:rPr>
              <a:t>: </a:t>
            </a:r>
            <a:r>
              <a:rPr lang="fi-FI" b="1" dirty="0" err="1">
                <a:solidFill>
                  <a:srgbClr val="002060"/>
                </a:solidFill>
              </a:rPr>
              <a:t>vulnerable</a:t>
            </a:r>
            <a:r>
              <a:rPr lang="fi-FI" b="1" dirty="0">
                <a:solidFill>
                  <a:srgbClr val="002060"/>
                </a:solidFill>
              </a:rPr>
              <a:t> </a:t>
            </a:r>
            <a:r>
              <a:rPr lang="fi-FI" b="1" dirty="0" err="1">
                <a:solidFill>
                  <a:srgbClr val="002060"/>
                </a:solidFill>
              </a:rPr>
              <a:t>groups</a:t>
            </a:r>
            <a:r>
              <a:rPr lang="fi-FI" b="1" dirty="0">
                <a:solidFill>
                  <a:srgbClr val="002060"/>
                </a:solidFill>
              </a:rPr>
              <a:t>, </a:t>
            </a:r>
            <a:r>
              <a:rPr lang="fi-FI" b="1" dirty="0" err="1">
                <a:solidFill>
                  <a:srgbClr val="002060"/>
                </a:solidFill>
              </a:rPr>
              <a:t>pandemic</a:t>
            </a:r>
            <a:r>
              <a:rPr lang="fi-FI" b="1" dirty="0">
                <a:solidFill>
                  <a:srgbClr val="002060"/>
                </a:solidFill>
              </a:rPr>
              <a:t> </a:t>
            </a:r>
            <a:r>
              <a:rPr lang="fi-FI" b="1" dirty="0" err="1">
                <a:solidFill>
                  <a:srgbClr val="002060"/>
                </a:solidFill>
              </a:rPr>
              <a:t>measures</a:t>
            </a:r>
            <a:r>
              <a:rPr lang="fi-FI" b="1" dirty="0">
                <a:solidFill>
                  <a:srgbClr val="002060"/>
                </a:solidFill>
              </a:rPr>
              <a:t>, </a:t>
            </a:r>
            <a:r>
              <a:rPr lang="fi-FI" b="1" dirty="0" err="1">
                <a:solidFill>
                  <a:srgbClr val="002060"/>
                </a:solidFill>
              </a:rPr>
              <a:t>social</a:t>
            </a:r>
            <a:r>
              <a:rPr lang="fi-FI" b="1" dirty="0">
                <a:solidFill>
                  <a:srgbClr val="002060"/>
                </a:solidFill>
              </a:rPr>
              <a:t> </a:t>
            </a:r>
            <a:r>
              <a:rPr lang="fi-FI" b="1" dirty="0" err="1">
                <a:solidFill>
                  <a:srgbClr val="002060"/>
                </a:solidFill>
              </a:rPr>
              <a:t>dialogue</a:t>
            </a:r>
            <a:endParaRPr lang="fi-FI" b="1" dirty="0">
              <a:solidFill>
                <a:srgbClr val="002060"/>
              </a:solidFill>
            </a:endParaRPr>
          </a:p>
        </p:txBody>
      </p:sp>
    </p:spTree>
    <p:extLst>
      <p:ext uri="{BB962C8B-B14F-4D97-AF65-F5344CB8AC3E}">
        <p14:creationId xmlns:p14="http://schemas.microsoft.com/office/powerpoint/2010/main" val="222272175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601905-96C8-49C4-BA26-02B650000945}"/>
              </a:ext>
            </a:extLst>
          </p:cNvPr>
          <p:cNvSpPr>
            <a:spLocks noGrp="1"/>
          </p:cNvSpPr>
          <p:nvPr>
            <p:ph idx="1"/>
          </p:nvPr>
        </p:nvSpPr>
        <p:spPr>
          <a:xfrm>
            <a:off x="335361" y="1337912"/>
            <a:ext cx="11467156" cy="5342021"/>
          </a:xfrm>
        </p:spPr>
        <p:txBody>
          <a:bodyPr>
            <a:normAutofit lnSpcReduction="10000"/>
          </a:bodyPr>
          <a:lstStyle/>
          <a:p>
            <a:r>
              <a:rPr lang="en-US" sz="1800" dirty="0"/>
              <a:t>First pre-financing: An amount equivalent to 30% of the EC contribution to the Partners’ budget, referred to as the first pre-financing payment, shall be transferred to the Partners after signing Collaboration agreement, provided that the Coordinator has received the relevant pre­financing from the EC</a:t>
            </a:r>
            <a:endParaRPr lang="fi-FI" sz="1800" dirty="0"/>
          </a:p>
          <a:p>
            <a:r>
              <a:rPr lang="fi-FI" sz="1800" dirty="0" err="1"/>
              <a:t>The</a:t>
            </a:r>
            <a:r>
              <a:rPr lang="fi-FI" sz="1800" dirty="0"/>
              <a:t> </a:t>
            </a:r>
            <a:r>
              <a:rPr lang="fi-FI" sz="1800" dirty="0" err="1"/>
              <a:t>coordinator</a:t>
            </a:r>
            <a:r>
              <a:rPr lang="fi-FI" sz="1800" dirty="0"/>
              <a:t> </a:t>
            </a:r>
            <a:r>
              <a:rPr lang="fi-FI" sz="1800" dirty="0" err="1"/>
              <a:t>must</a:t>
            </a:r>
            <a:r>
              <a:rPr lang="fi-FI" sz="1800" dirty="0"/>
              <a:t> </a:t>
            </a:r>
            <a:r>
              <a:rPr lang="fi-FI" sz="1800" dirty="0" err="1"/>
              <a:t>submit</a:t>
            </a:r>
            <a:r>
              <a:rPr lang="fi-FI" sz="1800" dirty="0"/>
              <a:t> a </a:t>
            </a:r>
            <a:r>
              <a:rPr lang="fi-FI" sz="1800" dirty="0" err="1"/>
              <a:t>request</a:t>
            </a:r>
            <a:r>
              <a:rPr lang="fi-FI" sz="1800" dirty="0"/>
              <a:t> for </a:t>
            </a:r>
            <a:r>
              <a:rPr lang="fi-FI" sz="1800" dirty="0" err="1"/>
              <a:t>the</a:t>
            </a:r>
            <a:r>
              <a:rPr lang="fi-FI" sz="1800" dirty="0"/>
              <a:t> </a:t>
            </a:r>
            <a:r>
              <a:rPr lang="fi-FI" sz="1800" dirty="0" err="1"/>
              <a:t>the</a:t>
            </a:r>
            <a:r>
              <a:rPr lang="fi-FI" sz="1800" dirty="0"/>
              <a:t> </a:t>
            </a:r>
            <a:r>
              <a:rPr lang="fi-FI" sz="1800" dirty="0" err="1"/>
              <a:t>second</a:t>
            </a:r>
            <a:r>
              <a:rPr lang="fi-FI" sz="1800" dirty="0"/>
              <a:t> and </a:t>
            </a:r>
            <a:r>
              <a:rPr lang="fi-FI" sz="1800" dirty="0" err="1"/>
              <a:t>third</a:t>
            </a:r>
            <a:r>
              <a:rPr lang="fi-FI" sz="1800" dirty="0"/>
              <a:t> </a:t>
            </a:r>
            <a:r>
              <a:rPr lang="fi-FI" sz="1800" dirty="0" err="1"/>
              <a:t>pre-financing</a:t>
            </a:r>
            <a:r>
              <a:rPr lang="fi-FI" sz="1800" dirty="0"/>
              <a:t> </a:t>
            </a:r>
            <a:r>
              <a:rPr lang="fi-FI" sz="1800" dirty="0" err="1"/>
              <a:t>payments</a:t>
            </a:r>
            <a:r>
              <a:rPr lang="fi-FI" sz="1800" dirty="0"/>
              <a:t> </a:t>
            </a:r>
            <a:r>
              <a:rPr lang="fi-FI" sz="1800" dirty="0" err="1"/>
              <a:t>within</a:t>
            </a:r>
            <a:r>
              <a:rPr lang="fi-FI" sz="1800" dirty="0"/>
              <a:t> 60 </a:t>
            </a:r>
            <a:r>
              <a:rPr lang="fi-FI" sz="1800" dirty="0" err="1"/>
              <a:t>calender</a:t>
            </a:r>
            <a:r>
              <a:rPr lang="fi-FI" sz="1800" dirty="0"/>
              <a:t> </a:t>
            </a:r>
            <a:r>
              <a:rPr lang="fi-FI" sz="1800" dirty="0" err="1"/>
              <a:t>days</a:t>
            </a:r>
            <a:r>
              <a:rPr lang="fi-FI" sz="1800" dirty="0"/>
              <a:t> </a:t>
            </a:r>
            <a:r>
              <a:rPr lang="fi-FI" sz="1800" dirty="0" err="1"/>
              <a:t>following</a:t>
            </a:r>
            <a:r>
              <a:rPr lang="fi-FI" sz="1800" dirty="0"/>
              <a:t> </a:t>
            </a:r>
            <a:r>
              <a:rPr lang="fi-FI" sz="1800" dirty="0" err="1"/>
              <a:t>the</a:t>
            </a:r>
            <a:r>
              <a:rPr lang="fi-FI" sz="1800" dirty="0"/>
              <a:t> </a:t>
            </a:r>
            <a:r>
              <a:rPr lang="fi-FI" sz="1800" dirty="0" err="1"/>
              <a:t>end</a:t>
            </a:r>
            <a:r>
              <a:rPr lang="fi-FI" sz="1800" dirty="0"/>
              <a:t> of </a:t>
            </a:r>
            <a:r>
              <a:rPr lang="fi-FI" sz="1800" dirty="0" err="1"/>
              <a:t>the</a:t>
            </a:r>
            <a:r>
              <a:rPr lang="fi-FI" sz="1800" dirty="0"/>
              <a:t> </a:t>
            </a:r>
            <a:r>
              <a:rPr lang="fi-FI" sz="1800" dirty="0" err="1"/>
              <a:t>first</a:t>
            </a:r>
            <a:r>
              <a:rPr lang="fi-FI" sz="1800" dirty="0"/>
              <a:t> and </a:t>
            </a:r>
            <a:r>
              <a:rPr lang="fi-FI" sz="1800" dirty="0" err="1"/>
              <a:t>second</a:t>
            </a:r>
            <a:r>
              <a:rPr lang="fi-FI" sz="1800" dirty="0"/>
              <a:t> </a:t>
            </a:r>
            <a:r>
              <a:rPr lang="fi-FI" sz="1800" dirty="0" err="1"/>
              <a:t>reporting</a:t>
            </a:r>
            <a:r>
              <a:rPr lang="fi-FI" sz="1800" dirty="0"/>
              <a:t> </a:t>
            </a:r>
            <a:r>
              <a:rPr lang="fi-FI" sz="1800" dirty="0" err="1"/>
              <a:t>periods</a:t>
            </a:r>
            <a:r>
              <a:rPr lang="fi-FI" sz="1800" dirty="0"/>
              <a:t>.</a:t>
            </a:r>
          </a:p>
          <a:p>
            <a:r>
              <a:rPr lang="fi-FI" sz="1800" dirty="0" err="1"/>
              <a:t>The</a:t>
            </a:r>
            <a:r>
              <a:rPr lang="fi-FI" sz="1800" dirty="0"/>
              <a:t> </a:t>
            </a:r>
            <a:r>
              <a:rPr lang="fi-FI" sz="1800" dirty="0" err="1"/>
              <a:t>coordinator</a:t>
            </a:r>
            <a:r>
              <a:rPr lang="fi-FI" sz="1800" dirty="0"/>
              <a:t> </a:t>
            </a:r>
            <a:r>
              <a:rPr lang="fi-FI" sz="1800" dirty="0" err="1"/>
              <a:t>must</a:t>
            </a:r>
            <a:r>
              <a:rPr lang="fi-FI" sz="1800" dirty="0"/>
              <a:t> </a:t>
            </a:r>
            <a:r>
              <a:rPr lang="fi-FI" sz="1800" dirty="0" err="1"/>
              <a:t>submit</a:t>
            </a:r>
            <a:r>
              <a:rPr lang="fi-FI" sz="1800" dirty="0"/>
              <a:t> a </a:t>
            </a:r>
            <a:r>
              <a:rPr lang="fi-FI" sz="1800" dirty="0" err="1"/>
              <a:t>request</a:t>
            </a:r>
            <a:r>
              <a:rPr lang="fi-FI" sz="1800" dirty="0"/>
              <a:t> for </a:t>
            </a:r>
            <a:r>
              <a:rPr lang="fi-FI" sz="1800" dirty="0" err="1"/>
              <a:t>payment</a:t>
            </a:r>
            <a:r>
              <a:rPr lang="fi-FI" sz="1800" dirty="0"/>
              <a:t> of </a:t>
            </a:r>
            <a:r>
              <a:rPr lang="fi-FI" sz="1800" dirty="0" err="1"/>
              <a:t>the</a:t>
            </a:r>
            <a:r>
              <a:rPr lang="fi-FI" sz="1800" dirty="0"/>
              <a:t> </a:t>
            </a:r>
            <a:r>
              <a:rPr lang="fi-FI" sz="1800" dirty="0" err="1"/>
              <a:t>balance</a:t>
            </a:r>
            <a:r>
              <a:rPr lang="fi-FI" sz="1800" dirty="0"/>
              <a:t> </a:t>
            </a:r>
            <a:r>
              <a:rPr lang="fi-FI" sz="1800" dirty="0" err="1"/>
              <a:t>within</a:t>
            </a:r>
            <a:r>
              <a:rPr lang="fi-FI" sz="1800" dirty="0"/>
              <a:t> 60 </a:t>
            </a:r>
            <a:r>
              <a:rPr lang="fi-FI" sz="1800" dirty="0" err="1"/>
              <a:t>calender</a:t>
            </a:r>
            <a:r>
              <a:rPr lang="fi-FI" sz="1800" dirty="0"/>
              <a:t> </a:t>
            </a:r>
            <a:r>
              <a:rPr lang="fi-FI" sz="1800" dirty="0" err="1"/>
              <a:t>days</a:t>
            </a:r>
            <a:r>
              <a:rPr lang="fi-FI" sz="1800" dirty="0"/>
              <a:t> </a:t>
            </a:r>
            <a:r>
              <a:rPr lang="fi-FI" sz="1800" dirty="0" err="1"/>
              <a:t>following</a:t>
            </a:r>
            <a:r>
              <a:rPr lang="fi-FI" sz="1800" dirty="0"/>
              <a:t> </a:t>
            </a:r>
            <a:r>
              <a:rPr lang="fi-FI" sz="1800" dirty="0" err="1"/>
              <a:t>the</a:t>
            </a:r>
            <a:r>
              <a:rPr lang="fi-FI" sz="1800" dirty="0"/>
              <a:t> </a:t>
            </a:r>
            <a:r>
              <a:rPr lang="fi-FI" sz="1800" dirty="0" err="1"/>
              <a:t>end</a:t>
            </a:r>
            <a:r>
              <a:rPr lang="fi-FI" sz="1800" dirty="0"/>
              <a:t> of </a:t>
            </a:r>
            <a:r>
              <a:rPr lang="fi-FI" sz="1800" dirty="0" err="1"/>
              <a:t>the</a:t>
            </a:r>
            <a:r>
              <a:rPr lang="fi-FI" sz="1800" dirty="0"/>
              <a:t> </a:t>
            </a:r>
            <a:r>
              <a:rPr lang="fi-FI" sz="1800" dirty="0" err="1"/>
              <a:t>last</a:t>
            </a:r>
            <a:r>
              <a:rPr lang="fi-FI" sz="1800" dirty="0"/>
              <a:t> </a:t>
            </a:r>
            <a:r>
              <a:rPr lang="fi-FI" sz="1800" dirty="0" err="1"/>
              <a:t>reporting</a:t>
            </a:r>
            <a:r>
              <a:rPr lang="fi-FI" sz="1800" dirty="0"/>
              <a:t> </a:t>
            </a:r>
            <a:r>
              <a:rPr lang="fi-FI" sz="1800" dirty="0" err="1"/>
              <a:t>period</a:t>
            </a:r>
            <a:r>
              <a:rPr lang="fi-FI" sz="1800" dirty="0"/>
              <a:t> </a:t>
            </a:r>
          </a:p>
          <a:p>
            <a:endParaRPr lang="fi-FI" sz="1800" dirty="0"/>
          </a:p>
          <a:p>
            <a:pPr marL="92075" indent="0">
              <a:buNone/>
            </a:pPr>
            <a:r>
              <a:rPr lang="fi-FI" sz="1800" b="1" dirty="0">
                <a:solidFill>
                  <a:srgbClr val="002060"/>
                </a:solidFill>
              </a:rPr>
              <a:t>BUDGET TRANSFERS AND MODIFICATIONS</a:t>
            </a:r>
          </a:p>
          <a:p>
            <a:r>
              <a:rPr lang="fi-FI" sz="1800" dirty="0" err="1"/>
              <a:t>The</a:t>
            </a:r>
            <a:r>
              <a:rPr lang="fi-FI" sz="1800" dirty="0"/>
              <a:t> </a:t>
            </a:r>
            <a:r>
              <a:rPr lang="fi-FI" sz="1800" dirty="0" err="1"/>
              <a:t>expenses</a:t>
            </a:r>
            <a:r>
              <a:rPr lang="fi-FI" sz="1800" dirty="0"/>
              <a:t> </a:t>
            </a:r>
            <a:r>
              <a:rPr lang="fi-FI" sz="1800" dirty="0" err="1"/>
              <a:t>supported</a:t>
            </a:r>
            <a:r>
              <a:rPr lang="fi-FI" sz="1800" dirty="0"/>
              <a:t> </a:t>
            </a:r>
            <a:r>
              <a:rPr lang="fi-FI" sz="1800" dirty="0" err="1"/>
              <a:t>during</a:t>
            </a:r>
            <a:r>
              <a:rPr lang="fi-FI" sz="1800" dirty="0"/>
              <a:t> </a:t>
            </a:r>
            <a:r>
              <a:rPr lang="fi-FI" sz="1800" dirty="0" err="1"/>
              <a:t>the</a:t>
            </a:r>
            <a:r>
              <a:rPr lang="fi-FI" sz="1800" dirty="0"/>
              <a:t> action </a:t>
            </a:r>
            <a:r>
              <a:rPr lang="fi-FI" sz="1800" dirty="0" err="1"/>
              <a:t>must</a:t>
            </a:r>
            <a:r>
              <a:rPr lang="fi-FI" sz="1800" dirty="0"/>
              <a:t> </a:t>
            </a:r>
            <a:r>
              <a:rPr lang="fi-FI" sz="1800" dirty="0" err="1"/>
              <a:t>be</a:t>
            </a:r>
            <a:r>
              <a:rPr lang="fi-FI" sz="1800" dirty="0"/>
              <a:t> </a:t>
            </a:r>
            <a:r>
              <a:rPr lang="fi-FI" sz="1800" dirty="0" err="1"/>
              <a:t>strictly</a:t>
            </a:r>
            <a:r>
              <a:rPr lang="fi-FI" sz="1800" dirty="0"/>
              <a:t> </a:t>
            </a:r>
            <a:r>
              <a:rPr lang="fi-FI" sz="1800" dirty="0" err="1"/>
              <a:t>connected</a:t>
            </a:r>
            <a:r>
              <a:rPr lang="fi-FI" sz="1800" dirty="0"/>
              <a:t> to </a:t>
            </a:r>
            <a:r>
              <a:rPr lang="fi-FI" sz="1800" dirty="0" err="1"/>
              <a:t>the</a:t>
            </a:r>
            <a:r>
              <a:rPr lang="fi-FI" sz="1800" dirty="0"/>
              <a:t> </a:t>
            </a:r>
            <a:r>
              <a:rPr lang="fi-FI" sz="1800" dirty="0" err="1"/>
              <a:t>work</a:t>
            </a:r>
            <a:r>
              <a:rPr lang="fi-FI" sz="1800" dirty="0"/>
              <a:t> </a:t>
            </a:r>
            <a:r>
              <a:rPr lang="fi-FI" sz="1800" dirty="0" err="1"/>
              <a:t>programme</a:t>
            </a:r>
            <a:r>
              <a:rPr lang="fi-FI" sz="1800" dirty="0"/>
              <a:t>.</a:t>
            </a:r>
          </a:p>
          <a:p>
            <a:r>
              <a:rPr lang="fi-FI" sz="1800" dirty="0" err="1"/>
              <a:t>Each</a:t>
            </a:r>
            <a:r>
              <a:rPr lang="fi-FI" sz="1800" dirty="0"/>
              <a:t> </a:t>
            </a:r>
            <a:r>
              <a:rPr lang="fi-FI" sz="1800" dirty="0" err="1"/>
              <a:t>modification</a:t>
            </a:r>
            <a:r>
              <a:rPr lang="fi-FI" sz="1800" dirty="0"/>
              <a:t> to </a:t>
            </a:r>
            <a:r>
              <a:rPr lang="fi-FI" sz="1800" dirty="0" err="1"/>
              <a:t>the</a:t>
            </a:r>
            <a:r>
              <a:rPr lang="fi-FI" sz="1800" dirty="0"/>
              <a:t> </a:t>
            </a:r>
            <a:r>
              <a:rPr lang="fi-FI" sz="1800" dirty="0" err="1"/>
              <a:t>work</a:t>
            </a:r>
            <a:r>
              <a:rPr lang="fi-FI" sz="1800" dirty="0"/>
              <a:t> </a:t>
            </a:r>
            <a:r>
              <a:rPr lang="fi-FI" sz="1800" dirty="0" err="1"/>
              <a:t>programme</a:t>
            </a:r>
            <a:r>
              <a:rPr lang="fi-FI" sz="1800" dirty="0"/>
              <a:t> </a:t>
            </a:r>
            <a:r>
              <a:rPr lang="fi-FI" sz="1800" dirty="0" err="1"/>
              <a:t>must</a:t>
            </a:r>
            <a:r>
              <a:rPr lang="fi-FI" sz="1800" dirty="0"/>
              <a:t> </a:t>
            </a:r>
            <a:r>
              <a:rPr lang="fi-FI" sz="1800" dirty="0" err="1"/>
              <a:t>be</a:t>
            </a:r>
            <a:r>
              <a:rPr lang="fi-FI" sz="1800" dirty="0"/>
              <a:t> </a:t>
            </a:r>
            <a:r>
              <a:rPr lang="fi-FI" sz="1800" dirty="0" err="1"/>
              <a:t>communicated</a:t>
            </a:r>
            <a:r>
              <a:rPr lang="fi-FI" sz="1800" dirty="0"/>
              <a:t> to </a:t>
            </a:r>
            <a:r>
              <a:rPr lang="fi-FI" sz="1800" dirty="0" err="1"/>
              <a:t>the</a:t>
            </a:r>
            <a:r>
              <a:rPr lang="fi-FI" sz="1800" dirty="0"/>
              <a:t> EU Commission.</a:t>
            </a:r>
          </a:p>
          <a:p>
            <a:r>
              <a:rPr lang="fi-FI" sz="1800" dirty="0" err="1"/>
              <a:t>When</a:t>
            </a:r>
            <a:r>
              <a:rPr lang="fi-FI" sz="1800" dirty="0"/>
              <a:t> </a:t>
            </a:r>
            <a:r>
              <a:rPr lang="fi-FI" sz="1800" dirty="0" err="1"/>
              <a:t>the</a:t>
            </a:r>
            <a:r>
              <a:rPr lang="fi-FI" sz="1800" dirty="0"/>
              <a:t> </a:t>
            </a:r>
            <a:r>
              <a:rPr lang="fi-FI" sz="1800" dirty="0" err="1"/>
              <a:t>modification</a:t>
            </a:r>
            <a:r>
              <a:rPr lang="fi-FI" sz="1800" dirty="0"/>
              <a:t> </a:t>
            </a:r>
            <a:r>
              <a:rPr lang="fi-FI" sz="1800" dirty="0" err="1"/>
              <a:t>imply</a:t>
            </a:r>
            <a:r>
              <a:rPr lang="fi-FI" sz="1800" dirty="0"/>
              <a:t> </a:t>
            </a:r>
            <a:r>
              <a:rPr lang="fi-FI" sz="1800" dirty="0" err="1"/>
              <a:t>expenses</a:t>
            </a:r>
            <a:r>
              <a:rPr lang="fi-FI" sz="1800" dirty="0"/>
              <a:t> </a:t>
            </a:r>
            <a:r>
              <a:rPr lang="fi-FI" sz="1800" dirty="0" err="1"/>
              <a:t>not</a:t>
            </a:r>
            <a:r>
              <a:rPr lang="fi-FI" sz="1800" dirty="0"/>
              <a:t> </a:t>
            </a:r>
            <a:r>
              <a:rPr lang="fi-FI" sz="1800" dirty="0" err="1"/>
              <a:t>planned</a:t>
            </a:r>
            <a:r>
              <a:rPr lang="fi-FI" sz="1800" dirty="0"/>
              <a:t> in </a:t>
            </a:r>
            <a:r>
              <a:rPr lang="fi-FI" sz="1800" dirty="0" err="1"/>
              <a:t>the</a:t>
            </a:r>
            <a:r>
              <a:rPr lang="fi-FI" sz="1800" dirty="0"/>
              <a:t> </a:t>
            </a:r>
            <a:r>
              <a:rPr lang="fi-FI" sz="1800" dirty="0" err="1"/>
              <a:t>granted</a:t>
            </a:r>
            <a:r>
              <a:rPr lang="fi-FI" sz="1800" dirty="0"/>
              <a:t> </a:t>
            </a:r>
            <a:r>
              <a:rPr lang="fi-FI" sz="1800" dirty="0" err="1"/>
              <a:t>budget</a:t>
            </a:r>
            <a:r>
              <a:rPr lang="fi-FI" sz="1800" dirty="0"/>
              <a:t>, it </a:t>
            </a:r>
            <a:r>
              <a:rPr lang="fi-FI" sz="1800" dirty="0" err="1"/>
              <a:t>could</a:t>
            </a:r>
            <a:r>
              <a:rPr lang="fi-FI" sz="1800" dirty="0"/>
              <a:t> </a:t>
            </a:r>
            <a:r>
              <a:rPr lang="fi-FI" sz="1800" dirty="0" err="1"/>
              <a:t>be</a:t>
            </a:r>
            <a:r>
              <a:rPr lang="fi-FI" sz="1800" dirty="0"/>
              <a:t> </a:t>
            </a:r>
            <a:r>
              <a:rPr lang="fi-FI" sz="1800" dirty="0" err="1"/>
              <a:t>necessary</a:t>
            </a:r>
            <a:r>
              <a:rPr lang="fi-FI" sz="1800" dirty="0"/>
              <a:t> a </a:t>
            </a:r>
            <a:r>
              <a:rPr lang="fi-FI" sz="1800" dirty="0" err="1"/>
              <a:t>budget</a:t>
            </a:r>
            <a:endParaRPr lang="fi-FI" sz="1800" dirty="0"/>
          </a:p>
          <a:p>
            <a:r>
              <a:rPr lang="fi-FI" sz="1800" dirty="0" err="1"/>
              <a:t>amendment</a:t>
            </a:r>
            <a:r>
              <a:rPr lang="fi-FI" sz="1800" dirty="0"/>
              <a:t>. </a:t>
            </a:r>
            <a:r>
              <a:rPr lang="fi-FI" sz="1800" dirty="0" err="1"/>
              <a:t>So</a:t>
            </a:r>
            <a:r>
              <a:rPr lang="fi-FI" sz="1800" dirty="0"/>
              <a:t>, </a:t>
            </a:r>
            <a:r>
              <a:rPr lang="fi-FI" sz="1800" dirty="0" err="1"/>
              <a:t>if</a:t>
            </a:r>
            <a:r>
              <a:rPr lang="fi-FI" sz="1800" dirty="0"/>
              <a:t> a </a:t>
            </a:r>
            <a:r>
              <a:rPr lang="fi-FI" sz="1800" dirty="0" err="1"/>
              <a:t>beneficiary</a:t>
            </a:r>
            <a:r>
              <a:rPr lang="fi-FI" sz="1800" dirty="0"/>
              <a:t> </a:t>
            </a:r>
            <a:r>
              <a:rPr lang="fi-FI" sz="1800" dirty="0" err="1"/>
              <a:t>realizes</a:t>
            </a:r>
            <a:r>
              <a:rPr lang="fi-FI" sz="1800" dirty="0"/>
              <a:t> </a:t>
            </a:r>
            <a:r>
              <a:rPr lang="fi-FI" sz="1800" dirty="0" err="1"/>
              <a:t>that</a:t>
            </a:r>
            <a:r>
              <a:rPr lang="fi-FI" sz="1800" dirty="0"/>
              <a:t> it </a:t>
            </a:r>
            <a:r>
              <a:rPr lang="fi-FI" sz="1800" dirty="0" err="1"/>
              <a:t>needs</a:t>
            </a:r>
            <a:r>
              <a:rPr lang="fi-FI" sz="1800" dirty="0"/>
              <a:t> money for </a:t>
            </a:r>
            <a:r>
              <a:rPr lang="fi-FI" sz="1800" dirty="0" err="1"/>
              <a:t>something</a:t>
            </a:r>
            <a:r>
              <a:rPr lang="fi-FI" sz="1800" dirty="0"/>
              <a:t> </a:t>
            </a:r>
            <a:r>
              <a:rPr lang="fi-FI" sz="1800" dirty="0" err="1"/>
              <a:t>not</a:t>
            </a:r>
            <a:r>
              <a:rPr lang="fi-FI" sz="1800" dirty="0"/>
              <a:t> </a:t>
            </a:r>
            <a:r>
              <a:rPr lang="fi-FI" sz="1800" dirty="0" err="1"/>
              <a:t>planned</a:t>
            </a:r>
            <a:r>
              <a:rPr lang="fi-FI" sz="1800" dirty="0"/>
              <a:t>, it </a:t>
            </a:r>
            <a:r>
              <a:rPr lang="fi-FI" sz="1800" dirty="0" err="1"/>
              <a:t>must</a:t>
            </a:r>
            <a:r>
              <a:rPr lang="fi-FI" sz="1800" dirty="0"/>
              <a:t> </a:t>
            </a:r>
            <a:r>
              <a:rPr lang="fi-FI" sz="1800" dirty="0" err="1"/>
              <a:t>promptly</a:t>
            </a:r>
            <a:endParaRPr lang="fi-FI" sz="1800" dirty="0"/>
          </a:p>
          <a:p>
            <a:r>
              <a:rPr lang="fi-FI" sz="1800" dirty="0" err="1"/>
              <a:t>inform</a:t>
            </a:r>
            <a:r>
              <a:rPr lang="fi-FI" sz="1800" dirty="0"/>
              <a:t> </a:t>
            </a:r>
            <a:r>
              <a:rPr lang="fi-FI" sz="1800" dirty="0" err="1"/>
              <a:t>the</a:t>
            </a:r>
            <a:r>
              <a:rPr lang="fi-FI" sz="1800" dirty="0"/>
              <a:t> </a:t>
            </a:r>
            <a:r>
              <a:rPr lang="fi-FI" sz="1800" dirty="0" err="1"/>
              <a:t>Coordinator</a:t>
            </a:r>
            <a:r>
              <a:rPr lang="fi-FI" sz="1800" dirty="0"/>
              <a:t> and </a:t>
            </a:r>
            <a:r>
              <a:rPr lang="fi-FI" sz="1800" dirty="0" err="1"/>
              <a:t>this</a:t>
            </a:r>
            <a:r>
              <a:rPr lang="fi-FI" sz="1800" dirty="0"/>
              <a:t> </a:t>
            </a:r>
            <a:r>
              <a:rPr lang="fi-FI" sz="1800" dirty="0" err="1"/>
              <a:t>last</a:t>
            </a:r>
            <a:r>
              <a:rPr lang="fi-FI" sz="1800" dirty="0"/>
              <a:t> </a:t>
            </a:r>
            <a:r>
              <a:rPr lang="fi-FI" sz="1800" dirty="0" err="1"/>
              <a:t>will</a:t>
            </a:r>
            <a:r>
              <a:rPr lang="fi-FI" sz="1800" dirty="0"/>
              <a:t> </a:t>
            </a:r>
            <a:r>
              <a:rPr lang="fi-FI" sz="1800" dirty="0" err="1"/>
              <a:t>inform</a:t>
            </a:r>
            <a:r>
              <a:rPr lang="fi-FI" sz="1800" dirty="0"/>
              <a:t> </a:t>
            </a:r>
            <a:r>
              <a:rPr lang="fi-FI" sz="1800" dirty="0" err="1"/>
              <a:t>the</a:t>
            </a:r>
            <a:r>
              <a:rPr lang="fi-FI" sz="1800" dirty="0"/>
              <a:t> Commission, </a:t>
            </a:r>
            <a:r>
              <a:rPr lang="fi-FI" sz="1800" dirty="0" err="1"/>
              <a:t>which</a:t>
            </a:r>
            <a:r>
              <a:rPr lang="fi-FI" sz="1800" dirty="0"/>
              <a:t> </a:t>
            </a:r>
            <a:r>
              <a:rPr lang="fi-FI" sz="1800" dirty="0" err="1"/>
              <a:t>will</a:t>
            </a:r>
            <a:r>
              <a:rPr lang="fi-FI" sz="1800" dirty="0"/>
              <a:t> </a:t>
            </a:r>
            <a:r>
              <a:rPr lang="fi-FI" sz="1800" dirty="0" err="1"/>
              <a:t>decide</a:t>
            </a:r>
            <a:r>
              <a:rPr lang="fi-FI" sz="1800" dirty="0"/>
              <a:t> </a:t>
            </a:r>
            <a:r>
              <a:rPr lang="fi-FI" sz="1800" dirty="0" err="1"/>
              <a:t>if</a:t>
            </a:r>
            <a:r>
              <a:rPr lang="fi-FI" sz="1800" dirty="0"/>
              <a:t> a </a:t>
            </a:r>
            <a:r>
              <a:rPr lang="fi-FI" sz="1800" dirty="0" err="1"/>
              <a:t>budget</a:t>
            </a:r>
            <a:endParaRPr lang="fi-FI" sz="1800" dirty="0"/>
          </a:p>
          <a:p>
            <a:r>
              <a:rPr lang="fi-FI" sz="1800" dirty="0" err="1"/>
              <a:t>amendment</a:t>
            </a:r>
            <a:r>
              <a:rPr lang="fi-FI" sz="1800" dirty="0"/>
              <a:t> is </a:t>
            </a:r>
            <a:r>
              <a:rPr lang="fi-FI" sz="1800" dirty="0" err="1"/>
              <a:t>required</a:t>
            </a:r>
            <a:r>
              <a:rPr lang="fi-FI" sz="1800" dirty="0"/>
              <a:t>.</a:t>
            </a:r>
          </a:p>
          <a:p>
            <a:r>
              <a:rPr lang="fi-FI" sz="1800" dirty="0" err="1"/>
              <a:t>Transfers</a:t>
            </a:r>
            <a:r>
              <a:rPr lang="fi-FI" sz="1800" dirty="0"/>
              <a:t> of </a:t>
            </a:r>
            <a:r>
              <a:rPr lang="fi-FI" sz="1800" dirty="0" err="1"/>
              <a:t>unused</a:t>
            </a:r>
            <a:r>
              <a:rPr lang="fi-FI" sz="1800" dirty="0"/>
              <a:t> </a:t>
            </a:r>
            <a:r>
              <a:rPr lang="fi-FI" sz="1800" dirty="0" err="1"/>
              <a:t>budget</a:t>
            </a:r>
            <a:r>
              <a:rPr lang="fi-FI" sz="1800" dirty="0"/>
              <a:t> </a:t>
            </a:r>
            <a:r>
              <a:rPr lang="fi-FI" sz="1800" dirty="0" err="1"/>
              <a:t>are</a:t>
            </a:r>
            <a:r>
              <a:rPr lang="fi-FI" sz="1800" dirty="0"/>
              <a:t> </a:t>
            </a:r>
            <a:r>
              <a:rPr lang="fi-FI" sz="1800" dirty="0" err="1"/>
              <a:t>allowed</a:t>
            </a:r>
            <a:r>
              <a:rPr lang="fi-FI" sz="1800" dirty="0"/>
              <a:t> </a:t>
            </a:r>
            <a:r>
              <a:rPr lang="fi-FI" sz="1800" dirty="0" err="1"/>
              <a:t>from</a:t>
            </a:r>
            <a:r>
              <a:rPr lang="fi-FI" sz="1800" dirty="0"/>
              <a:t> an </a:t>
            </a:r>
            <a:r>
              <a:rPr lang="fi-FI" sz="1800" dirty="0" err="1"/>
              <a:t>heading</a:t>
            </a:r>
            <a:r>
              <a:rPr lang="fi-FI" sz="1800" dirty="0"/>
              <a:t> to </a:t>
            </a:r>
            <a:r>
              <a:rPr lang="fi-FI" sz="1800" dirty="0" err="1"/>
              <a:t>another</a:t>
            </a:r>
            <a:r>
              <a:rPr lang="fi-FI" sz="1800" dirty="0"/>
              <a:t>, </a:t>
            </a:r>
            <a:r>
              <a:rPr lang="fi-FI" sz="1800" dirty="0" err="1"/>
              <a:t>but</a:t>
            </a:r>
            <a:r>
              <a:rPr lang="fi-FI" sz="1800" dirty="0"/>
              <a:t> </a:t>
            </a:r>
            <a:r>
              <a:rPr lang="fi-FI" sz="1800" dirty="0" err="1"/>
              <a:t>only</a:t>
            </a:r>
            <a:r>
              <a:rPr lang="fi-FI" sz="1800" dirty="0"/>
              <a:t> to </a:t>
            </a:r>
            <a:r>
              <a:rPr lang="fi-FI" sz="1800" dirty="0" err="1"/>
              <a:t>increase</a:t>
            </a:r>
            <a:r>
              <a:rPr lang="fi-FI" sz="1800" dirty="0"/>
              <a:t> voices of </a:t>
            </a:r>
            <a:r>
              <a:rPr lang="fi-FI" sz="1800" dirty="0" err="1"/>
              <a:t>the</a:t>
            </a:r>
            <a:endParaRPr lang="fi-FI" sz="1800" dirty="0"/>
          </a:p>
          <a:p>
            <a:r>
              <a:rPr lang="fi-FI" sz="1800" dirty="0" err="1"/>
              <a:t>budget</a:t>
            </a:r>
            <a:r>
              <a:rPr lang="fi-FI" sz="1800" dirty="0"/>
              <a:t> </a:t>
            </a:r>
            <a:r>
              <a:rPr lang="fi-FI" sz="1800" dirty="0" err="1"/>
              <a:t>already</a:t>
            </a:r>
            <a:r>
              <a:rPr lang="fi-FI" sz="1800" dirty="0"/>
              <a:t> </a:t>
            </a:r>
            <a:r>
              <a:rPr lang="fi-FI" sz="1800" dirty="0" err="1"/>
              <a:t>planned</a:t>
            </a:r>
            <a:r>
              <a:rPr lang="fi-FI" sz="1800" dirty="0"/>
              <a:t> and </a:t>
            </a:r>
            <a:r>
              <a:rPr lang="fi-FI" sz="1800" dirty="0" err="1"/>
              <a:t>granted</a:t>
            </a:r>
            <a:r>
              <a:rPr lang="fi-FI" sz="1800" dirty="0"/>
              <a:t> </a:t>
            </a:r>
            <a:r>
              <a:rPr lang="fi-FI" sz="1800" dirty="0" err="1"/>
              <a:t>by</a:t>
            </a:r>
            <a:r>
              <a:rPr lang="fi-FI" sz="1800" dirty="0"/>
              <a:t> </a:t>
            </a:r>
            <a:r>
              <a:rPr lang="fi-FI" sz="1800" dirty="0" err="1"/>
              <a:t>the</a:t>
            </a:r>
            <a:r>
              <a:rPr lang="fi-FI" sz="1800" dirty="0"/>
              <a:t> EU.</a:t>
            </a:r>
          </a:p>
        </p:txBody>
      </p:sp>
      <p:sp>
        <p:nvSpPr>
          <p:cNvPr id="3" name="Date Placeholder 2">
            <a:extLst>
              <a:ext uri="{FF2B5EF4-FFF2-40B4-BE49-F238E27FC236}">
                <a16:creationId xmlns:a16="http://schemas.microsoft.com/office/drawing/2014/main" id="{B6A132A5-8505-4FA6-9FA9-5A84165B5A80}"/>
              </a:ext>
            </a:extLst>
          </p:cNvPr>
          <p:cNvSpPr>
            <a:spLocks noGrp="1"/>
          </p:cNvSpPr>
          <p:nvPr>
            <p:ph type="dt" sz="half" idx="10"/>
          </p:nvPr>
        </p:nvSpPr>
        <p:spPr/>
        <p:txBody>
          <a:bodyPr/>
          <a:lstStyle/>
          <a:p>
            <a:pPr>
              <a:defRPr/>
            </a:pPr>
            <a:fld id="{0E421AAA-9468-410B-AE58-6AF913CDA27D}" type="datetime1">
              <a:rPr lang="en-GB" smtClean="0"/>
              <a:t>20/06/2022</a:t>
            </a:fld>
            <a:endParaRPr lang="fi-FI" dirty="0"/>
          </a:p>
        </p:txBody>
      </p:sp>
      <p:sp>
        <p:nvSpPr>
          <p:cNvPr id="4" name="Footer Placeholder 3">
            <a:extLst>
              <a:ext uri="{FF2B5EF4-FFF2-40B4-BE49-F238E27FC236}">
                <a16:creationId xmlns:a16="http://schemas.microsoft.com/office/drawing/2014/main" id="{0A38C25D-CDCA-4DA8-9525-7FE3A5B65ABD}"/>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1735E16-7DDF-4D08-BEB5-6B8B6B07A45E}"/>
              </a:ext>
            </a:extLst>
          </p:cNvPr>
          <p:cNvSpPr>
            <a:spLocks noGrp="1"/>
          </p:cNvSpPr>
          <p:nvPr>
            <p:ph type="sldNum" sz="quarter" idx="12"/>
          </p:nvPr>
        </p:nvSpPr>
        <p:spPr/>
        <p:txBody>
          <a:bodyPr/>
          <a:lstStyle/>
          <a:p>
            <a:pPr>
              <a:defRPr/>
            </a:pPr>
            <a:fld id="{4669315E-5A66-CF44-AE5D-C333B2F730C4}" type="slidenum">
              <a:rPr lang="en-GB" smtClean="0"/>
              <a:pPr>
                <a:defRPr/>
              </a:pPr>
              <a:t>30</a:t>
            </a:fld>
            <a:endParaRPr lang="en-GB" dirty="0"/>
          </a:p>
        </p:txBody>
      </p:sp>
      <p:sp>
        <p:nvSpPr>
          <p:cNvPr id="6" name="Title 5">
            <a:extLst>
              <a:ext uri="{FF2B5EF4-FFF2-40B4-BE49-F238E27FC236}">
                <a16:creationId xmlns:a16="http://schemas.microsoft.com/office/drawing/2014/main" id="{6580C528-CDA5-4EE6-AB46-66C3381F7324}"/>
              </a:ext>
            </a:extLst>
          </p:cNvPr>
          <p:cNvSpPr>
            <a:spLocks noGrp="1"/>
          </p:cNvSpPr>
          <p:nvPr>
            <p:ph type="title"/>
          </p:nvPr>
        </p:nvSpPr>
        <p:spPr>
          <a:xfrm>
            <a:off x="712269" y="178067"/>
            <a:ext cx="10934299" cy="970405"/>
          </a:xfrm>
        </p:spPr>
        <p:txBody>
          <a:bodyPr>
            <a:noAutofit/>
          </a:bodyPr>
          <a:lstStyle/>
          <a:p>
            <a:r>
              <a:rPr lang="fi-FI" sz="4000" b="1" dirty="0" err="1">
                <a:solidFill>
                  <a:srgbClr val="002060"/>
                </a:solidFill>
              </a:rPr>
              <a:t>Pre-financing</a:t>
            </a:r>
            <a:r>
              <a:rPr lang="fi-FI" sz="4000" b="1" dirty="0">
                <a:solidFill>
                  <a:srgbClr val="002060"/>
                </a:solidFill>
              </a:rPr>
              <a:t> </a:t>
            </a:r>
            <a:r>
              <a:rPr lang="fi-FI" sz="4000" b="1" dirty="0" err="1">
                <a:solidFill>
                  <a:srgbClr val="002060"/>
                </a:solidFill>
              </a:rPr>
              <a:t>payments</a:t>
            </a:r>
            <a:r>
              <a:rPr lang="fi-FI" sz="4000" b="1" dirty="0">
                <a:solidFill>
                  <a:srgbClr val="002060"/>
                </a:solidFill>
              </a:rPr>
              <a:t> and </a:t>
            </a:r>
            <a:r>
              <a:rPr lang="fi-FI" sz="4000" b="1" dirty="0" err="1">
                <a:solidFill>
                  <a:srgbClr val="002060"/>
                </a:solidFill>
              </a:rPr>
              <a:t>payment</a:t>
            </a:r>
            <a:r>
              <a:rPr lang="fi-FI" sz="4000" b="1" dirty="0">
                <a:solidFill>
                  <a:srgbClr val="002060"/>
                </a:solidFill>
              </a:rPr>
              <a:t> of </a:t>
            </a:r>
            <a:r>
              <a:rPr lang="fi-FI" sz="4000" b="1" dirty="0" err="1">
                <a:solidFill>
                  <a:srgbClr val="002060"/>
                </a:solidFill>
              </a:rPr>
              <a:t>the</a:t>
            </a:r>
            <a:r>
              <a:rPr lang="fi-FI" sz="4000" b="1" dirty="0">
                <a:solidFill>
                  <a:srgbClr val="002060"/>
                </a:solidFill>
              </a:rPr>
              <a:t> </a:t>
            </a:r>
            <a:r>
              <a:rPr lang="fi-FI" sz="4000" b="1" dirty="0" err="1">
                <a:solidFill>
                  <a:srgbClr val="002060"/>
                </a:solidFill>
              </a:rPr>
              <a:t>balance</a:t>
            </a:r>
            <a:endParaRPr lang="fi-FI" sz="4000" b="1" dirty="0">
              <a:solidFill>
                <a:srgbClr val="002060"/>
              </a:solidFill>
            </a:endParaRPr>
          </a:p>
        </p:txBody>
      </p:sp>
    </p:spTree>
    <p:extLst>
      <p:ext uri="{BB962C8B-B14F-4D97-AF65-F5344CB8AC3E}">
        <p14:creationId xmlns:p14="http://schemas.microsoft.com/office/powerpoint/2010/main" val="410675077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2060"/>
                </a:solidFill>
              </a:rPr>
              <a:t>Reporting (</a:t>
            </a:r>
            <a:r>
              <a:rPr lang="fi-FI" b="1" dirty="0" err="1">
                <a:solidFill>
                  <a:srgbClr val="002060"/>
                </a:solidFill>
              </a:rPr>
              <a:t>collaboration</a:t>
            </a:r>
            <a:r>
              <a:rPr lang="fi-FI" b="1" dirty="0">
                <a:solidFill>
                  <a:srgbClr val="002060"/>
                </a:solidFill>
              </a:rPr>
              <a:t> </a:t>
            </a:r>
            <a:r>
              <a:rPr lang="fi-FI" b="1" dirty="0" err="1">
                <a:solidFill>
                  <a:srgbClr val="002060"/>
                </a:solidFill>
              </a:rPr>
              <a:t>agreement</a:t>
            </a:r>
            <a:r>
              <a:rPr lang="fi-FI" b="1" dirty="0">
                <a:solidFill>
                  <a:srgbClr val="002060"/>
                </a:solidFill>
              </a:rPr>
              <a:t>)</a:t>
            </a:r>
          </a:p>
        </p:txBody>
      </p:sp>
      <p:pic>
        <p:nvPicPr>
          <p:cNvPr id="4" name="Content Placeholder 3"/>
          <p:cNvPicPr>
            <a:picLocks noGrp="1" noChangeAspect="1"/>
          </p:cNvPicPr>
          <p:nvPr>
            <p:ph idx="1"/>
          </p:nvPr>
        </p:nvPicPr>
        <p:blipFill>
          <a:blip r:embed="rId2"/>
          <a:stretch>
            <a:fillRect/>
          </a:stretch>
        </p:blipFill>
        <p:spPr>
          <a:xfrm>
            <a:off x="677984" y="1608272"/>
            <a:ext cx="9669174" cy="5008425"/>
          </a:xfrm>
          <a:prstGeom prst="rect">
            <a:avLst/>
          </a:prstGeom>
        </p:spPr>
      </p:pic>
    </p:spTree>
    <p:extLst>
      <p:ext uri="{BB962C8B-B14F-4D97-AF65-F5344CB8AC3E}">
        <p14:creationId xmlns:p14="http://schemas.microsoft.com/office/powerpoint/2010/main" val="146857812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solidFill>
                  <a:srgbClr val="002060"/>
                </a:solidFill>
              </a:rPr>
              <a:t>Discussion</a:t>
            </a:r>
            <a:endParaRPr lang="fi-FI" b="1" dirty="0">
              <a:solidFill>
                <a:srgbClr val="002060"/>
              </a:solidFill>
            </a:endParaRPr>
          </a:p>
        </p:txBody>
      </p:sp>
      <p:sp>
        <p:nvSpPr>
          <p:cNvPr id="3" name="Content Placeholder 2"/>
          <p:cNvSpPr>
            <a:spLocks noGrp="1"/>
          </p:cNvSpPr>
          <p:nvPr>
            <p:ph idx="1"/>
          </p:nvPr>
        </p:nvSpPr>
        <p:spPr>
          <a:xfrm>
            <a:off x="335360" y="1671465"/>
            <a:ext cx="11521280" cy="3888432"/>
          </a:xfrm>
        </p:spPr>
        <p:txBody>
          <a:bodyPr/>
          <a:lstStyle/>
          <a:p>
            <a:pPr marL="549275" indent="-457200" algn="l">
              <a:buFont typeface="Arial" panose="020B0604020202020204" pitchFamily="34" charset="0"/>
              <a:buChar char="•"/>
            </a:pPr>
            <a:r>
              <a:rPr lang="fi-FI" dirty="0"/>
              <a:t>Next </a:t>
            </a:r>
            <a:r>
              <a:rPr lang="fi-FI" dirty="0" err="1"/>
              <a:t>meeting</a:t>
            </a:r>
            <a:endParaRPr lang="fi-FI" dirty="0"/>
          </a:p>
          <a:p>
            <a:pPr marL="549275" indent="-457200" algn="l">
              <a:buFont typeface="Arial" panose="020B0604020202020204" pitchFamily="34" charset="0"/>
              <a:buChar char="•"/>
            </a:pPr>
            <a:r>
              <a:rPr lang="fi-FI" dirty="0"/>
              <a:t>Online </a:t>
            </a:r>
            <a:r>
              <a:rPr lang="fi-FI" dirty="0" err="1"/>
              <a:t>storage</a:t>
            </a:r>
            <a:r>
              <a:rPr lang="fi-FI" dirty="0"/>
              <a:t> for </a:t>
            </a:r>
            <a:r>
              <a:rPr lang="fi-FI" dirty="0" err="1"/>
              <a:t>files</a:t>
            </a:r>
            <a:endParaRPr lang="fi-FI" dirty="0"/>
          </a:p>
          <a:p>
            <a:pPr marL="549275" indent="-457200" algn="l">
              <a:buFont typeface="Arial" panose="020B0604020202020204" pitchFamily="34" charset="0"/>
              <a:buChar char="•"/>
            </a:pPr>
            <a:r>
              <a:rPr lang="fi-FI" dirty="0" err="1"/>
              <a:t>Tasks</a:t>
            </a:r>
            <a:r>
              <a:rPr lang="fi-FI" dirty="0"/>
              <a:t> for </a:t>
            </a:r>
            <a:r>
              <a:rPr lang="fi-FI" dirty="0" err="1"/>
              <a:t>the</a:t>
            </a:r>
            <a:r>
              <a:rPr lang="fi-FI" dirty="0"/>
              <a:t> </a:t>
            </a:r>
            <a:r>
              <a:rPr lang="fi-FI" dirty="0" err="1"/>
              <a:t>coming</a:t>
            </a:r>
            <a:r>
              <a:rPr lang="fi-FI" dirty="0"/>
              <a:t> </a:t>
            </a:r>
            <a:r>
              <a:rPr lang="fi-FI" dirty="0" err="1"/>
              <a:t>months</a:t>
            </a:r>
            <a:r>
              <a:rPr lang="fi-FI" dirty="0"/>
              <a:t> 1-6</a:t>
            </a:r>
          </a:p>
          <a:p>
            <a:pPr marL="549275" indent="-457200" algn="l">
              <a:buFont typeface="Arial" panose="020B0604020202020204" pitchFamily="34" charset="0"/>
              <a:buChar char="•"/>
            </a:pPr>
            <a:r>
              <a:rPr lang="fi-FI" dirty="0" err="1"/>
              <a:t>Internal</a:t>
            </a:r>
            <a:r>
              <a:rPr lang="fi-FI" dirty="0"/>
              <a:t> </a:t>
            </a:r>
            <a:r>
              <a:rPr lang="fi-FI" dirty="0" err="1"/>
              <a:t>cooperation</a:t>
            </a:r>
            <a:r>
              <a:rPr lang="fi-FI" dirty="0"/>
              <a:t> </a:t>
            </a:r>
            <a:r>
              <a:rPr lang="fi-FI" dirty="0" err="1"/>
              <a:t>agreement</a:t>
            </a:r>
            <a:endParaRPr lang="fi-FI" dirty="0"/>
          </a:p>
          <a:p>
            <a:pPr marL="549275" indent="-457200" algn="l">
              <a:buFont typeface="Arial" panose="020B0604020202020204" pitchFamily="34" charset="0"/>
              <a:buChar char="•"/>
            </a:pPr>
            <a:r>
              <a:rPr lang="fi-FI" dirty="0" err="1"/>
              <a:t>Ethical</a:t>
            </a:r>
            <a:r>
              <a:rPr lang="fi-FI" dirty="0"/>
              <a:t> </a:t>
            </a:r>
            <a:r>
              <a:rPr lang="fi-FI" dirty="0" err="1"/>
              <a:t>issues</a:t>
            </a:r>
            <a:r>
              <a:rPr lang="fi-FI" dirty="0"/>
              <a:t> </a:t>
            </a:r>
            <a:r>
              <a:rPr lang="fi-FI" dirty="0" err="1"/>
              <a:t>before</a:t>
            </a:r>
            <a:r>
              <a:rPr lang="fi-FI" dirty="0"/>
              <a:t> </a:t>
            </a:r>
            <a:r>
              <a:rPr lang="fi-FI" dirty="0" err="1"/>
              <a:t>conducting</a:t>
            </a:r>
            <a:r>
              <a:rPr lang="fi-FI" dirty="0"/>
              <a:t> </a:t>
            </a:r>
            <a:r>
              <a:rPr lang="fi-FI" dirty="0" err="1"/>
              <a:t>interviews</a:t>
            </a:r>
            <a:endParaRPr lang="fi-FI" dirty="0"/>
          </a:p>
          <a:p>
            <a:pPr marL="549275" indent="-457200" algn="l">
              <a:buFont typeface="Arial" panose="020B0604020202020204" pitchFamily="34" charset="0"/>
              <a:buChar char="•"/>
            </a:pPr>
            <a:endParaRPr lang="fi-FI" dirty="0"/>
          </a:p>
          <a:p>
            <a:pPr marL="549275" indent="-457200" algn="l">
              <a:buFont typeface="Arial" panose="020B0604020202020204" pitchFamily="34" charset="0"/>
              <a:buChar char="•"/>
            </a:pPr>
            <a:endParaRPr lang="fi-FI" dirty="0"/>
          </a:p>
        </p:txBody>
      </p:sp>
    </p:spTree>
    <p:extLst>
      <p:ext uri="{BB962C8B-B14F-4D97-AF65-F5344CB8AC3E}">
        <p14:creationId xmlns:p14="http://schemas.microsoft.com/office/powerpoint/2010/main" val="68324088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26036"/>
            <a:ext cx="11521280" cy="1225803"/>
          </a:xfrm>
        </p:spPr>
        <p:txBody>
          <a:bodyPr/>
          <a:lstStyle/>
          <a:p>
            <a:r>
              <a:rPr lang="fi-FI" b="1" dirty="0" err="1">
                <a:solidFill>
                  <a:srgbClr val="002060"/>
                </a:solidFill>
              </a:rPr>
              <a:t>Thank</a:t>
            </a:r>
            <a:r>
              <a:rPr lang="fi-FI" b="1" dirty="0">
                <a:solidFill>
                  <a:srgbClr val="002060"/>
                </a:solidFill>
              </a:rPr>
              <a:t> </a:t>
            </a:r>
            <a:r>
              <a:rPr lang="fi-FI" b="1" dirty="0" err="1">
                <a:solidFill>
                  <a:srgbClr val="002060"/>
                </a:solidFill>
              </a:rPr>
              <a:t>you</a:t>
            </a:r>
            <a:r>
              <a:rPr lang="fi-FI" b="1" dirty="0">
                <a:solidFill>
                  <a:srgbClr val="002060"/>
                </a:solidFill>
              </a:rPr>
              <a:t> </a:t>
            </a:r>
            <a:r>
              <a:rPr lang="fi-FI" b="1" dirty="0" err="1">
                <a:solidFill>
                  <a:srgbClr val="002060"/>
                </a:solidFill>
              </a:rPr>
              <a:t>all</a:t>
            </a:r>
            <a:r>
              <a:rPr lang="fi-FI" b="1" dirty="0">
                <a:solidFill>
                  <a:srgbClr val="002060"/>
                </a:solidFill>
              </a:rPr>
              <a:t>! </a:t>
            </a:r>
          </a:p>
        </p:txBody>
      </p:sp>
      <p:pic>
        <p:nvPicPr>
          <p:cNvPr id="5" name="Picture 4" descr="A picture containing outdoor, snow, tree, forest&#10;&#10;Description automatically generated">
            <a:extLst>
              <a:ext uri="{FF2B5EF4-FFF2-40B4-BE49-F238E27FC236}">
                <a16:creationId xmlns:a16="http://schemas.microsoft.com/office/drawing/2014/main" id="{69DF0D73-3F99-2146-A57F-A36FDA2D7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109118"/>
            <a:ext cx="6938159" cy="4621881"/>
          </a:xfrm>
          <a:prstGeom prst="rect">
            <a:avLst/>
          </a:prstGeom>
        </p:spPr>
      </p:pic>
    </p:spTree>
    <p:extLst>
      <p:ext uri="{BB962C8B-B14F-4D97-AF65-F5344CB8AC3E}">
        <p14:creationId xmlns:p14="http://schemas.microsoft.com/office/powerpoint/2010/main" val="33708485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97937"/>
            <a:ext cx="11521280" cy="876059"/>
          </a:xfrm>
        </p:spPr>
        <p:txBody>
          <a:bodyPr/>
          <a:lstStyle/>
          <a:p>
            <a:r>
              <a:rPr lang="en-GB" b="1" dirty="0"/>
              <a:t>Research questions</a:t>
            </a:r>
            <a:endParaRPr lang="fi-FI" dirty="0"/>
          </a:p>
        </p:txBody>
      </p:sp>
      <p:sp>
        <p:nvSpPr>
          <p:cNvPr id="3" name="Content Placeholder 2"/>
          <p:cNvSpPr>
            <a:spLocks noGrp="1"/>
          </p:cNvSpPr>
          <p:nvPr>
            <p:ph idx="1"/>
          </p:nvPr>
        </p:nvSpPr>
        <p:spPr>
          <a:xfrm>
            <a:off x="335360" y="1273997"/>
            <a:ext cx="11521280" cy="5186066"/>
          </a:xfrm>
        </p:spPr>
        <p:txBody>
          <a:bodyPr>
            <a:normAutofit lnSpcReduction="10000"/>
          </a:bodyPr>
          <a:lstStyle/>
          <a:p>
            <a:pPr marL="606425" indent="-514350" algn="l">
              <a:lnSpc>
                <a:spcPct val="130000"/>
              </a:lnSpc>
              <a:buFont typeface="+mj-lt"/>
              <a:buAutoNum type="arabicPeriod"/>
            </a:pPr>
            <a:r>
              <a:rPr lang="fi-FI" b="1" dirty="0" err="1"/>
              <a:t>What</a:t>
            </a:r>
            <a:r>
              <a:rPr lang="fi-FI" b="1" dirty="0"/>
              <a:t> </a:t>
            </a:r>
            <a:r>
              <a:rPr lang="fi-FI" b="1" dirty="0" err="1">
                <a:solidFill>
                  <a:srgbClr val="C00000"/>
                </a:solidFill>
              </a:rPr>
              <a:t>public</a:t>
            </a:r>
            <a:r>
              <a:rPr lang="fi-FI" b="1" dirty="0">
                <a:solidFill>
                  <a:srgbClr val="C00000"/>
                </a:solidFill>
              </a:rPr>
              <a:t> </a:t>
            </a:r>
            <a:r>
              <a:rPr lang="fi-FI" b="1" dirty="0" err="1">
                <a:solidFill>
                  <a:srgbClr val="C00000"/>
                </a:solidFill>
              </a:rPr>
              <a:t>policy</a:t>
            </a:r>
            <a:r>
              <a:rPr lang="fi-FI" b="1" dirty="0">
                <a:solidFill>
                  <a:srgbClr val="C00000"/>
                </a:solidFill>
              </a:rPr>
              <a:t> and </a:t>
            </a:r>
            <a:r>
              <a:rPr lang="fi-FI" b="1" dirty="0" err="1">
                <a:solidFill>
                  <a:srgbClr val="C00000"/>
                </a:solidFill>
              </a:rPr>
              <a:t>social</a:t>
            </a:r>
            <a:r>
              <a:rPr lang="fi-FI" b="1" dirty="0">
                <a:solidFill>
                  <a:srgbClr val="C00000"/>
                </a:solidFill>
              </a:rPr>
              <a:t> </a:t>
            </a:r>
            <a:r>
              <a:rPr lang="fi-FI" b="1" dirty="0" err="1">
                <a:solidFill>
                  <a:srgbClr val="C00000"/>
                </a:solidFill>
              </a:rPr>
              <a:t>dialogue</a:t>
            </a:r>
            <a:r>
              <a:rPr lang="fi-FI" b="1" dirty="0">
                <a:solidFill>
                  <a:srgbClr val="C00000"/>
                </a:solidFill>
              </a:rPr>
              <a:t> </a:t>
            </a:r>
            <a:r>
              <a:rPr lang="fi-FI" b="1" dirty="0" err="1">
                <a:solidFill>
                  <a:srgbClr val="C00000"/>
                </a:solidFill>
              </a:rPr>
              <a:t>measures</a:t>
            </a:r>
            <a:r>
              <a:rPr lang="fi-FI" b="1" dirty="0">
                <a:solidFill>
                  <a:srgbClr val="C00000"/>
                </a:solidFill>
              </a:rPr>
              <a:t>, </a:t>
            </a:r>
            <a:r>
              <a:rPr lang="fi-FI" b="1" dirty="0" err="1"/>
              <a:t>targeting</a:t>
            </a:r>
            <a:r>
              <a:rPr lang="fi-FI" b="1" dirty="0"/>
              <a:t> </a:t>
            </a:r>
            <a:r>
              <a:rPr lang="fi-FI" b="1" dirty="0" err="1"/>
              <a:t>the</a:t>
            </a:r>
            <a:r>
              <a:rPr lang="fi-FI" b="1" dirty="0"/>
              <a:t> </a:t>
            </a:r>
            <a:r>
              <a:rPr lang="fi-FI" b="1" dirty="0" err="1"/>
              <a:t>selected</a:t>
            </a:r>
            <a:r>
              <a:rPr lang="fi-FI" b="1" dirty="0"/>
              <a:t> </a:t>
            </a:r>
            <a:r>
              <a:rPr lang="fi-FI" b="1" dirty="0" err="1"/>
              <a:t>vulnerable</a:t>
            </a:r>
            <a:r>
              <a:rPr lang="fi-FI" b="1" dirty="0"/>
              <a:t> </a:t>
            </a:r>
            <a:r>
              <a:rPr lang="fi-FI" b="1" dirty="0" err="1"/>
              <a:t>groups</a:t>
            </a:r>
            <a:r>
              <a:rPr lang="fi-FI" b="1" dirty="0"/>
              <a:t>, </a:t>
            </a:r>
            <a:r>
              <a:rPr lang="fi-FI" b="1" dirty="0" err="1"/>
              <a:t>were</a:t>
            </a:r>
            <a:r>
              <a:rPr lang="fi-FI" b="1" dirty="0"/>
              <a:t> </a:t>
            </a:r>
            <a:r>
              <a:rPr lang="fi-FI" b="1" dirty="0" err="1"/>
              <a:t>implemented</a:t>
            </a:r>
            <a:r>
              <a:rPr lang="fi-FI" b="1" dirty="0"/>
              <a:t> to </a:t>
            </a:r>
            <a:r>
              <a:rPr lang="fi-FI" b="1" dirty="0" err="1"/>
              <a:t>employment</a:t>
            </a:r>
            <a:r>
              <a:rPr lang="fi-FI" b="1" dirty="0"/>
              <a:t> and </a:t>
            </a:r>
            <a:r>
              <a:rPr lang="fi-FI" b="1" dirty="0" err="1"/>
              <a:t>social</a:t>
            </a:r>
            <a:r>
              <a:rPr lang="fi-FI" b="1" dirty="0"/>
              <a:t> </a:t>
            </a:r>
            <a:r>
              <a:rPr lang="fi-FI" b="1" dirty="0" err="1"/>
              <a:t>protection</a:t>
            </a:r>
            <a:r>
              <a:rPr lang="fi-FI" b="1" dirty="0"/>
              <a:t> </a:t>
            </a:r>
            <a:r>
              <a:rPr lang="fi-FI" b="1" dirty="0" err="1"/>
              <a:t>during</a:t>
            </a:r>
            <a:r>
              <a:rPr lang="fi-FI" b="1" dirty="0"/>
              <a:t> </a:t>
            </a:r>
            <a:r>
              <a:rPr lang="fi-FI" b="1" dirty="0" err="1"/>
              <a:t>the</a:t>
            </a:r>
            <a:r>
              <a:rPr lang="fi-FI" b="1" dirty="0"/>
              <a:t> COVID-19 </a:t>
            </a:r>
            <a:r>
              <a:rPr lang="fi-FI" b="1" dirty="0" err="1"/>
              <a:t>pandemic</a:t>
            </a:r>
            <a:r>
              <a:rPr lang="fi-FI" b="1" dirty="0"/>
              <a:t> 2020-2022?</a:t>
            </a:r>
            <a:endParaRPr lang="en-DE" dirty="0"/>
          </a:p>
          <a:p>
            <a:pPr marL="606425" indent="-514350" algn="l">
              <a:lnSpc>
                <a:spcPct val="130000"/>
              </a:lnSpc>
              <a:buFont typeface="+mj-lt"/>
              <a:buAutoNum type="arabicPeriod"/>
            </a:pPr>
            <a:r>
              <a:rPr lang="fi-FI" b="1" dirty="0"/>
              <a:t>To </a:t>
            </a:r>
            <a:r>
              <a:rPr lang="fi-FI" b="1" dirty="0" err="1"/>
              <a:t>what</a:t>
            </a:r>
            <a:r>
              <a:rPr lang="fi-FI" b="1" dirty="0"/>
              <a:t> </a:t>
            </a:r>
            <a:r>
              <a:rPr lang="fi-FI" b="1" dirty="0" err="1"/>
              <a:t>extent</a:t>
            </a:r>
            <a:r>
              <a:rPr lang="fi-FI" b="1" dirty="0"/>
              <a:t> and </a:t>
            </a:r>
            <a:r>
              <a:rPr lang="fi-FI" b="1" dirty="0" err="1"/>
              <a:t>how</a:t>
            </a:r>
            <a:r>
              <a:rPr lang="fi-FI" b="1" dirty="0"/>
              <a:t> </a:t>
            </a:r>
            <a:r>
              <a:rPr lang="fi-FI" b="1" dirty="0" err="1"/>
              <a:t>did</a:t>
            </a:r>
            <a:r>
              <a:rPr lang="fi-FI" b="1" dirty="0"/>
              <a:t> </a:t>
            </a:r>
            <a:r>
              <a:rPr lang="fi-FI" b="1" dirty="0" err="1">
                <a:solidFill>
                  <a:srgbClr val="C00000"/>
                </a:solidFill>
              </a:rPr>
              <a:t>social</a:t>
            </a:r>
            <a:r>
              <a:rPr lang="fi-FI" b="1" dirty="0">
                <a:solidFill>
                  <a:srgbClr val="C00000"/>
                </a:solidFill>
              </a:rPr>
              <a:t> </a:t>
            </a:r>
            <a:r>
              <a:rPr lang="fi-FI" b="1" dirty="0" err="1">
                <a:solidFill>
                  <a:srgbClr val="C00000"/>
                </a:solidFill>
              </a:rPr>
              <a:t>dialogue</a:t>
            </a:r>
            <a:r>
              <a:rPr lang="fi-FI" b="1" dirty="0">
                <a:solidFill>
                  <a:srgbClr val="C00000"/>
                </a:solidFill>
              </a:rPr>
              <a:t> play a </a:t>
            </a:r>
            <a:r>
              <a:rPr lang="fi-FI" b="1" dirty="0" err="1">
                <a:solidFill>
                  <a:srgbClr val="C00000"/>
                </a:solidFill>
              </a:rPr>
              <a:t>role</a:t>
            </a:r>
            <a:r>
              <a:rPr lang="fi-FI" b="1" dirty="0">
                <a:solidFill>
                  <a:srgbClr val="C00000"/>
                </a:solidFill>
              </a:rPr>
              <a:t> in </a:t>
            </a:r>
            <a:r>
              <a:rPr lang="fi-FI" b="1" dirty="0" err="1">
                <a:solidFill>
                  <a:srgbClr val="C00000"/>
                </a:solidFill>
              </a:rPr>
              <a:t>the</a:t>
            </a:r>
            <a:r>
              <a:rPr lang="fi-FI" b="1" dirty="0">
                <a:solidFill>
                  <a:srgbClr val="C00000"/>
                </a:solidFill>
              </a:rPr>
              <a:t> </a:t>
            </a:r>
            <a:r>
              <a:rPr lang="fi-FI" b="1" dirty="0" err="1">
                <a:solidFill>
                  <a:srgbClr val="C00000"/>
                </a:solidFill>
              </a:rPr>
              <a:t>implementation</a:t>
            </a:r>
            <a:r>
              <a:rPr lang="fi-FI" b="1" dirty="0">
                <a:solidFill>
                  <a:srgbClr val="C00000"/>
                </a:solidFill>
              </a:rPr>
              <a:t> of </a:t>
            </a:r>
            <a:r>
              <a:rPr lang="fi-FI" b="1" dirty="0" err="1">
                <a:solidFill>
                  <a:srgbClr val="C00000"/>
                </a:solidFill>
              </a:rPr>
              <a:t>social</a:t>
            </a:r>
            <a:r>
              <a:rPr lang="fi-FI" b="1" dirty="0">
                <a:solidFill>
                  <a:srgbClr val="C00000"/>
                </a:solidFill>
              </a:rPr>
              <a:t> and </a:t>
            </a:r>
            <a:r>
              <a:rPr lang="fi-FI" b="1" dirty="0" err="1">
                <a:solidFill>
                  <a:srgbClr val="C00000"/>
                </a:solidFill>
              </a:rPr>
              <a:t>employment</a:t>
            </a:r>
            <a:r>
              <a:rPr lang="fi-FI" b="1" dirty="0">
                <a:solidFill>
                  <a:srgbClr val="C00000"/>
                </a:solidFill>
              </a:rPr>
              <a:t> </a:t>
            </a:r>
            <a:r>
              <a:rPr lang="fi-FI" b="1" dirty="0" err="1">
                <a:solidFill>
                  <a:srgbClr val="C00000"/>
                </a:solidFill>
              </a:rPr>
              <a:t>rights</a:t>
            </a:r>
            <a:r>
              <a:rPr lang="fi-FI" b="1" dirty="0">
                <a:solidFill>
                  <a:srgbClr val="C00000"/>
                </a:solidFill>
              </a:rPr>
              <a:t> </a:t>
            </a:r>
            <a:r>
              <a:rPr lang="fi-FI" b="1" dirty="0"/>
              <a:t>of </a:t>
            </a:r>
            <a:r>
              <a:rPr lang="fi-FI" b="1" dirty="0" err="1"/>
              <a:t>selected</a:t>
            </a:r>
            <a:r>
              <a:rPr lang="fi-FI" b="1" dirty="0"/>
              <a:t> </a:t>
            </a:r>
            <a:r>
              <a:rPr lang="fi-FI" b="1" dirty="0" err="1"/>
              <a:t>vulnerable</a:t>
            </a:r>
            <a:r>
              <a:rPr lang="fi-FI" b="1" dirty="0"/>
              <a:t> </a:t>
            </a:r>
            <a:r>
              <a:rPr lang="fi-FI" b="1" dirty="0" err="1"/>
              <a:t>groups</a:t>
            </a:r>
            <a:r>
              <a:rPr lang="fi-FI" dirty="0"/>
              <a:t> </a:t>
            </a:r>
            <a:r>
              <a:rPr lang="fi-FI" b="1" dirty="0"/>
              <a:t>in </a:t>
            </a:r>
            <a:r>
              <a:rPr lang="fi-FI" b="1" dirty="0" err="1"/>
              <a:t>the</a:t>
            </a:r>
            <a:r>
              <a:rPr lang="fi-FI" b="1" dirty="0"/>
              <a:t> COVID-19 </a:t>
            </a:r>
            <a:r>
              <a:rPr lang="fi-FI" b="1" dirty="0" err="1"/>
              <a:t>pandemic</a:t>
            </a:r>
            <a:r>
              <a:rPr lang="fi-FI" b="1" dirty="0"/>
              <a:t> </a:t>
            </a:r>
            <a:r>
              <a:rPr lang="fi-FI" b="1" dirty="0" err="1"/>
              <a:t>between</a:t>
            </a:r>
            <a:r>
              <a:rPr lang="fi-FI" b="1" dirty="0"/>
              <a:t> 2020 and 2022?</a:t>
            </a:r>
            <a:endParaRPr lang="en-DE" dirty="0"/>
          </a:p>
          <a:p>
            <a:pPr marL="606425" indent="-514350" algn="l">
              <a:lnSpc>
                <a:spcPct val="130000"/>
              </a:lnSpc>
              <a:buFont typeface="+mj-lt"/>
              <a:buAutoNum type="arabicPeriod"/>
            </a:pPr>
            <a:r>
              <a:rPr lang="fi-FI" b="1" dirty="0" err="1"/>
              <a:t>What</a:t>
            </a:r>
            <a:r>
              <a:rPr lang="fi-FI" b="1" dirty="0"/>
              <a:t> </a:t>
            </a:r>
            <a:r>
              <a:rPr lang="fi-FI" b="1" dirty="0" err="1">
                <a:solidFill>
                  <a:srgbClr val="C00000"/>
                </a:solidFill>
              </a:rPr>
              <a:t>lessons</a:t>
            </a:r>
            <a:r>
              <a:rPr lang="fi-FI" b="1" dirty="0">
                <a:solidFill>
                  <a:srgbClr val="C00000"/>
                </a:solidFill>
              </a:rPr>
              <a:t> and </a:t>
            </a:r>
            <a:r>
              <a:rPr lang="fi-FI" b="1" dirty="0" err="1">
                <a:solidFill>
                  <a:srgbClr val="C00000"/>
                </a:solidFill>
              </a:rPr>
              <a:t>opportunities</a:t>
            </a:r>
            <a:r>
              <a:rPr lang="fi-FI" b="1" dirty="0">
                <a:solidFill>
                  <a:srgbClr val="C00000"/>
                </a:solidFill>
              </a:rPr>
              <a:t> </a:t>
            </a:r>
            <a:r>
              <a:rPr lang="fi-FI" b="1" dirty="0" err="1">
                <a:solidFill>
                  <a:srgbClr val="C00000"/>
                </a:solidFill>
              </a:rPr>
              <a:t>does</a:t>
            </a:r>
            <a:r>
              <a:rPr lang="fi-FI" b="1" dirty="0">
                <a:solidFill>
                  <a:srgbClr val="C00000"/>
                </a:solidFill>
              </a:rPr>
              <a:t> </a:t>
            </a:r>
            <a:r>
              <a:rPr lang="fi-FI" b="1" dirty="0" err="1">
                <a:solidFill>
                  <a:srgbClr val="C00000"/>
                </a:solidFill>
              </a:rPr>
              <a:t>the</a:t>
            </a:r>
            <a:r>
              <a:rPr lang="fi-FI" b="1" dirty="0">
                <a:solidFill>
                  <a:srgbClr val="C00000"/>
                </a:solidFill>
              </a:rPr>
              <a:t> COVID-19 </a:t>
            </a:r>
            <a:r>
              <a:rPr lang="fi-FI" b="1" dirty="0" err="1">
                <a:solidFill>
                  <a:srgbClr val="C00000"/>
                </a:solidFill>
              </a:rPr>
              <a:t>pandemic</a:t>
            </a:r>
            <a:r>
              <a:rPr lang="fi-FI" b="1" dirty="0">
                <a:solidFill>
                  <a:srgbClr val="C00000"/>
                </a:solidFill>
              </a:rPr>
              <a:t> </a:t>
            </a:r>
            <a:r>
              <a:rPr lang="fi-FI" b="1" dirty="0" err="1">
                <a:solidFill>
                  <a:srgbClr val="C00000"/>
                </a:solidFill>
              </a:rPr>
              <a:t>yield</a:t>
            </a:r>
            <a:r>
              <a:rPr lang="fi-FI" b="1" dirty="0">
                <a:solidFill>
                  <a:srgbClr val="C00000"/>
                </a:solidFill>
              </a:rPr>
              <a:t> for </a:t>
            </a:r>
            <a:r>
              <a:rPr lang="fi-FI" b="1" dirty="0" err="1">
                <a:solidFill>
                  <a:srgbClr val="C00000"/>
                </a:solidFill>
              </a:rPr>
              <a:t>strengthening</a:t>
            </a:r>
            <a:r>
              <a:rPr lang="fi-FI" b="1" dirty="0">
                <a:solidFill>
                  <a:srgbClr val="C00000"/>
                </a:solidFill>
              </a:rPr>
              <a:t> </a:t>
            </a:r>
            <a:r>
              <a:rPr lang="fi-FI" b="1" dirty="0" err="1">
                <a:solidFill>
                  <a:srgbClr val="C00000"/>
                </a:solidFill>
              </a:rPr>
              <a:t>social</a:t>
            </a:r>
            <a:r>
              <a:rPr lang="fi-FI" b="1" dirty="0">
                <a:solidFill>
                  <a:srgbClr val="C00000"/>
                </a:solidFill>
              </a:rPr>
              <a:t> </a:t>
            </a:r>
            <a:r>
              <a:rPr lang="fi-FI" b="1" dirty="0" err="1">
                <a:solidFill>
                  <a:srgbClr val="C00000"/>
                </a:solidFill>
              </a:rPr>
              <a:t>dialogue</a:t>
            </a:r>
            <a:r>
              <a:rPr lang="fi-FI" b="1" dirty="0">
                <a:solidFill>
                  <a:srgbClr val="C00000"/>
                </a:solidFill>
              </a:rPr>
              <a:t> </a:t>
            </a:r>
            <a:r>
              <a:rPr lang="fi-FI" b="1" dirty="0" err="1"/>
              <a:t>across</a:t>
            </a:r>
            <a:r>
              <a:rPr lang="fi-FI" b="1" dirty="0"/>
              <a:t> EU </a:t>
            </a:r>
            <a:r>
              <a:rPr lang="fi-FI" b="1" dirty="0" err="1"/>
              <a:t>member</a:t>
            </a:r>
            <a:r>
              <a:rPr lang="fi-FI" b="1" dirty="0"/>
              <a:t> </a:t>
            </a:r>
            <a:r>
              <a:rPr lang="fi-FI" b="1" dirty="0" err="1"/>
              <a:t>states</a:t>
            </a:r>
            <a:r>
              <a:rPr lang="fi-FI" b="1" dirty="0"/>
              <a:t> and </a:t>
            </a:r>
            <a:r>
              <a:rPr lang="fi-FI" b="1" dirty="0" err="1"/>
              <a:t>the</a:t>
            </a:r>
            <a:r>
              <a:rPr lang="fi-FI" b="1" dirty="0"/>
              <a:t> </a:t>
            </a:r>
            <a:r>
              <a:rPr lang="fi-FI" b="1" dirty="0" err="1"/>
              <a:t>candidate</a:t>
            </a:r>
            <a:r>
              <a:rPr lang="fi-FI" b="1" dirty="0"/>
              <a:t> </a:t>
            </a:r>
            <a:r>
              <a:rPr lang="fi-FI" b="1" dirty="0" err="1"/>
              <a:t>countries</a:t>
            </a:r>
            <a:r>
              <a:rPr lang="fi-FI" b="1" dirty="0"/>
              <a:t>?</a:t>
            </a:r>
            <a:endParaRPr lang="en-DE" dirty="0"/>
          </a:p>
          <a:p>
            <a:pPr marL="606425" indent="-514350" algn="l">
              <a:lnSpc>
                <a:spcPct val="130000"/>
              </a:lnSpc>
              <a:buFont typeface="+mj-lt"/>
              <a:buAutoNum type="arabicPeriod"/>
            </a:pPr>
            <a:endParaRPr lang="fi-FI" dirty="0"/>
          </a:p>
        </p:txBody>
      </p:sp>
    </p:spTree>
    <p:extLst>
      <p:ext uri="{BB962C8B-B14F-4D97-AF65-F5344CB8AC3E}">
        <p14:creationId xmlns:p14="http://schemas.microsoft.com/office/powerpoint/2010/main" val="42806118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97937"/>
            <a:ext cx="11521280" cy="876059"/>
          </a:xfrm>
        </p:spPr>
        <p:txBody>
          <a:bodyPr/>
          <a:lstStyle/>
          <a:p>
            <a:r>
              <a:rPr lang="en-GB" b="1" dirty="0"/>
              <a:t>Project aims</a:t>
            </a:r>
            <a:endParaRPr lang="fi-FI" dirty="0"/>
          </a:p>
        </p:txBody>
      </p:sp>
      <p:sp>
        <p:nvSpPr>
          <p:cNvPr id="3" name="Content Placeholder 2"/>
          <p:cNvSpPr>
            <a:spLocks noGrp="1"/>
          </p:cNvSpPr>
          <p:nvPr>
            <p:ph idx="1"/>
          </p:nvPr>
        </p:nvSpPr>
        <p:spPr>
          <a:xfrm>
            <a:off x="335360" y="1039528"/>
            <a:ext cx="11521280" cy="5592278"/>
          </a:xfrm>
        </p:spPr>
        <p:txBody>
          <a:bodyPr>
            <a:normAutofit lnSpcReduction="10000"/>
          </a:bodyPr>
          <a:lstStyle/>
          <a:p>
            <a:pPr marL="606425" lvl="0" indent="-514350" algn="l">
              <a:buFont typeface="Wingdings" pitchFamily="2" charset="2"/>
              <a:buChar char="ü"/>
            </a:pPr>
            <a:r>
              <a:rPr lang="fi-FI" dirty="0" err="1">
                <a:solidFill>
                  <a:srgbClr val="C00000"/>
                </a:solidFill>
                <a:latin typeface="+mn-lt"/>
              </a:rPr>
              <a:t>Mapping</a:t>
            </a:r>
            <a:r>
              <a:rPr lang="fi-FI" dirty="0">
                <a:solidFill>
                  <a:srgbClr val="C00000"/>
                </a:solidFill>
                <a:latin typeface="+mn-lt"/>
              </a:rPr>
              <a:t> </a:t>
            </a:r>
            <a:r>
              <a:rPr lang="fi-FI" dirty="0" err="1">
                <a:solidFill>
                  <a:srgbClr val="C00000"/>
                </a:solidFill>
                <a:latin typeface="+mn-lt"/>
              </a:rPr>
              <a:t>public</a:t>
            </a:r>
            <a:r>
              <a:rPr lang="fi-FI" dirty="0">
                <a:solidFill>
                  <a:srgbClr val="C00000"/>
                </a:solidFill>
                <a:latin typeface="+mn-lt"/>
              </a:rPr>
              <a:t> </a:t>
            </a:r>
            <a:r>
              <a:rPr lang="fi-FI" dirty="0" err="1">
                <a:solidFill>
                  <a:srgbClr val="C00000"/>
                </a:solidFill>
                <a:latin typeface="+mn-lt"/>
              </a:rPr>
              <a:t>policy</a:t>
            </a:r>
            <a:r>
              <a:rPr lang="fi-FI" dirty="0">
                <a:solidFill>
                  <a:srgbClr val="C00000"/>
                </a:solidFill>
                <a:latin typeface="+mn-lt"/>
              </a:rPr>
              <a:t> </a:t>
            </a:r>
            <a:r>
              <a:rPr lang="fi-FI" dirty="0">
                <a:latin typeface="+mn-lt"/>
              </a:rPr>
              <a:t>at </a:t>
            </a:r>
            <a:r>
              <a:rPr lang="fi-FI" dirty="0" err="1">
                <a:latin typeface="+mn-lt"/>
              </a:rPr>
              <a:t>national</a:t>
            </a:r>
            <a:r>
              <a:rPr lang="fi-FI" dirty="0">
                <a:latin typeface="+mn-lt"/>
              </a:rPr>
              <a:t> and EU-</a:t>
            </a:r>
            <a:r>
              <a:rPr lang="fi-FI" dirty="0" err="1">
                <a:latin typeface="+mn-lt"/>
              </a:rPr>
              <a:t>level</a:t>
            </a:r>
            <a:r>
              <a:rPr lang="fi-FI" dirty="0">
                <a:latin typeface="+mn-lt"/>
              </a:rPr>
              <a:t> in </a:t>
            </a:r>
            <a:r>
              <a:rPr lang="fi-FI" dirty="0" err="1">
                <a:latin typeface="+mn-lt"/>
              </a:rPr>
              <a:t>defense</a:t>
            </a:r>
            <a:r>
              <a:rPr lang="fi-FI" dirty="0">
                <a:latin typeface="+mn-lt"/>
              </a:rPr>
              <a:t> of </a:t>
            </a:r>
            <a:r>
              <a:rPr lang="fi-FI" dirty="0" err="1">
                <a:latin typeface="+mn-lt"/>
              </a:rPr>
              <a:t>the</a:t>
            </a:r>
            <a:r>
              <a:rPr lang="fi-FI" dirty="0">
                <a:latin typeface="+mn-lt"/>
              </a:rPr>
              <a:t> </a:t>
            </a:r>
            <a:r>
              <a:rPr lang="fi-FI" dirty="0" err="1">
                <a:latin typeface="+mn-lt"/>
              </a:rPr>
              <a:t>vulnerable</a:t>
            </a:r>
            <a:r>
              <a:rPr lang="fi-FI" dirty="0">
                <a:latin typeface="+mn-lt"/>
              </a:rPr>
              <a:t> </a:t>
            </a:r>
            <a:r>
              <a:rPr lang="fi-FI" dirty="0" err="1">
                <a:latin typeface="+mn-lt"/>
              </a:rPr>
              <a:t>groups</a:t>
            </a:r>
            <a:r>
              <a:rPr lang="fi-FI" dirty="0">
                <a:latin typeface="+mn-lt"/>
              </a:rPr>
              <a:t> </a:t>
            </a:r>
            <a:r>
              <a:rPr lang="fi-FI" dirty="0" err="1">
                <a:latin typeface="+mn-lt"/>
              </a:rPr>
              <a:t>upon</a:t>
            </a:r>
            <a:r>
              <a:rPr lang="fi-FI" dirty="0">
                <a:latin typeface="+mn-lt"/>
              </a:rPr>
              <a:t> </a:t>
            </a:r>
            <a:r>
              <a:rPr lang="fi-FI" dirty="0" err="1">
                <a:latin typeface="+mn-lt"/>
              </a:rPr>
              <a:t>the</a:t>
            </a:r>
            <a:r>
              <a:rPr lang="fi-FI" dirty="0">
                <a:latin typeface="+mn-lt"/>
              </a:rPr>
              <a:t> COVID-19 </a:t>
            </a:r>
            <a:r>
              <a:rPr lang="fi-FI" dirty="0" err="1">
                <a:latin typeface="+mn-lt"/>
              </a:rPr>
              <a:t>pandemic</a:t>
            </a:r>
            <a:r>
              <a:rPr lang="fi-FI" dirty="0">
                <a:latin typeface="+mn-lt"/>
              </a:rPr>
              <a:t> </a:t>
            </a:r>
          </a:p>
          <a:p>
            <a:pPr marL="606425" indent="-514350" algn="l">
              <a:buFont typeface="Wingdings" pitchFamily="2" charset="2"/>
              <a:buChar char="ü"/>
            </a:pPr>
            <a:r>
              <a:rPr lang="fi-FI" dirty="0" err="1">
                <a:solidFill>
                  <a:srgbClr val="C00000"/>
                </a:solidFill>
                <a:latin typeface="+mn-lt"/>
              </a:rPr>
              <a:t>Mapping</a:t>
            </a:r>
            <a:r>
              <a:rPr lang="fi-FI" dirty="0">
                <a:solidFill>
                  <a:srgbClr val="C00000"/>
                </a:solidFill>
                <a:latin typeface="+mn-lt"/>
              </a:rPr>
              <a:t> </a:t>
            </a:r>
            <a:r>
              <a:rPr lang="fi-FI" dirty="0" err="1">
                <a:solidFill>
                  <a:srgbClr val="C00000"/>
                </a:solidFill>
                <a:latin typeface="+mn-lt"/>
              </a:rPr>
              <a:t>social</a:t>
            </a:r>
            <a:r>
              <a:rPr lang="fi-FI" dirty="0">
                <a:solidFill>
                  <a:srgbClr val="C00000"/>
                </a:solidFill>
                <a:latin typeface="+mn-lt"/>
              </a:rPr>
              <a:t> </a:t>
            </a:r>
            <a:r>
              <a:rPr lang="fi-FI" dirty="0" err="1">
                <a:solidFill>
                  <a:srgbClr val="C00000"/>
                </a:solidFill>
                <a:latin typeface="+mn-lt"/>
              </a:rPr>
              <a:t>partners</a:t>
            </a:r>
            <a:r>
              <a:rPr lang="fi-FI" dirty="0">
                <a:solidFill>
                  <a:srgbClr val="C00000"/>
                </a:solidFill>
                <a:latin typeface="+mn-lt"/>
              </a:rPr>
              <a:t>’ </a:t>
            </a:r>
            <a:r>
              <a:rPr lang="fi-FI" dirty="0" err="1">
                <a:solidFill>
                  <a:srgbClr val="C00000"/>
                </a:solidFill>
                <a:latin typeface="+mn-lt"/>
              </a:rPr>
              <a:t>strategies</a:t>
            </a:r>
            <a:r>
              <a:rPr lang="fi-FI" dirty="0">
                <a:solidFill>
                  <a:srgbClr val="C00000"/>
                </a:solidFill>
                <a:latin typeface="+mn-lt"/>
              </a:rPr>
              <a:t> </a:t>
            </a:r>
            <a:r>
              <a:rPr lang="fi-FI" dirty="0">
                <a:latin typeface="+mn-lt"/>
              </a:rPr>
              <a:t>at </a:t>
            </a:r>
            <a:r>
              <a:rPr lang="fi-FI" dirty="0" err="1">
                <a:latin typeface="+mn-lt"/>
              </a:rPr>
              <a:t>national</a:t>
            </a:r>
            <a:r>
              <a:rPr lang="fi-FI" dirty="0">
                <a:latin typeface="+mn-lt"/>
              </a:rPr>
              <a:t> and EU </a:t>
            </a:r>
            <a:r>
              <a:rPr lang="fi-FI" dirty="0" err="1">
                <a:latin typeface="+mn-lt"/>
              </a:rPr>
              <a:t>level</a:t>
            </a:r>
            <a:r>
              <a:rPr lang="fi-FI" dirty="0">
                <a:latin typeface="+mn-lt"/>
              </a:rPr>
              <a:t> in </a:t>
            </a:r>
            <a:r>
              <a:rPr lang="fi-FI" dirty="0" err="1">
                <a:latin typeface="+mn-lt"/>
              </a:rPr>
              <a:t>defense</a:t>
            </a:r>
            <a:r>
              <a:rPr lang="fi-FI" dirty="0">
                <a:latin typeface="+mn-lt"/>
              </a:rPr>
              <a:t> of </a:t>
            </a:r>
            <a:r>
              <a:rPr lang="fi-FI" dirty="0" err="1">
                <a:latin typeface="+mn-lt"/>
              </a:rPr>
              <a:t>the</a:t>
            </a:r>
            <a:r>
              <a:rPr lang="fi-FI" dirty="0">
                <a:latin typeface="+mn-lt"/>
              </a:rPr>
              <a:t> </a:t>
            </a:r>
            <a:r>
              <a:rPr lang="fi-FI" dirty="0" err="1">
                <a:latin typeface="+mn-lt"/>
              </a:rPr>
              <a:t>vulnerable</a:t>
            </a:r>
            <a:r>
              <a:rPr lang="fi-FI" dirty="0">
                <a:latin typeface="+mn-lt"/>
              </a:rPr>
              <a:t> </a:t>
            </a:r>
            <a:r>
              <a:rPr lang="fi-FI" dirty="0" err="1">
                <a:latin typeface="+mn-lt"/>
              </a:rPr>
              <a:t>groups</a:t>
            </a:r>
            <a:r>
              <a:rPr lang="fi-FI" dirty="0">
                <a:latin typeface="+mn-lt"/>
              </a:rPr>
              <a:t> </a:t>
            </a:r>
            <a:r>
              <a:rPr lang="fi-FI" dirty="0" err="1">
                <a:latin typeface="+mn-lt"/>
              </a:rPr>
              <a:t>upon</a:t>
            </a:r>
            <a:r>
              <a:rPr lang="fi-FI" dirty="0">
                <a:latin typeface="+mn-lt"/>
              </a:rPr>
              <a:t> </a:t>
            </a:r>
            <a:r>
              <a:rPr lang="fi-FI" dirty="0" err="1">
                <a:latin typeface="+mn-lt"/>
              </a:rPr>
              <a:t>the</a:t>
            </a:r>
            <a:r>
              <a:rPr lang="fi-FI" dirty="0">
                <a:latin typeface="+mn-lt"/>
              </a:rPr>
              <a:t> COVID-19 </a:t>
            </a:r>
            <a:r>
              <a:rPr lang="fi-FI" dirty="0" err="1">
                <a:latin typeface="+mn-lt"/>
              </a:rPr>
              <a:t>pandemic</a:t>
            </a:r>
            <a:r>
              <a:rPr lang="fi-FI" dirty="0">
                <a:latin typeface="+mn-lt"/>
              </a:rPr>
              <a:t> </a:t>
            </a:r>
          </a:p>
          <a:p>
            <a:pPr marL="606425" lvl="0" indent="-514350" algn="l">
              <a:buFont typeface="Wingdings" pitchFamily="2" charset="2"/>
              <a:buChar char="ü"/>
            </a:pPr>
            <a:r>
              <a:rPr lang="fi-FI" dirty="0" err="1">
                <a:solidFill>
                  <a:srgbClr val="C00000"/>
                </a:solidFill>
                <a:latin typeface="+mn-lt"/>
              </a:rPr>
              <a:t>Seeking</a:t>
            </a:r>
            <a:r>
              <a:rPr lang="fi-FI" dirty="0">
                <a:solidFill>
                  <a:srgbClr val="C00000"/>
                </a:solidFill>
                <a:latin typeface="+mn-lt"/>
              </a:rPr>
              <a:t> </a:t>
            </a:r>
            <a:r>
              <a:rPr lang="fi-FI" dirty="0" err="1">
                <a:solidFill>
                  <a:srgbClr val="C00000"/>
                </a:solidFill>
                <a:latin typeface="+mn-lt"/>
              </a:rPr>
              <a:t>interactions</a:t>
            </a:r>
            <a:r>
              <a:rPr lang="fi-FI" dirty="0">
                <a:solidFill>
                  <a:srgbClr val="C00000"/>
                </a:solidFill>
                <a:latin typeface="+mn-lt"/>
              </a:rPr>
              <a:t> </a:t>
            </a:r>
            <a:r>
              <a:rPr lang="fi-FI" dirty="0" err="1">
                <a:solidFill>
                  <a:srgbClr val="C00000"/>
                </a:solidFill>
                <a:latin typeface="+mn-lt"/>
              </a:rPr>
              <a:t>between</a:t>
            </a:r>
            <a:r>
              <a:rPr lang="fi-FI" dirty="0">
                <a:solidFill>
                  <a:srgbClr val="C00000"/>
                </a:solidFill>
                <a:latin typeface="+mn-lt"/>
              </a:rPr>
              <a:t> </a:t>
            </a:r>
            <a:r>
              <a:rPr lang="fi-FI" dirty="0" err="1">
                <a:solidFill>
                  <a:srgbClr val="C00000"/>
                </a:solidFill>
                <a:latin typeface="+mn-lt"/>
              </a:rPr>
              <a:t>social</a:t>
            </a:r>
            <a:r>
              <a:rPr lang="fi-FI" dirty="0">
                <a:solidFill>
                  <a:srgbClr val="C00000"/>
                </a:solidFill>
                <a:latin typeface="+mn-lt"/>
              </a:rPr>
              <a:t> </a:t>
            </a:r>
            <a:r>
              <a:rPr lang="fi-FI" dirty="0" err="1">
                <a:solidFill>
                  <a:srgbClr val="C00000"/>
                </a:solidFill>
                <a:latin typeface="+mn-lt"/>
              </a:rPr>
              <a:t>partners</a:t>
            </a:r>
            <a:r>
              <a:rPr lang="fi-FI" dirty="0">
                <a:solidFill>
                  <a:srgbClr val="C00000"/>
                </a:solidFill>
                <a:latin typeface="+mn-lt"/>
              </a:rPr>
              <a:t>’ </a:t>
            </a:r>
            <a:r>
              <a:rPr lang="fi-FI" dirty="0" err="1">
                <a:solidFill>
                  <a:srgbClr val="C00000"/>
                </a:solidFill>
                <a:latin typeface="+mn-lt"/>
              </a:rPr>
              <a:t>activities</a:t>
            </a:r>
            <a:r>
              <a:rPr lang="fi-FI" dirty="0">
                <a:solidFill>
                  <a:srgbClr val="C00000"/>
                </a:solidFill>
                <a:latin typeface="+mn-lt"/>
              </a:rPr>
              <a:t> and </a:t>
            </a:r>
            <a:r>
              <a:rPr lang="fi-FI" dirty="0" err="1">
                <a:solidFill>
                  <a:srgbClr val="C00000"/>
                </a:solidFill>
                <a:latin typeface="+mn-lt"/>
              </a:rPr>
              <a:t>policy</a:t>
            </a:r>
            <a:r>
              <a:rPr lang="fi-FI" dirty="0">
                <a:solidFill>
                  <a:srgbClr val="C00000"/>
                </a:solidFill>
                <a:latin typeface="+mn-lt"/>
              </a:rPr>
              <a:t> </a:t>
            </a:r>
            <a:r>
              <a:rPr lang="fi-FI" dirty="0" err="1">
                <a:solidFill>
                  <a:srgbClr val="C00000"/>
                </a:solidFill>
                <a:latin typeface="+mn-lt"/>
              </a:rPr>
              <a:t>making</a:t>
            </a:r>
            <a:r>
              <a:rPr lang="fi-FI" dirty="0">
                <a:solidFill>
                  <a:srgbClr val="C00000"/>
                </a:solidFill>
                <a:latin typeface="+mn-lt"/>
              </a:rPr>
              <a:t> </a:t>
            </a:r>
            <a:r>
              <a:rPr lang="fi-FI" dirty="0">
                <a:latin typeface="+mn-lt"/>
              </a:rPr>
              <a:t>in </a:t>
            </a:r>
            <a:r>
              <a:rPr lang="fi-FI" dirty="0" err="1">
                <a:latin typeface="+mn-lt"/>
              </a:rPr>
              <a:t>tackling</a:t>
            </a:r>
            <a:r>
              <a:rPr lang="fi-FI" dirty="0">
                <a:latin typeface="+mn-lt"/>
              </a:rPr>
              <a:t> </a:t>
            </a:r>
            <a:r>
              <a:rPr lang="fi-FI" dirty="0" err="1">
                <a:latin typeface="+mn-lt"/>
              </a:rPr>
              <a:t>social</a:t>
            </a:r>
            <a:r>
              <a:rPr lang="fi-FI" dirty="0">
                <a:latin typeface="+mn-lt"/>
              </a:rPr>
              <a:t> and </a:t>
            </a:r>
            <a:r>
              <a:rPr lang="fi-FI" dirty="0" err="1">
                <a:latin typeface="+mn-lt"/>
              </a:rPr>
              <a:t>employment</a:t>
            </a:r>
            <a:r>
              <a:rPr lang="fi-FI" dirty="0">
                <a:latin typeface="+mn-lt"/>
              </a:rPr>
              <a:t> </a:t>
            </a:r>
            <a:r>
              <a:rPr lang="fi-FI" dirty="0" err="1">
                <a:latin typeface="+mn-lt"/>
              </a:rPr>
              <a:t>risks</a:t>
            </a:r>
            <a:r>
              <a:rPr lang="fi-FI" dirty="0">
                <a:latin typeface="+mn-lt"/>
              </a:rPr>
              <a:t> of </a:t>
            </a:r>
            <a:r>
              <a:rPr lang="fi-FI" dirty="0" err="1">
                <a:latin typeface="+mn-lt"/>
              </a:rPr>
              <a:t>vulnerable</a:t>
            </a:r>
            <a:r>
              <a:rPr lang="fi-FI" dirty="0">
                <a:latin typeface="+mn-lt"/>
              </a:rPr>
              <a:t> </a:t>
            </a:r>
            <a:r>
              <a:rPr lang="fi-FI" dirty="0" err="1">
                <a:latin typeface="+mn-lt"/>
              </a:rPr>
              <a:t>groups</a:t>
            </a:r>
            <a:r>
              <a:rPr lang="fi-FI" dirty="0">
                <a:latin typeface="+mn-lt"/>
              </a:rPr>
              <a:t> </a:t>
            </a:r>
          </a:p>
          <a:p>
            <a:pPr marL="606425" lvl="0" indent="-514350" algn="l">
              <a:buFont typeface="Wingdings" pitchFamily="2" charset="2"/>
              <a:buChar char="ü"/>
            </a:pPr>
            <a:r>
              <a:rPr lang="fi-FI" dirty="0" err="1">
                <a:latin typeface="+mn-lt"/>
              </a:rPr>
              <a:t>Promoting</a:t>
            </a:r>
            <a:r>
              <a:rPr lang="fi-FI" dirty="0">
                <a:latin typeface="+mn-lt"/>
              </a:rPr>
              <a:t> </a:t>
            </a:r>
            <a:r>
              <a:rPr lang="fi-FI" dirty="0" err="1">
                <a:solidFill>
                  <a:srgbClr val="C00000"/>
                </a:solidFill>
                <a:latin typeface="+mn-lt"/>
              </a:rPr>
              <a:t>exchange</a:t>
            </a:r>
            <a:r>
              <a:rPr lang="fi-FI" dirty="0">
                <a:solidFill>
                  <a:srgbClr val="C00000"/>
                </a:solidFill>
                <a:latin typeface="+mn-lt"/>
              </a:rPr>
              <a:t> of </a:t>
            </a:r>
            <a:r>
              <a:rPr lang="fi-FI" dirty="0" err="1">
                <a:solidFill>
                  <a:srgbClr val="C00000"/>
                </a:solidFill>
                <a:latin typeface="+mn-lt"/>
              </a:rPr>
              <a:t>information</a:t>
            </a:r>
            <a:r>
              <a:rPr lang="fi-FI" dirty="0">
                <a:solidFill>
                  <a:srgbClr val="C00000"/>
                </a:solidFill>
                <a:latin typeface="+mn-lt"/>
              </a:rPr>
              <a:t> for </a:t>
            </a:r>
            <a:r>
              <a:rPr lang="fi-FI" dirty="0" err="1">
                <a:solidFill>
                  <a:srgbClr val="C00000"/>
                </a:solidFill>
                <a:latin typeface="+mn-lt"/>
              </a:rPr>
              <a:t>effective</a:t>
            </a:r>
            <a:r>
              <a:rPr lang="fi-FI" dirty="0">
                <a:solidFill>
                  <a:srgbClr val="C00000"/>
                </a:solidFill>
                <a:latin typeface="+mn-lt"/>
              </a:rPr>
              <a:t> </a:t>
            </a:r>
            <a:r>
              <a:rPr lang="fi-FI" dirty="0" err="1">
                <a:solidFill>
                  <a:srgbClr val="C00000"/>
                </a:solidFill>
                <a:latin typeface="+mn-lt"/>
              </a:rPr>
              <a:t>social</a:t>
            </a:r>
            <a:r>
              <a:rPr lang="fi-FI" dirty="0">
                <a:solidFill>
                  <a:srgbClr val="C00000"/>
                </a:solidFill>
                <a:latin typeface="+mn-lt"/>
              </a:rPr>
              <a:t> </a:t>
            </a:r>
            <a:r>
              <a:rPr lang="fi-FI" dirty="0" err="1">
                <a:solidFill>
                  <a:srgbClr val="C00000"/>
                </a:solidFill>
                <a:latin typeface="+mn-lt"/>
              </a:rPr>
              <a:t>dialogue</a:t>
            </a:r>
            <a:r>
              <a:rPr lang="fi-FI" dirty="0">
                <a:solidFill>
                  <a:srgbClr val="C00000"/>
                </a:solidFill>
                <a:latin typeface="+mn-lt"/>
              </a:rPr>
              <a:t> </a:t>
            </a:r>
            <a:r>
              <a:rPr lang="fi-FI" dirty="0" err="1">
                <a:latin typeface="+mn-lt"/>
              </a:rPr>
              <a:t>between</a:t>
            </a:r>
            <a:r>
              <a:rPr lang="fi-FI" dirty="0">
                <a:latin typeface="+mn-lt"/>
              </a:rPr>
              <a:t> </a:t>
            </a:r>
            <a:r>
              <a:rPr lang="fi-FI" dirty="0" err="1">
                <a:latin typeface="+mn-lt"/>
              </a:rPr>
              <a:t>workers</a:t>
            </a:r>
            <a:r>
              <a:rPr lang="fi-FI" dirty="0">
                <a:latin typeface="+mn-lt"/>
              </a:rPr>
              <a:t>, </a:t>
            </a:r>
            <a:r>
              <a:rPr lang="fi-FI" dirty="0" err="1">
                <a:latin typeface="+mn-lt"/>
              </a:rPr>
              <a:t>employers</a:t>
            </a:r>
            <a:r>
              <a:rPr lang="fi-FI" dirty="0">
                <a:latin typeface="+mn-lt"/>
              </a:rPr>
              <a:t> and </a:t>
            </a:r>
            <a:r>
              <a:rPr lang="fi-FI" dirty="0" err="1">
                <a:latin typeface="+mn-lt"/>
              </a:rPr>
              <a:t>public</a:t>
            </a:r>
            <a:r>
              <a:rPr lang="fi-FI" dirty="0">
                <a:latin typeface="+mn-lt"/>
              </a:rPr>
              <a:t> </a:t>
            </a:r>
            <a:r>
              <a:rPr lang="fi-FI" dirty="0" err="1">
                <a:latin typeface="+mn-lt"/>
              </a:rPr>
              <a:t>authorities</a:t>
            </a:r>
            <a:r>
              <a:rPr lang="fi-FI" dirty="0">
                <a:latin typeface="+mn-lt"/>
              </a:rPr>
              <a:t> at </a:t>
            </a:r>
            <a:r>
              <a:rPr lang="fi-FI" dirty="0" err="1">
                <a:latin typeface="+mn-lt"/>
              </a:rPr>
              <a:t>national</a:t>
            </a:r>
            <a:r>
              <a:rPr lang="fi-FI" dirty="0">
                <a:latin typeface="+mn-lt"/>
              </a:rPr>
              <a:t> and EU </a:t>
            </a:r>
            <a:r>
              <a:rPr lang="fi-FI" dirty="0" err="1">
                <a:latin typeface="+mn-lt"/>
              </a:rPr>
              <a:t>level</a:t>
            </a:r>
            <a:r>
              <a:rPr lang="fi-FI" dirty="0">
                <a:latin typeface="+mn-lt"/>
              </a:rPr>
              <a:t> </a:t>
            </a:r>
          </a:p>
          <a:p>
            <a:pPr marL="606425" lvl="0" indent="-514350" algn="l">
              <a:buFont typeface="Wingdings" pitchFamily="2" charset="2"/>
              <a:buChar char="ü"/>
            </a:pPr>
            <a:r>
              <a:rPr lang="fi-FI" dirty="0" err="1">
                <a:latin typeface="+mn-lt"/>
              </a:rPr>
              <a:t>Understanding</a:t>
            </a:r>
            <a:r>
              <a:rPr lang="fi-FI" dirty="0">
                <a:latin typeface="+mn-lt"/>
              </a:rPr>
              <a:t> </a:t>
            </a:r>
            <a:r>
              <a:rPr lang="fi-FI" dirty="0" err="1">
                <a:latin typeface="+mn-lt"/>
              </a:rPr>
              <a:t>better</a:t>
            </a:r>
            <a:r>
              <a:rPr lang="fi-FI" dirty="0">
                <a:latin typeface="+mn-lt"/>
              </a:rPr>
              <a:t> </a:t>
            </a:r>
            <a:r>
              <a:rPr lang="fi-FI" dirty="0" err="1">
                <a:latin typeface="+mn-lt"/>
              </a:rPr>
              <a:t>the</a:t>
            </a:r>
            <a:r>
              <a:rPr lang="fi-FI" dirty="0">
                <a:latin typeface="+mn-lt"/>
              </a:rPr>
              <a:t> </a:t>
            </a:r>
            <a:r>
              <a:rPr lang="fi-FI" dirty="0" err="1">
                <a:solidFill>
                  <a:srgbClr val="C00000"/>
                </a:solidFill>
                <a:latin typeface="+mn-lt"/>
              </a:rPr>
              <a:t>risks</a:t>
            </a:r>
            <a:r>
              <a:rPr lang="fi-FI" dirty="0">
                <a:solidFill>
                  <a:srgbClr val="C00000"/>
                </a:solidFill>
                <a:latin typeface="+mn-lt"/>
              </a:rPr>
              <a:t> and </a:t>
            </a:r>
            <a:r>
              <a:rPr lang="fi-FI" dirty="0" err="1">
                <a:solidFill>
                  <a:srgbClr val="C00000"/>
                </a:solidFill>
                <a:latin typeface="+mn-lt"/>
              </a:rPr>
              <a:t>opportunities</a:t>
            </a:r>
            <a:r>
              <a:rPr lang="fi-FI" dirty="0">
                <a:solidFill>
                  <a:srgbClr val="C00000"/>
                </a:solidFill>
                <a:latin typeface="+mn-lt"/>
              </a:rPr>
              <a:t> </a:t>
            </a:r>
            <a:r>
              <a:rPr lang="fi-FI" dirty="0">
                <a:latin typeface="+mn-lt"/>
              </a:rPr>
              <a:t>for </a:t>
            </a:r>
            <a:r>
              <a:rPr lang="fi-FI" dirty="0" err="1">
                <a:latin typeface="+mn-lt"/>
              </a:rPr>
              <a:t>defending</a:t>
            </a:r>
            <a:r>
              <a:rPr lang="fi-FI" dirty="0">
                <a:latin typeface="+mn-lt"/>
              </a:rPr>
              <a:t> </a:t>
            </a:r>
            <a:r>
              <a:rPr lang="fi-FI" dirty="0" err="1">
                <a:latin typeface="+mn-lt"/>
              </a:rPr>
              <a:t>the</a:t>
            </a:r>
            <a:r>
              <a:rPr lang="fi-FI" dirty="0">
                <a:latin typeface="+mn-lt"/>
              </a:rPr>
              <a:t> </a:t>
            </a:r>
            <a:r>
              <a:rPr lang="fi-FI" dirty="0" err="1">
                <a:latin typeface="+mn-lt"/>
              </a:rPr>
              <a:t>vulnerable</a:t>
            </a:r>
            <a:r>
              <a:rPr lang="fi-FI" dirty="0">
                <a:latin typeface="+mn-lt"/>
              </a:rPr>
              <a:t> </a:t>
            </a:r>
            <a:r>
              <a:rPr lang="fi-FI" dirty="0" err="1">
                <a:latin typeface="+mn-lt"/>
              </a:rPr>
              <a:t>groups</a:t>
            </a:r>
            <a:r>
              <a:rPr lang="fi-FI" dirty="0">
                <a:latin typeface="+mn-lt"/>
              </a:rPr>
              <a:t> in </a:t>
            </a:r>
            <a:r>
              <a:rPr lang="fi-FI" dirty="0" err="1">
                <a:latin typeface="+mn-lt"/>
              </a:rPr>
              <a:t>the</a:t>
            </a:r>
            <a:r>
              <a:rPr lang="fi-FI" dirty="0">
                <a:latin typeface="+mn-lt"/>
              </a:rPr>
              <a:t> </a:t>
            </a:r>
            <a:r>
              <a:rPr lang="fi-FI" dirty="0" err="1">
                <a:latin typeface="+mn-lt"/>
              </a:rPr>
              <a:t>future</a:t>
            </a:r>
            <a:endParaRPr lang="fi-FI" dirty="0">
              <a:latin typeface="+mn-lt"/>
            </a:endParaRPr>
          </a:p>
          <a:p>
            <a:pPr marL="606425" lvl="0" indent="-514350" algn="l">
              <a:buFont typeface="Wingdings" pitchFamily="2" charset="2"/>
              <a:buChar char="ü"/>
            </a:pPr>
            <a:r>
              <a:rPr lang="fi-FI" dirty="0" err="1">
                <a:solidFill>
                  <a:srgbClr val="C00000"/>
                </a:solidFill>
                <a:latin typeface="+mn-lt"/>
              </a:rPr>
              <a:t>Policy</a:t>
            </a:r>
            <a:r>
              <a:rPr lang="fi-FI" dirty="0">
                <a:solidFill>
                  <a:srgbClr val="C00000"/>
                </a:solidFill>
                <a:latin typeface="+mn-lt"/>
              </a:rPr>
              <a:t> </a:t>
            </a:r>
            <a:r>
              <a:rPr lang="fi-FI" dirty="0" err="1">
                <a:solidFill>
                  <a:srgbClr val="C00000"/>
                </a:solidFill>
                <a:latin typeface="+mn-lt"/>
              </a:rPr>
              <a:t>impact</a:t>
            </a:r>
            <a:r>
              <a:rPr lang="fi-FI" dirty="0">
                <a:solidFill>
                  <a:srgbClr val="C00000"/>
                </a:solidFill>
                <a:latin typeface="+mn-lt"/>
              </a:rPr>
              <a:t>: </a:t>
            </a:r>
            <a:r>
              <a:rPr lang="fi-FI" dirty="0" err="1">
                <a:latin typeface="+mn-lt"/>
              </a:rPr>
              <a:t>gather</a:t>
            </a:r>
            <a:r>
              <a:rPr lang="fi-FI" dirty="0">
                <a:latin typeface="+mn-lt"/>
              </a:rPr>
              <a:t> </a:t>
            </a:r>
            <a:r>
              <a:rPr lang="fi-FI" dirty="0" err="1">
                <a:latin typeface="+mn-lt"/>
              </a:rPr>
              <a:t>evidence-based</a:t>
            </a:r>
            <a:r>
              <a:rPr lang="fi-FI" dirty="0">
                <a:latin typeface="+mn-lt"/>
              </a:rPr>
              <a:t> </a:t>
            </a:r>
            <a:r>
              <a:rPr lang="fi-FI" dirty="0" err="1">
                <a:latin typeface="+mn-lt"/>
              </a:rPr>
              <a:t>knowledge</a:t>
            </a:r>
            <a:r>
              <a:rPr lang="fi-FI" dirty="0">
                <a:latin typeface="+mn-lt"/>
              </a:rPr>
              <a:t> and </a:t>
            </a:r>
            <a:r>
              <a:rPr lang="fi-FI" dirty="0" err="1">
                <a:latin typeface="+mn-lt"/>
              </a:rPr>
              <a:t>recommendations</a:t>
            </a:r>
            <a:r>
              <a:rPr lang="fi-FI" dirty="0">
                <a:latin typeface="+mn-lt"/>
              </a:rPr>
              <a:t> for </a:t>
            </a:r>
            <a:r>
              <a:rPr lang="fi-FI" dirty="0" err="1">
                <a:latin typeface="+mn-lt"/>
              </a:rPr>
              <a:t>national</a:t>
            </a:r>
            <a:r>
              <a:rPr lang="fi-FI" dirty="0">
                <a:latin typeface="+mn-lt"/>
              </a:rPr>
              <a:t> and EU-</a:t>
            </a:r>
            <a:r>
              <a:rPr lang="fi-FI" dirty="0" err="1">
                <a:latin typeface="+mn-lt"/>
              </a:rPr>
              <a:t>level</a:t>
            </a:r>
            <a:r>
              <a:rPr lang="fi-FI" dirty="0">
                <a:latin typeface="+mn-lt"/>
              </a:rPr>
              <a:t> </a:t>
            </a:r>
            <a:r>
              <a:rPr lang="fi-FI" dirty="0" err="1">
                <a:latin typeface="+mn-lt"/>
              </a:rPr>
              <a:t>policy</a:t>
            </a:r>
            <a:r>
              <a:rPr lang="fi-FI" dirty="0">
                <a:latin typeface="+mn-lt"/>
              </a:rPr>
              <a:t> </a:t>
            </a:r>
            <a:r>
              <a:rPr lang="fi-FI" dirty="0" err="1">
                <a:latin typeface="+mn-lt"/>
              </a:rPr>
              <a:t>making</a:t>
            </a:r>
            <a:endParaRPr lang="en-DE" dirty="0">
              <a:latin typeface="+mn-lt"/>
            </a:endParaRPr>
          </a:p>
          <a:p>
            <a:pPr marL="606425" lvl="0" indent="-514350" algn="l">
              <a:buFont typeface="Wingdings" pitchFamily="2" charset="2"/>
              <a:buChar char="ü"/>
            </a:pPr>
            <a:r>
              <a:rPr lang="fi-FI" dirty="0" err="1">
                <a:solidFill>
                  <a:srgbClr val="C00000"/>
                </a:solidFill>
                <a:latin typeface="+mn-lt"/>
              </a:rPr>
              <a:t>Academic</a:t>
            </a:r>
            <a:r>
              <a:rPr lang="fi-FI" dirty="0">
                <a:solidFill>
                  <a:srgbClr val="C00000"/>
                </a:solidFill>
                <a:latin typeface="+mn-lt"/>
              </a:rPr>
              <a:t> </a:t>
            </a:r>
            <a:r>
              <a:rPr lang="fi-FI" dirty="0" err="1">
                <a:solidFill>
                  <a:srgbClr val="C00000"/>
                </a:solidFill>
                <a:latin typeface="+mn-lt"/>
              </a:rPr>
              <a:t>impact</a:t>
            </a:r>
            <a:r>
              <a:rPr lang="fi-FI" dirty="0">
                <a:solidFill>
                  <a:srgbClr val="C00000"/>
                </a:solidFill>
                <a:latin typeface="+mn-lt"/>
              </a:rPr>
              <a:t> </a:t>
            </a:r>
            <a:r>
              <a:rPr lang="fi-FI" dirty="0">
                <a:latin typeface="+mn-lt"/>
              </a:rPr>
              <a:t>– </a:t>
            </a:r>
            <a:r>
              <a:rPr lang="fi-FI" dirty="0" err="1">
                <a:latin typeface="+mn-lt"/>
              </a:rPr>
              <a:t>conferences</a:t>
            </a:r>
            <a:r>
              <a:rPr lang="fi-FI" dirty="0">
                <a:latin typeface="+mn-lt"/>
              </a:rPr>
              <a:t> and </a:t>
            </a:r>
            <a:r>
              <a:rPr lang="fi-FI" dirty="0" err="1">
                <a:latin typeface="+mn-lt"/>
              </a:rPr>
              <a:t>journal</a:t>
            </a:r>
            <a:r>
              <a:rPr lang="fi-FI" dirty="0">
                <a:latin typeface="+mn-lt"/>
              </a:rPr>
              <a:t> </a:t>
            </a:r>
            <a:r>
              <a:rPr lang="fi-FI" dirty="0" err="1">
                <a:latin typeface="+mn-lt"/>
              </a:rPr>
              <a:t>publications</a:t>
            </a:r>
            <a:r>
              <a:rPr lang="fi-FI" dirty="0">
                <a:latin typeface="+mn-lt"/>
              </a:rPr>
              <a:t> </a:t>
            </a:r>
            <a:r>
              <a:rPr lang="fi-FI" dirty="0" err="1">
                <a:latin typeface="+mn-lt"/>
              </a:rPr>
              <a:t>using</a:t>
            </a:r>
            <a:r>
              <a:rPr lang="fi-FI" dirty="0">
                <a:latin typeface="+mn-lt"/>
              </a:rPr>
              <a:t> </a:t>
            </a:r>
            <a:r>
              <a:rPr lang="fi-FI" dirty="0" err="1">
                <a:latin typeface="+mn-lt"/>
              </a:rPr>
              <a:t>the</a:t>
            </a:r>
            <a:r>
              <a:rPr lang="fi-FI" dirty="0">
                <a:latin typeface="+mn-lt"/>
              </a:rPr>
              <a:t> </a:t>
            </a:r>
            <a:r>
              <a:rPr lang="fi-FI" dirty="0" err="1">
                <a:latin typeface="+mn-lt"/>
              </a:rPr>
              <a:t>collected</a:t>
            </a:r>
            <a:r>
              <a:rPr lang="fi-FI" dirty="0">
                <a:latin typeface="+mn-lt"/>
              </a:rPr>
              <a:t> data</a:t>
            </a:r>
          </a:p>
        </p:txBody>
      </p:sp>
    </p:spTree>
    <p:extLst>
      <p:ext uri="{BB962C8B-B14F-4D97-AF65-F5344CB8AC3E}">
        <p14:creationId xmlns:p14="http://schemas.microsoft.com/office/powerpoint/2010/main" val="31784518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97937"/>
            <a:ext cx="11521280" cy="876059"/>
          </a:xfrm>
        </p:spPr>
        <p:txBody>
          <a:bodyPr/>
          <a:lstStyle/>
          <a:p>
            <a:r>
              <a:rPr lang="en-GB" b="1" dirty="0"/>
              <a:t>Defining vulnerable groups</a:t>
            </a:r>
            <a:endParaRPr lang="fi-FI" dirty="0"/>
          </a:p>
        </p:txBody>
      </p:sp>
      <p:pic>
        <p:nvPicPr>
          <p:cNvPr id="6" name="image2.png">
            <a:extLst>
              <a:ext uri="{FF2B5EF4-FFF2-40B4-BE49-F238E27FC236}">
                <a16:creationId xmlns:a16="http://schemas.microsoft.com/office/drawing/2014/main" id="{A77FC217-A597-6048-9F2C-71C30264FC09}"/>
              </a:ext>
            </a:extLst>
          </p:cNvPr>
          <p:cNvPicPr/>
          <p:nvPr/>
        </p:nvPicPr>
        <p:blipFill>
          <a:blip r:embed="rId2"/>
          <a:srcRect/>
          <a:stretch>
            <a:fillRect/>
          </a:stretch>
        </p:blipFill>
        <p:spPr>
          <a:xfrm>
            <a:off x="352221" y="1986421"/>
            <a:ext cx="5285794" cy="4135401"/>
          </a:xfrm>
          <a:prstGeom prst="rect">
            <a:avLst/>
          </a:prstGeom>
          <a:ln/>
        </p:spPr>
      </p:pic>
      <p:sp>
        <p:nvSpPr>
          <p:cNvPr id="7" name="TextBox 6">
            <a:extLst>
              <a:ext uri="{FF2B5EF4-FFF2-40B4-BE49-F238E27FC236}">
                <a16:creationId xmlns:a16="http://schemas.microsoft.com/office/drawing/2014/main" id="{0FF747A0-E8D3-804D-83F3-2A47F88C16BC}"/>
              </a:ext>
            </a:extLst>
          </p:cNvPr>
          <p:cNvSpPr txBox="1"/>
          <p:nvPr/>
        </p:nvSpPr>
        <p:spPr>
          <a:xfrm>
            <a:off x="239983" y="6275397"/>
            <a:ext cx="5120504" cy="369332"/>
          </a:xfrm>
          <a:prstGeom prst="rect">
            <a:avLst/>
          </a:prstGeom>
          <a:noFill/>
        </p:spPr>
        <p:txBody>
          <a:bodyPr wrap="none" rtlCol="0">
            <a:spAutoFit/>
          </a:bodyPr>
          <a:lstStyle/>
          <a:p>
            <a:r>
              <a:rPr lang="en-DE" dirty="0"/>
              <a:t>Source: Kahanec et al. 2020, CELSI COPREQ database</a:t>
            </a:r>
          </a:p>
        </p:txBody>
      </p:sp>
      <p:sp>
        <p:nvSpPr>
          <p:cNvPr id="8" name="TextBox 7">
            <a:extLst>
              <a:ext uri="{FF2B5EF4-FFF2-40B4-BE49-F238E27FC236}">
                <a16:creationId xmlns:a16="http://schemas.microsoft.com/office/drawing/2014/main" id="{51F8B4F5-C1C9-5447-8DC7-426DA2E943C6}"/>
              </a:ext>
            </a:extLst>
          </p:cNvPr>
          <p:cNvSpPr txBox="1"/>
          <p:nvPr/>
        </p:nvSpPr>
        <p:spPr>
          <a:xfrm>
            <a:off x="6831515" y="1273996"/>
            <a:ext cx="4949872" cy="5078313"/>
          </a:xfrm>
          <a:prstGeom prst="rect">
            <a:avLst/>
          </a:prstGeom>
          <a:noFill/>
        </p:spPr>
        <p:txBody>
          <a:bodyPr wrap="square" rtlCol="0">
            <a:spAutoFit/>
          </a:bodyPr>
          <a:lstStyle/>
          <a:p>
            <a:r>
              <a:rPr lang="en-DE" b="1" dirty="0">
                <a:solidFill>
                  <a:srgbClr val="002060"/>
                </a:solidFill>
              </a:rPr>
              <a:t>Definition based on LM segments</a:t>
            </a:r>
          </a:p>
          <a:p>
            <a:pPr marL="285750" indent="-285750">
              <a:buFontTx/>
              <a:buChar char="-"/>
            </a:pPr>
            <a:r>
              <a:rPr lang="en-GB" dirty="0"/>
              <a:t>W</a:t>
            </a:r>
            <a:r>
              <a:rPr lang="en-DE" dirty="0"/>
              <a:t>omen</a:t>
            </a:r>
          </a:p>
          <a:p>
            <a:pPr marL="285750" indent="-285750">
              <a:buFontTx/>
              <a:buChar char="-"/>
            </a:pPr>
            <a:r>
              <a:rPr lang="en-DE" dirty="0"/>
              <a:t>Elderly</a:t>
            </a:r>
          </a:p>
          <a:p>
            <a:pPr marL="285750" indent="-285750">
              <a:buFontTx/>
              <a:buChar char="-"/>
            </a:pPr>
            <a:r>
              <a:rPr lang="en-DE" dirty="0"/>
              <a:t>Migrants</a:t>
            </a:r>
          </a:p>
          <a:p>
            <a:pPr marL="285750" indent="-285750">
              <a:buFontTx/>
              <a:buChar char="-"/>
            </a:pPr>
            <a:r>
              <a:rPr lang="en-DE" dirty="0"/>
              <a:t>Young people</a:t>
            </a:r>
          </a:p>
          <a:p>
            <a:pPr marL="285750" indent="-285750">
              <a:buFontTx/>
              <a:buChar char="-"/>
            </a:pPr>
            <a:r>
              <a:rPr lang="en-DE" dirty="0"/>
              <a:t>People with disabilities/health issues</a:t>
            </a:r>
          </a:p>
          <a:p>
            <a:pPr marL="285750" indent="-285750">
              <a:buFontTx/>
              <a:buChar char="-"/>
            </a:pPr>
            <a:r>
              <a:rPr lang="en-DE" dirty="0"/>
              <a:t>Ethnic minorities facing barriers in the labour market</a:t>
            </a:r>
          </a:p>
          <a:p>
            <a:pPr marL="285750" indent="-285750">
              <a:buFontTx/>
              <a:buChar char="-"/>
            </a:pPr>
            <a:endParaRPr lang="en-DE" dirty="0"/>
          </a:p>
          <a:p>
            <a:r>
              <a:rPr lang="en-DE" b="1" dirty="0">
                <a:solidFill>
                  <a:srgbClr val="002060"/>
                </a:solidFill>
              </a:rPr>
              <a:t>Definition of vulnerable groups from the perspective of labour market precarity </a:t>
            </a:r>
          </a:p>
          <a:p>
            <a:pPr marL="285750" indent="-285750">
              <a:buFontTx/>
              <a:buChar char="-"/>
            </a:pPr>
            <a:r>
              <a:rPr lang="en-DE" dirty="0"/>
              <a:t>self-employed</a:t>
            </a:r>
          </a:p>
          <a:p>
            <a:pPr marL="285750" indent="-285750">
              <a:buFontTx/>
              <a:buChar char="-"/>
            </a:pPr>
            <a:r>
              <a:rPr lang="en-GB" dirty="0"/>
              <a:t>P</a:t>
            </a:r>
            <a:r>
              <a:rPr lang="en-DE" dirty="0"/>
              <a:t>eople with several small-size contracts (especially when COVID-19 measures target a different structure of labour market participation)</a:t>
            </a:r>
          </a:p>
          <a:p>
            <a:pPr marL="285750" indent="-285750">
              <a:buFontTx/>
              <a:buChar char="-"/>
            </a:pPr>
            <a:r>
              <a:rPr lang="en-GB" dirty="0"/>
              <a:t>L</a:t>
            </a:r>
            <a:r>
              <a:rPr lang="en-DE" dirty="0"/>
              <a:t>ong-term unemployed</a:t>
            </a:r>
          </a:p>
          <a:p>
            <a:pPr marL="285750" indent="-285750">
              <a:buFontTx/>
              <a:buChar char="-"/>
            </a:pPr>
            <a:r>
              <a:rPr lang="en-DE" dirty="0"/>
              <a:t>NEETS</a:t>
            </a:r>
          </a:p>
        </p:txBody>
      </p:sp>
      <p:sp>
        <p:nvSpPr>
          <p:cNvPr id="9" name="TextBox 8">
            <a:extLst>
              <a:ext uri="{FF2B5EF4-FFF2-40B4-BE49-F238E27FC236}">
                <a16:creationId xmlns:a16="http://schemas.microsoft.com/office/drawing/2014/main" id="{41465355-5E46-DC92-7548-B9ACA54C5305}"/>
              </a:ext>
            </a:extLst>
          </p:cNvPr>
          <p:cNvSpPr txBox="1"/>
          <p:nvPr/>
        </p:nvSpPr>
        <p:spPr>
          <a:xfrm>
            <a:off x="335360" y="1273996"/>
            <a:ext cx="5887381" cy="923330"/>
          </a:xfrm>
          <a:prstGeom prst="rect">
            <a:avLst/>
          </a:prstGeom>
          <a:noFill/>
        </p:spPr>
        <p:txBody>
          <a:bodyPr wrap="none" rtlCol="0">
            <a:spAutoFit/>
          </a:bodyPr>
          <a:lstStyle/>
          <a:p>
            <a:r>
              <a:rPr lang="en-DE" dirty="0"/>
              <a:t>Figure: Policy structure of national Covid-19 policies vis-</a:t>
            </a:r>
            <a:r>
              <a:rPr lang="en-GB" dirty="0" err="1"/>
              <a:t>à</a:t>
            </a:r>
            <a:r>
              <a:rPr lang="en-DE" dirty="0"/>
              <a:t>-vis </a:t>
            </a:r>
          </a:p>
          <a:p>
            <a:r>
              <a:rPr lang="en-DE" dirty="0"/>
              <a:t>             particular vulnerable groups, 50 countries</a:t>
            </a:r>
          </a:p>
          <a:p>
            <a:r>
              <a:rPr lang="en-DE" dirty="0"/>
              <a:t>             </a:t>
            </a:r>
          </a:p>
        </p:txBody>
      </p:sp>
    </p:spTree>
    <p:extLst>
      <p:ext uri="{BB962C8B-B14F-4D97-AF65-F5344CB8AC3E}">
        <p14:creationId xmlns:p14="http://schemas.microsoft.com/office/powerpoint/2010/main" val="83443352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solidFill>
                  <a:srgbClr val="002060"/>
                </a:solidFill>
              </a:rPr>
              <a:t>Conceptual</a:t>
            </a:r>
            <a:r>
              <a:rPr lang="fi-FI" b="1" dirty="0">
                <a:solidFill>
                  <a:srgbClr val="002060"/>
                </a:solidFill>
              </a:rPr>
              <a:t> </a:t>
            </a:r>
            <a:r>
              <a:rPr lang="fi-FI" b="1" dirty="0" err="1">
                <a:solidFill>
                  <a:srgbClr val="002060"/>
                </a:solidFill>
              </a:rPr>
              <a:t>framework</a:t>
            </a:r>
            <a:endParaRPr lang="fi-FI" b="1" dirty="0">
              <a:solidFill>
                <a:srgbClr val="002060"/>
              </a:solidFill>
            </a:endParaRPr>
          </a:p>
        </p:txBody>
      </p:sp>
      <p:sp>
        <p:nvSpPr>
          <p:cNvPr id="3" name="Content Placeholder 2"/>
          <p:cNvSpPr>
            <a:spLocks noGrp="1"/>
          </p:cNvSpPr>
          <p:nvPr>
            <p:ph idx="1"/>
          </p:nvPr>
        </p:nvSpPr>
        <p:spPr>
          <a:xfrm>
            <a:off x="335360" y="1663700"/>
            <a:ext cx="11521280" cy="4429597"/>
          </a:xfrm>
        </p:spPr>
        <p:txBody>
          <a:bodyPr>
            <a:normAutofit/>
          </a:bodyPr>
          <a:lstStyle/>
          <a:p>
            <a:pPr marL="549275" indent="-457200" algn="l">
              <a:buFont typeface="Arial" panose="020B0604020202020204" pitchFamily="34" charset="0"/>
              <a:buChar char="•"/>
            </a:pPr>
            <a:r>
              <a:rPr lang="fi-FI" dirty="0" err="1">
                <a:latin typeface="+mn-lt"/>
              </a:rPr>
              <a:t>Actor</a:t>
            </a:r>
            <a:r>
              <a:rPr lang="fi-FI" dirty="0">
                <a:latin typeface="+mn-lt"/>
              </a:rPr>
              <a:t> </a:t>
            </a:r>
            <a:r>
              <a:rPr lang="fi-FI" dirty="0" err="1">
                <a:latin typeface="+mn-lt"/>
              </a:rPr>
              <a:t>centred</a:t>
            </a:r>
            <a:r>
              <a:rPr lang="fi-FI" dirty="0">
                <a:latin typeface="+mn-lt"/>
              </a:rPr>
              <a:t> </a:t>
            </a:r>
            <a:r>
              <a:rPr lang="fi-FI" dirty="0" err="1">
                <a:latin typeface="+mn-lt"/>
              </a:rPr>
              <a:t>institutionalism</a:t>
            </a:r>
            <a:r>
              <a:rPr lang="fi-FI" dirty="0">
                <a:latin typeface="+mn-lt"/>
              </a:rPr>
              <a:t> (</a:t>
            </a:r>
            <a:r>
              <a:rPr lang="fi-FI" dirty="0" err="1">
                <a:latin typeface="+mn-lt"/>
              </a:rPr>
              <a:t>schaprf</a:t>
            </a:r>
            <a:r>
              <a:rPr lang="fi-FI" dirty="0">
                <a:latin typeface="+mn-lt"/>
              </a:rPr>
              <a:t> 1997), in </a:t>
            </a:r>
            <a:r>
              <a:rPr lang="fi-FI" dirty="0" err="1">
                <a:latin typeface="+mn-lt"/>
              </a:rPr>
              <a:t>contexts</a:t>
            </a:r>
            <a:r>
              <a:rPr lang="fi-FI" dirty="0">
                <a:latin typeface="+mn-lt"/>
              </a:rPr>
              <a:t> of </a:t>
            </a:r>
            <a:r>
              <a:rPr lang="fi-FI" dirty="0" err="1">
                <a:latin typeface="+mn-lt"/>
              </a:rPr>
              <a:t>ideas</a:t>
            </a:r>
            <a:r>
              <a:rPr lang="fi-FI" dirty="0">
                <a:latin typeface="+mn-lt"/>
              </a:rPr>
              <a:t>, </a:t>
            </a:r>
            <a:r>
              <a:rPr lang="fi-FI" dirty="0" err="1">
                <a:latin typeface="+mn-lt"/>
              </a:rPr>
              <a:t>institutions</a:t>
            </a:r>
            <a:r>
              <a:rPr lang="fi-FI" dirty="0">
                <a:latin typeface="+mn-lt"/>
              </a:rPr>
              <a:t> and </a:t>
            </a:r>
            <a:r>
              <a:rPr lang="fi-FI" dirty="0" err="1">
                <a:latin typeface="+mn-lt"/>
              </a:rPr>
              <a:t>interests</a:t>
            </a:r>
            <a:r>
              <a:rPr lang="fi-FI" dirty="0">
                <a:latin typeface="+mn-lt"/>
              </a:rPr>
              <a:t> (Hall 1997)</a:t>
            </a:r>
          </a:p>
          <a:p>
            <a:pPr marL="549275" indent="-457200" algn="l">
              <a:buFont typeface="Arial" panose="020B0604020202020204" pitchFamily="34" charset="0"/>
              <a:buChar char="•"/>
            </a:pPr>
            <a:r>
              <a:rPr lang="fi-FI" dirty="0">
                <a:latin typeface="+mn-lt"/>
              </a:rPr>
              <a:t>Power </a:t>
            </a:r>
            <a:r>
              <a:rPr lang="fi-FI" dirty="0" err="1">
                <a:latin typeface="+mn-lt"/>
              </a:rPr>
              <a:t>resources</a:t>
            </a:r>
            <a:r>
              <a:rPr lang="fi-FI" dirty="0">
                <a:latin typeface="+mn-lt"/>
              </a:rPr>
              <a:t> (Korpi 1989,2003): </a:t>
            </a:r>
            <a:r>
              <a:rPr lang="en-US" dirty="0">
                <a:latin typeface="+mn-lt"/>
              </a:rPr>
              <a:t>importance of political </a:t>
            </a:r>
            <a:r>
              <a:rPr lang="en-US" dirty="0" err="1">
                <a:latin typeface="+mn-lt"/>
              </a:rPr>
              <a:t>mobilisation</a:t>
            </a:r>
            <a:r>
              <a:rPr lang="en-US" dirty="0">
                <a:latin typeface="+mn-lt"/>
              </a:rPr>
              <a:t>, particularly the role and strength of </a:t>
            </a:r>
            <a:r>
              <a:rPr lang="en-US" dirty="0" err="1">
                <a:latin typeface="+mn-lt"/>
              </a:rPr>
              <a:t>labour</a:t>
            </a:r>
            <a:r>
              <a:rPr lang="en-US" dirty="0">
                <a:latin typeface="+mn-lt"/>
              </a:rPr>
              <a:t>  mobilization explaining the different levels of policy development and efficiencies of social policies. The power resource theory is suited to </a:t>
            </a:r>
            <a:r>
              <a:rPr lang="en-US" dirty="0" err="1">
                <a:latin typeface="+mn-lt"/>
              </a:rPr>
              <a:t>analyse</a:t>
            </a:r>
            <a:r>
              <a:rPr lang="en-US" dirty="0">
                <a:latin typeface="+mn-lt"/>
              </a:rPr>
              <a:t> the differences in distributional rewards and policy preferences of different social classes, and therefore very useful for </a:t>
            </a:r>
            <a:r>
              <a:rPr lang="en-US" dirty="0" err="1">
                <a:latin typeface="+mn-lt"/>
              </a:rPr>
              <a:t>analysing</a:t>
            </a:r>
            <a:r>
              <a:rPr lang="en-US" dirty="0">
                <a:latin typeface="+mn-lt"/>
              </a:rPr>
              <a:t> policy processes and outcomes for the vulnerable groups</a:t>
            </a:r>
          </a:p>
          <a:p>
            <a:pPr marL="549275" indent="-457200" algn="l">
              <a:buFont typeface="Arial" panose="020B0604020202020204" pitchFamily="34" charset="0"/>
              <a:buChar char="•"/>
            </a:pPr>
            <a:r>
              <a:rPr lang="en-US" dirty="0">
                <a:latin typeface="+mn-lt"/>
              </a:rPr>
              <a:t>Multilevel governance </a:t>
            </a:r>
            <a:endParaRPr lang="fi-FI" dirty="0">
              <a:latin typeface="+mn-lt"/>
            </a:endParaRPr>
          </a:p>
        </p:txBody>
      </p:sp>
    </p:spTree>
    <p:extLst>
      <p:ext uri="{BB962C8B-B14F-4D97-AF65-F5344CB8AC3E}">
        <p14:creationId xmlns:p14="http://schemas.microsoft.com/office/powerpoint/2010/main" val="194549071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01684"/>
            <a:ext cx="11521280" cy="876059"/>
          </a:xfrm>
        </p:spPr>
        <p:txBody>
          <a:bodyPr/>
          <a:lstStyle/>
          <a:p>
            <a:r>
              <a:rPr lang="en-GB" b="1" dirty="0"/>
              <a:t>Methodology</a:t>
            </a:r>
            <a:endParaRPr lang="fi-FI" dirty="0"/>
          </a:p>
        </p:txBody>
      </p:sp>
      <p:sp>
        <p:nvSpPr>
          <p:cNvPr id="3" name="Content Placeholder 2"/>
          <p:cNvSpPr>
            <a:spLocks noGrp="1"/>
          </p:cNvSpPr>
          <p:nvPr>
            <p:ph idx="1"/>
          </p:nvPr>
        </p:nvSpPr>
        <p:spPr>
          <a:xfrm>
            <a:off x="335360" y="949799"/>
            <a:ext cx="11521280" cy="1680017"/>
          </a:xfrm>
          <a:ln>
            <a:solidFill>
              <a:schemeClr val="tx1">
                <a:lumMod val="95000"/>
                <a:lumOff val="5000"/>
              </a:schemeClr>
            </a:solidFill>
          </a:ln>
        </p:spPr>
        <p:txBody>
          <a:bodyPr>
            <a:normAutofit fontScale="92500" lnSpcReduction="20000"/>
          </a:bodyPr>
          <a:lstStyle/>
          <a:p>
            <a:pPr algn="l">
              <a:lnSpc>
                <a:spcPct val="130000"/>
              </a:lnSpc>
            </a:pPr>
            <a:r>
              <a:rPr lang="en-US" sz="1300" b="1" dirty="0">
                <a:solidFill>
                  <a:srgbClr val="0070C0"/>
                </a:solidFill>
                <a:latin typeface="+mn-lt"/>
              </a:rPr>
              <a:t>Data Collection:</a:t>
            </a:r>
          </a:p>
          <a:p>
            <a:pPr marL="263525" indent="-171450" algn="l">
              <a:lnSpc>
                <a:spcPct val="13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Desk research – available data on adopted COVID-19 policies, coverage all EU + Turkey and Serbia</a:t>
            </a:r>
          </a:p>
          <a:p>
            <a:pPr marL="263525" indent="-171450" algn="l">
              <a:lnSpc>
                <a:spcPct val="13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COPREQ database – all EU + Turkey and Serbia</a:t>
            </a:r>
          </a:p>
          <a:p>
            <a:pPr marL="263525" indent="-171450" algn="l">
              <a:lnSpc>
                <a:spcPct val="13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Country case studies – semi-structured interviews in 12 countries, focus on the role of social partners</a:t>
            </a:r>
          </a:p>
          <a:p>
            <a:pPr marL="263525" indent="-171450" algn="l">
              <a:lnSpc>
                <a:spcPct val="13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EU-level data: semi-structured interviews with EU-level stakeholders (hard/soft law, social partners)</a:t>
            </a:r>
            <a:endParaRPr lang="en-DE" sz="1400" dirty="0">
              <a:latin typeface="Calibri" panose="020F0502020204030204" pitchFamily="34" charset="0"/>
              <a:cs typeface="Calibri" panose="020F0502020204030204" pitchFamily="34" charset="0"/>
            </a:endParaRPr>
          </a:p>
          <a:p>
            <a:pPr algn="l">
              <a:lnSpc>
                <a:spcPct val="130000"/>
              </a:lnSpc>
            </a:pPr>
            <a:endParaRPr lang="fi-FI" sz="1200" dirty="0"/>
          </a:p>
        </p:txBody>
      </p:sp>
      <p:sp>
        <p:nvSpPr>
          <p:cNvPr id="4" name="Content Placeholder 2">
            <a:extLst>
              <a:ext uri="{FF2B5EF4-FFF2-40B4-BE49-F238E27FC236}">
                <a16:creationId xmlns:a16="http://schemas.microsoft.com/office/drawing/2014/main" id="{70F3B6EA-2A81-2541-AD69-BB186A47B4BB}"/>
              </a:ext>
            </a:extLst>
          </p:cNvPr>
          <p:cNvSpPr txBox="1">
            <a:spLocks/>
          </p:cNvSpPr>
          <p:nvPr/>
        </p:nvSpPr>
        <p:spPr bwMode="auto">
          <a:xfrm>
            <a:off x="335360" y="2833932"/>
            <a:ext cx="11521280" cy="1967584"/>
          </a:xfrm>
          <a:prstGeom prst="rect">
            <a:avLst/>
          </a:prstGeom>
          <a:noFill/>
          <a:ln w="9525">
            <a:solidFill>
              <a:schemeClr val="tx1">
                <a:lumMod val="95000"/>
                <a:lumOff val="5000"/>
              </a:schemeClr>
            </a:solidFill>
            <a:miter lim="800000"/>
            <a:headEnd/>
            <a:tailEnd/>
          </a:ln>
        </p:spPr>
        <p:txBody>
          <a:bodyPr vert="horz" lIns="91440" tIns="45720" rIns="91440" bIns="45720" rtlCol="0">
            <a:normAutofit fontScale="92500"/>
          </a:bodyPr>
          <a:lstStyle>
            <a:lvl1pPr marL="92075" indent="0" algn="ctr" defTabSz="914400" rtl="0" eaLnBrk="1" latinLnBrk="0" hangingPunct="1">
              <a:lnSpc>
                <a:spcPct val="80000"/>
              </a:lnSpc>
              <a:spcBef>
                <a:spcPts val="1000"/>
              </a:spcBef>
              <a:buClr>
                <a:schemeClr val="tx1"/>
              </a:buClr>
              <a:buFont typeface="Arial"/>
              <a:buNone/>
              <a:defRPr sz="2800" kern="1200">
                <a:solidFill>
                  <a:schemeClr val="tx1"/>
                </a:solidFill>
                <a:latin typeface="+mj-lt"/>
                <a:ea typeface="+mn-ea"/>
                <a:cs typeface="Gotham narrow bold"/>
              </a:defRPr>
            </a:lvl1pPr>
            <a:lvl2pPr marL="382588" indent="0" algn="ctr" defTabSz="914400" rtl="0" eaLnBrk="1" latinLnBrk="0" hangingPunct="1">
              <a:lnSpc>
                <a:spcPct val="80000"/>
              </a:lnSpc>
              <a:spcBef>
                <a:spcPts val="500"/>
              </a:spcBef>
              <a:buFont typeface="Arial"/>
              <a:buNone/>
              <a:defRPr sz="2400" kern="1200">
                <a:solidFill>
                  <a:schemeClr val="tx1"/>
                </a:solidFill>
                <a:latin typeface="Gotham Narrow Book"/>
                <a:ea typeface="+mn-ea"/>
                <a:cs typeface="Gotham Narrow Book"/>
              </a:defRPr>
            </a:lvl2pPr>
            <a:lvl3pPr marL="765175" indent="0" algn="ctr" defTabSz="914400" rtl="0" eaLnBrk="1" latinLnBrk="0" hangingPunct="1">
              <a:lnSpc>
                <a:spcPct val="80000"/>
              </a:lnSpc>
              <a:spcBef>
                <a:spcPts val="500"/>
              </a:spcBef>
              <a:buFont typeface="Arial" panose="020B0604020202020204" pitchFamily="34" charset="0"/>
              <a:buNone/>
              <a:defRPr sz="2000" kern="1200">
                <a:solidFill>
                  <a:schemeClr val="tx1"/>
                </a:solidFill>
                <a:latin typeface="Gotham Narrow Book"/>
                <a:ea typeface="+mn-ea"/>
                <a:cs typeface="Gotham Narrow Book"/>
              </a:defRPr>
            </a:lvl3pPr>
            <a:lvl4pPr marL="1241425" indent="0" algn="ctr" defTabSz="914400" rtl="0" eaLnBrk="1" latinLnBrk="0" hangingPunct="1">
              <a:lnSpc>
                <a:spcPct val="80000"/>
              </a:lnSpc>
              <a:spcBef>
                <a:spcPts val="500"/>
              </a:spcBef>
              <a:buFont typeface="Arial" panose="020B0604020202020204" pitchFamily="34" charset="0"/>
              <a:buNone/>
              <a:defRPr sz="1800" kern="1200">
                <a:solidFill>
                  <a:schemeClr val="tx1"/>
                </a:solidFill>
                <a:latin typeface="Gotham Narrow Book"/>
                <a:ea typeface="+mn-ea"/>
                <a:cs typeface="Gotham Narrow Book"/>
              </a:defRPr>
            </a:lvl4pPr>
            <a:lvl5pPr marL="1717675" indent="0" algn="ctr" defTabSz="914400" rtl="0" eaLnBrk="1" latinLnBrk="0" hangingPunct="1">
              <a:lnSpc>
                <a:spcPct val="80000"/>
              </a:lnSpc>
              <a:spcBef>
                <a:spcPts val="500"/>
              </a:spcBef>
              <a:buFont typeface="Arial" panose="020B0604020202020204" pitchFamily="34" charset="0"/>
              <a:buNone/>
              <a:defRPr sz="1800" kern="1200">
                <a:solidFill>
                  <a:schemeClr val="tx1"/>
                </a:solidFill>
                <a:latin typeface="Gotham Narrow Book"/>
                <a:ea typeface="+mn-ea"/>
                <a:cs typeface="Gotham Narrow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pPr>
            <a:r>
              <a:rPr lang="en-US" sz="1300" b="1" dirty="0">
                <a:solidFill>
                  <a:srgbClr val="0070C0"/>
                </a:solidFill>
                <a:latin typeface="+mn-lt"/>
              </a:rPr>
              <a:t>Data Analysis:</a:t>
            </a:r>
          </a:p>
          <a:p>
            <a:pPr marL="263525" indent="-171450" algn="l">
              <a:lnSpc>
                <a:spcPct val="130000"/>
              </a:lnSpc>
              <a:buFont typeface="Arial" panose="020B0604020202020204" pitchFamily="34" charset="0"/>
              <a:buChar char="•"/>
            </a:pPr>
            <a:r>
              <a:rPr lang="en-US" sz="1400" dirty="0">
                <a:latin typeface="+mn-lt"/>
              </a:rPr>
              <a:t>Framework: actor-centered institutionalism, actors’ strategies and actions towards policy making and bargaining are embedded in certain institutional conditions</a:t>
            </a:r>
            <a:endParaRPr lang="en-DE" sz="1400" dirty="0">
              <a:latin typeface="+mn-lt"/>
            </a:endParaRPr>
          </a:p>
          <a:p>
            <a:pPr marL="263525" indent="-171450" algn="l">
              <a:lnSpc>
                <a:spcPct val="130000"/>
              </a:lnSpc>
              <a:buFont typeface="Arial" panose="020B0604020202020204" pitchFamily="34" charset="0"/>
              <a:buChar char="•"/>
            </a:pPr>
            <a:r>
              <a:rPr lang="en-DE" sz="1400" dirty="0">
                <a:latin typeface="+mn-lt"/>
              </a:rPr>
              <a:t>Comparative dataset analysis (descriptive, simple coding, uncovering similarities/patterns across EU 27+2 countries)</a:t>
            </a:r>
          </a:p>
          <a:p>
            <a:pPr marL="263525" indent="-171450" algn="l">
              <a:lnSpc>
                <a:spcPct val="130000"/>
              </a:lnSpc>
              <a:buFont typeface="Arial" panose="020B0604020202020204" pitchFamily="34" charset="0"/>
              <a:buChar char="•"/>
            </a:pPr>
            <a:r>
              <a:rPr lang="en-DE" sz="1400" dirty="0">
                <a:latin typeface="+mn-lt"/>
              </a:rPr>
              <a:t>National cases in most similar country pairs: </a:t>
            </a:r>
            <a:r>
              <a:rPr lang="fi-FI" sz="1400" dirty="0">
                <a:latin typeface="+mn-lt"/>
              </a:rPr>
              <a:t>FI-SE, DE-NL, LT-LV, CZ-SK, ES-IT and </a:t>
            </a:r>
            <a:r>
              <a:rPr lang="fi-FI" sz="1400" dirty="0" err="1">
                <a:latin typeface="+mn-lt"/>
              </a:rPr>
              <a:t>national</a:t>
            </a:r>
            <a:r>
              <a:rPr lang="fi-FI" sz="1400" dirty="0">
                <a:latin typeface="+mn-lt"/>
              </a:rPr>
              <a:t> </a:t>
            </a:r>
            <a:r>
              <a:rPr lang="fi-FI" sz="1400" dirty="0" err="1">
                <a:latin typeface="+mn-lt"/>
              </a:rPr>
              <a:t>studies</a:t>
            </a:r>
            <a:r>
              <a:rPr lang="fi-FI" sz="1400" dirty="0">
                <a:latin typeface="+mn-lt"/>
              </a:rPr>
              <a:t> for SRB and TR</a:t>
            </a:r>
            <a:r>
              <a:rPr lang="en-DE" sz="1400" dirty="0">
                <a:latin typeface="+mn-lt"/>
              </a:rPr>
              <a:t> </a:t>
            </a:r>
          </a:p>
          <a:p>
            <a:pPr marL="263525" indent="-171450" algn="l">
              <a:lnSpc>
                <a:spcPct val="130000"/>
              </a:lnSpc>
              <a:buFont typeface="Arial" panose="020B0604020202020204" pitchFamily="34" charset="0"/>
              <a:buChar char="•"/>
            </a:pPr>
            <a:r>
              <a:rPr lang="en-DE" sz="1400" dirty="0">
                <a:latin typeface="+mn-lt"/>
              </a:rPr>
              <a:t>Comparative analysis of all country cases (10+2)</a:t>
            </a:r>
            <a:endParaRPr lang="fi-FI" sz="1400" dirty="0">
              <a:latin typeface="+mn-lt"/>
            </a:endParaRPr>
          </a:p>
          <a:p>
            <a:pPr algn="l">
              <a:lnSpc>
                <a:spcPct val="130000"/>
              </a:lnSpc>
            </a:pPr>
            <a:endParaRPr lang="fi-FI" sz="1200" dirty="0"/>
          </a:p>
        </p:txBody>
      </p:sp>
      <p:sp>
        <p:nvSpPr>
          <p:cNvPr id="5" name="Content Placeholder 2">
            <a:extLst>
              <a:ext uri="{FF2B5EF4-FFF2-40B4-BE49-F238E27FC236}">
                <a16:creationId xmlns:a16="http://schemas.microsoft.com/office/drawing/2014/main" id="{4063B64D-0834-AE42-9BB5-5DE10EA02A5E}"/>
              </a:ext>
            </a:extLst>
          </p:cNvPr>
          <p:cNvSpPr txBox="1">
            <a:spLocks/>
          </p:cNvSpPr>
          <p:nvPr/>
        </p:nvSpPr>
        <p:spPr bwMode="auto">
          <a:xfrm>
            <a:off x="335360" y="5005632"/>
            <a:ext cx="11521280" cy="1701800"/>
          </a:xfrm>
          <a:prstGeom prst="rect">
            <a:avLst/>
          </a:prstGeom>
          <a:noFill/>
          <a:ln w="9525">
            <a:solidFill>
              <a:schemeClr val="tx1">
                <a:lumMod val="95000"/>
                <a:lumOff val="5000"/>
              </a:schemeClr>
            </a:solidFill>
            <a:miter lim="800000"/>
            <a:headEnd/>
            <a:tailEnd/>
          </a:ln>
        </p:spPr>
        <p:txBody>
          <a:bodyPr vert="horz" lIns="91440" tIns="45720" rIns="91440" bIns="45720" rtlCol="0">
            <a:normAutofit fontScale="92500" lnSpcReduction="20000"/>
          </a:bodyPr>
          <a:lstStyle>
            <a:lvl1pPr marL="92075" indent="0" algn="ctr" defTabSz="914400" rtl="0" eaLnBrk="1" latinLnBrk="0" hangingPunct="1">
              <a:lnSpc>
                <a:spcPct val="80000"/>
              </a:lnSpc>
              <a:spcBef>
                <a:spcPts val="1000"/>
              </a:spcBef>
              <a:buClr>
                <a:schemeClr val="tx1"/>
              </a:buClr>
              <a:buFont typeface="Arial"/>
              <a:buNone/>
              <a:defRPr sz="2800" kern="1200">
                <a:solidFill>
                  <a:schemeClr val="tx1"/>
                </a:solidFill>
                <a:latin typeface="+mj-lt"/>
                <a:ea typeface="+mn-ea"/>
                <a:cs typeface="Gotham narrow bold"/>
              </a:defRPr>
            </a:lvl1pPr>
            <a:lvl2pPr marL="382588" indent="0" algn="ctr" defTabSz="914400" rtl="0" eaLnBrk="1" latinLnBrk="0" hangingPunct="1">
              <a:lnSpc>
                <a:spcPct val="80000"/>
              </a:lnSpc>
              <a:spcBef>
                <a:spcPts val="500"/>
              </a:spcBef>
              <a:buFont typeface="Arial"/>
              <a:buNone/>
              <a:defRPr sz="2400" kern="1200">
                <a:solidFill>
                  <a:schemeClr val="tx1"/>
                </a:solidFill>
                <a:latin typeface="Gotham Narrow Book"/>
                <a:ea typeface="+mn-ea"/>
                <a:cs typeface="Gotham Narrow Book"/>
              </a:defRPr>
            </a:lvl2pPr>
            <a:lvl3pPr marL="765175" indent="0" algn="ctr" defTabSz="914400" rtl="0" eaLnBrk="1" latinLnBrk="0" hangingPunct="1">
              <a:lnSpc>
                <a:spcPct val="80000"/>
              </a:lnSpc>
              <a:spcBef>
                <a:spcPts val="500"/>
              </a:spcBef>
              <a:buFont typeface="Arial" panose="020B0604020202020204" pitchFamily="34" charset="0"/>
              <a:buNone/>
              <a:defRPr sz="2000" kern="1200">
                <a:solidFill>
                  <a:schemeClr val="tx1"/>
                </a:solidFill>
                <a:latin typeface="Gotham Narrow Book"/>
                <a:ea typeface="+mn-ea"/>
                <a:cs typeface="Gotham Narrow Book"/>
              </a:defRPr>
            </a:lvl3pPr>
            <a:lvl4pPr marL="1241425" indent="0" algn="ctr" defTabSz="914400" rtl="0" eaLnBrk="1" latinLnBrk="0" hangingPunct="1">
              <a:lnSpc>
                <a:spcPct val="80000"/>
              </a:lnSpc>
              <a:spcBef>
                <a:spcPts val="500"/>
              </a:spcBef>
              <a:buFont typeface="Arial" panose="020B0604020202020204" pitchFamily="34" charset="0"/>
              <a:buNone/>
              <a:defRPr sz="1800" kern="1200">
                <a:solidFill>
                  <a:schemeClr val="tx1"/>
                </a:solidFill>
                <a:latin typeface="Gotham Narrow Book"/>
                <a:ea typeface="+mn-ea"/>
                <a:cs typeface="Gotham Narrow Book"/>
              </a:defRPr>
            </a:lvl4pPr>
            <a:lvl5pPr marL="1717675" indent="0" algn="ctr" defTabSz="914400" rtl="0" eaLnBrk="1" latinLnBrk="0" hangingPunct="1">
              <a:lnSpc>
                <a:spcPct val="80000"/>
              </a:lnSpc>
              <a:spcBef>
                <a:spcPts val="500"/>
              </a:spcBef>
              <a:buFont typeface="Arial" panose="020B0604020202020204" pitchFamily="34" charset="0"/>
              <a:buNone/>
              <a:defRPr sz="1800" kern="1200">
                <a:solidFill>
                  <a:schemeClr val="tx1"/>
                </a:solidFill>
                <a:latin typeface="Gotham Narrow Book"/>
                <a:ea typeface="+mn-ea"/>
                <a:cs typeface="Gotham Narrow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pPr>
            <a:r>
              <a:rPr lang="en-US" sz="1300" b="1" dirty="0">
                <a:solidFill>
                  <a:srgbClr val="0070C0"/>
                </a:solidFill>
                <a:latin typeface="Calibri" panose="020F0502020204030204" pitchFamily="34" charset="0"/>
                <a:cs typeface="Calibri" panose="020F0502020204030204" pitchFamily="34" charset="0"/>
              </a:rPr>
              <a:t>Data Dissemination:</a:t>
            </a:r>
          </a:p>
          <a:p>
            <a:pPr marL="263525" indent="-171450" algn="l">
              <a:lnSpc>
                <a:spcPct val="130000"/>
              </a:lnSpc>
              <a:buFont typeface="Arial" panose="020B0604020202020204" pitchFamily="34" charset="0"/>
              <a:buChar char="•"/>
            </a:pPr>
            <a:r>
              <a:rPr lang="en-US" sz="1400" dirty="0">
                <a:latin typeface="+mn-lt"/>
              </a:rPr>
              <a:t>Website, social media</a:t>
            </a:r>
          </a:p>
          <a:p>
            <a:pPr marL="263525" indent="-171450" algn="l">
              <a:lnSpc>
                <a:spcPct val="130000"/>
              </a:lnSpc>
              <a:buFont typeface="Arial" panose="020B0604020202020204" pitchFamily="34" charset="0"/>
              <a:buChar char="•"/>
            </a:pPr>
            <a:r>
              <a:rPr lang="en-US" sz="1400" dirty="0">
                <a:latin typeface="+mn-lt"/>
              </a:rPr>
              <a:t>3 internal project meetings (Helsinki, Vilnius, Brussels), regular online research team meetings every 6 months</a:t>
            </a:r>
          </a:p>
          <a:p>
            <a:pPr marL="263525" indent="-171450" algn="l">
              <a:lnSpc>
                <a:spcPct val="130000"/>
              </a:lnSpc>
              <a:buFont typeface="Arial" panose="020B0604020202020204" pitchFamily="34" charset="0"/>
              <a:buChar char="•"/>
            </a:pPr>
            <a:r>
              <a:rPr lang="en-US" sz="1400" dirty="0">
                <a:latin typeface="+mn-lt"/>
              </a:rPr>
              <a:t>Regional dissemination events (online) for pairs of countries – for external stakeholders</a:t>
            </a:r>
          </a:p>
          <a:p>
            <a:pPr marL="263525" indent="-171450" algn="l">
              <a:lnSpc>
                <a:spcPct val="130000"/>
              </a:lnSpc>
              <a:buFont typeface="Arial" panose="020B0604020202020204" pitchFamily="34" charset="0"/>
              <a:buChar char="•"/>
            </a:pPr>
            <a:r>
              <a:rPr lang="en-US" sz="1400" dirty="0">
                <a:latin typeface="+mn-lt"/>
              </a:rPr>
              <a:t>Academic publications, blogs </a:t>
            </a:r>
            <a:endParaRPr lang="en-DE" sz="1400" dirty="0">
              <a:latin typeface="+mn-lt"/>
            </a:endParaRPr>
          </a:p>
          <a:p>
            <a:pPr algn="l">
              <a:lnSpc>
                <a:spcPct val="130000"/>
              </a:lnSpc>
            </a:pPr>
            <a:endParaRPr lang="fi-FI" sz="1200" dirty="0"/>
          </a:p>
        </p:txBody>
      </p:sp>
    </p:spTree>
    <p:extLst>
      <p:ext uri="{BB962C8B-B14F-4D97-AF65-F5344CB8AC3E}">
        <p14:creationId xmlns:p14="http://schemas.microsoft.com/office/powerpoint/2010/main" val="13537969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31426"/>
            <a:ext cx="11521280" cy="1225803"/>
          </a:xfrm>
        </p:spPr>
        <p:txBody>
          <a:bodyPr/>
          <a:lstStyle/>
          <a:p>
            <a:r>
              <a:rPr lang="fi-FI" b="1" dirty="0">
                <a:solidFill>
                  <a:srgbClr val="002060"/>
                </a:solidFill>
              </a:rPr>
              <a:t>Covid-19 </a:t>
            </a:r>
            <a:r>
              <a:rPr lang="fi-FI" b="1" dirty="0" err="1">
                <a:solidFill>
                  <a:srgbClr val="002060"/>
                </a:solidFill>
              </a:rPr>
              <a:t>Policy</a:t>
            </a:r>
            <a:r>
              <a:rPr lang="fi-FI" b="1" dirty="0">
                <a:solidFill>
                  <a:srgbClr val="002060"/>
                </a:solidFill>
              </a:rPr>
              <a:t> </a:t>
            </a:r>
            <a:r>
              <a:rPr lang="fi-FI" b="1" dirty="0" err="1">
                <a:solidFill>
                  <a:srgbClr val="002060"/>
                </a:solidFill>
              </a:rPr>
              <a:t>Response</a:t>
            </a:r>
            <a:r>
              <a:rPr lang="fi-FI" b="1" dirty="0">
                <a:solidFill>
                  <a:srgbClr val="002060"/>
                </a:solidFill>
              </a:rPr>
              <a:t> </a:t>
            </a:r>
            <a:r>
              <a:rPr lang="fi-FI" b="1" dirty="0" err="1">
                <a:solidFill>
                  <a:srgbClr val="002060"/>
                </a:solidFill>
              </a:rPr>
              <a:t>Questions</a:t>
            </a:r>
            <a:r>
              <a:rPr lang="fi-FI" b="1" dirty="0">
                <a:solidFill>
                  <a:srgbClr val="002060"/>
                </a:solidFill>
              </a:rPr>
              <a:t> </a:t>
            </a:r>
            <a:r>
              <a:rPr lang="fi-FI" b="1" dirty="0" err="1">
                <a:solidFill>
                  <a:srgbClr val="002060"/>
                </a:solidFill>
              </a:rPr>
              <a:t>Database</a:t>
            </a:r>
            <a:r>
              <a:rPr lang="fi-FI" b="1" dirty="0">
                <a:solidFill>
                  <a:srgbClr val="002060"/>
                </a:solidFill>
              </a:rPr>
              <a:t> (COPREQ)</a:t>
            </a:r>
          </a:p>
        </p:txBody>
      </p:sp>
      <p:graphicFrame>
        <p:nvGraphicFramePr>
          <p:cNvPr id="4" name="Table 3">
            <a:extLst>
              <a:ext uri="{FF2B5EF4-FFF2-40B4-BE49-F238E27FC236}">
                <a16:creationId xmlns:a16="http://schemas.microsoft.com/office/drawing/2014/main" id="{4B690527-2331-0143-BACB-11B24026FD4E}"/>
              </a:ext>
            </a:extLst>
          </p:cNvPr>
          <p:cNvGraphicFramePr>
            <a:graphicFrameLocks noGrp="1"/>
          </p:cNvGraphicFramePr>
          <p:nvPr>
            <p:extLst>
              <p:ext uri="{D42A27DB-BD31-4B8C-83A1-F6EECF244321}">
                <p14:modId xmlns:p14="http://schemas.microsoft.com/office/powerpoint/2010/main" val="1905869130"/>
              </p:ext>
            </p:extLst>
          </p:nvPr>
        </p:nvGraphicFramePr>
        <p:xfrm>
          <a:off x="469901" y="1467987"/>
          <a:ext cx="11252198" cy="4841573"/>
        </p:xfrm>
        <a:graphic>
          <a:graphicData uri="http://schemas.openxmlformats.org/drawingml/2006/table">
            <a:tbl>
              <a:tblPr>
                <a:tableStyleId>{5C22544A-7EE6-4342-B048-85BDC9FD1C3A}</a:tableStyleId>
              </a:tblPr>
              <a:tblGrid>
                <a:gridCol w="484966">
                  <a:extLst>
                    <a:ext uri="{9D8B030D-6E8A-4147-A177-3AD203B41FA5}">
                      <a16:colId xmlns:a16="http://schemas.microsoft.com/office/drawing/2014/main" val="2482244825"/>
                    </a:ext>
                  </a:extLst>
                </a:gridCol>
                <a:gridCol w="778886">
                  <a:extLst>
                    <a:ext uri="{9D8B030D-6E8A-4147-A177-3AD203B41FA5}">
                      <a16:colId xmlns:a16="http://schemas.microsoft.com/office/drawing/2014/main" val="1466891217"/>
                    </a:ext>
                  </a:extLst>
                </a:gridCol>
                <a:gridCol w="822974">
                  <a:extLst>
                    <a:ext uri="{9D8B030D-6E8A-4147-A177-3AD203B41FA5}">
                      <a16:colId xmlns:a16="http://schemas.microsoft.com/office/drawing/2014/main" val="4019932866"/>
                    </a:ext>
                  </a:extLst>
                </a:gridCol>
                <a:gridCol w="672748">
                  <a:extLst>
                    <a:ext uri="{9D8B030D-6E8A-4147-A177-3AD203B41FA5}">
                      <a16:colId xmlns:a16="http://schemas.microsoft.com/office/drawing/2014/main" val="2862113813"/>
                    </a:ext>
                  </a:extLst>
                </a:gridCol>
                <a:gridCol w="484966">
                  <a:extLst>
                    <a:ext uri="{9D8B030D-6E8A-4147-A177-3AD203B41FA5}">
                      <a16:colId xmlns:a16="http://schemas.microsoft.com/office/drawing/2014/main" val="2163429578"/>
                    </a:ext>
                  </a:extLst>
                </a:gridCol>
                <a:gridCol w="484966">
                  <a:extLst>
                    <a:ext uri="{9D8B030D-6E8A-4147-A177-3AD203B41FA5}">
                      <a16:colId xmlns:a16="http://schemas.microsoft.com/office/drawing/2014/main" val="467495838"/>
                    </a:ext>
                  </a:extLst>
                </a:gridCol>
                <a:gridCol w="607432">
                  <a:extLst>
                    <a:ext uri="{9D8B030D-6E8A-4147-A177-3AD203B41FA5}">
                      <a16:colId xmlns:a16="http://schemas.microsoft.com/office/drawing/2014/main" val="3216662211"/>
                    </a:ext>
                  </a:extLst>
                </a:gridCol>
                <a:gridCol w="607432">
                  <a:extLst>
                    <a:ext uri="{9D8B030D-6E8A-4147-A177-3AD203B41FA5}">
                      <a16:colId xmlns:a16="http://schemas.microsoft.com/office/drawing/2014/main" val="3130720689"/>
                    </a:ext>
                  </a:extLst>
                </a:gridCol>
                <a:gridCol w="607432">
                  <a:extLst>
                    <a:ext uri="{9D8B030D-6E8A-4147-A177-3AD203B41FA5}">
                      <a16:colId xmlns:a16="http://schemas.microsoft.com/office/drawing/2014/main" val="2502828983"/>
                    </a:ext>
                  </a:extLst>
                </a:gridCol>
                <a:gridCol w="484966">
                  <a:extLst>
                    <a:ext uri="{9D8B030D-6E8A-4147-A177-3AD203B41FA5}">
                      <a16:colId xmlns:a16="http://schemas.microsoft.com/office/drawing/2014/main" val="675057939"/>
                    </a:ext>
                  </a:extLst>
                </a:gridCol>
                <a:gridCol w="809910">
                  <a:extLst>
                    <a:ext uri="{9D8B030D-6E8A-4147-A177-3AD203B41FA5}">
                      <a16:colId xmlns:a16="http://schemas.microsoft.com/office/drawing/2014/main" val="216054554"/>
                    </a:ext>
                  </a:extLst>
                </a:gridCol>
                <a:gridCol w="700507">
                  <a:extLst>
                    <a:ext uri="{9D8B030D-6E8A-4147-A177-3AD203B41FA5}">
                      <a16:colId xmlns:a16="http://schemas.microsoft.com/office/drawing/2014/main" val="1443561512"/>
                    </a:ext>
                  </a:extLst>
                </a:gridCol>
                <a:gridCol w="2253379">
                  <a:extLst>
                    <a:ext uri="{9D8B030D-6E8A-4147-A177-3AD203B41FA5}">
                      <a16:colId xmlns:a16="http://schemas.microsoft.com/office/drawing/2014/main" val="1195955780"/>
                    </a:ext>
                  </a:extLst>
                </a:gridCol>
                <a:gridCol w="653153">
                  <a:extLst>
                    <a:ext uri="{9D8B030D-6E8A-4147-A177-3AD203B41FA5}">
                      <a16:colId xmlns:a16="http://schemas.microsoft.com/office/drawing/2014/main" val="2915799363"/>
                    </a:ext>
                  </a:extLst>
                </a:gridCol>
                <a:gridCol w="798481">
                  <a:extLst>
                    <a:ext uri="{9D8B030D-6E8A-4147-A177-3AD203B41FA5}">
                      <a16:colId xmlns:a16="http://schemas.microsoft.com/office/drawing/2014/main" val="4169722998"/>
                    </a:ext>
                  </a:extLst>
                </a:gridCol>
              </a:tblGrid>
              <a:tr h="660399">
                <a:tc>
                  <a:txBody>
                    <a:bodyPr/>
                    <a:lstStyle/>
                    <a:p>
                      <a:pPr algn="l" fontAlgn="ctr"/>
                      <a:r>
                        <a:rPr lang="en-GB" sz="500" u="none" strike="noStrike">
                          <a:effectLst/>
                        </a:rPr>
                        <a:t>CELSI COPReQ</a:t>
                      </a:r>
                      <a:endParaRPr lang="en-GB" sz="500" b="0" i="0" u="none" strike="noStrike">
                        <a:solidFill>
                          <a:srgbClr val="000000"/>
                        </a:solidFill>
                        <a:effectLst/>
                        <a:latin typeface="Cambria" panose="02040503050406030204" pitchFamily="18" charset="0"/>
                      </a:endParaRPr>
                    </a:p>
                  </a:txBody>
                  <a:tcPr marL="4190" marR="4190" marT="4190" marB="0" anchor="ctr"/>
                </a:tc>
                <a:tc gridSpan="10">
                  <a:txBody>
                    <a:bodyPr/>
                    <a:lstStyle/>
                    <a:p>
                      <a:pPr algn="l" fontAlgn="t"/>
                      <a:r>
                        <a:rPr lang="en-GB" sz="500" u="none" strike="noStrike" dirty="0">
                          <a:effectLst/>
                        </a:rPr>
                        <a:t>INSTRUCTIONS:</a:t>
                      </a:r>
                      <a:br>
                        <a:rPr lang="en-GB" sz="500" u="none" strike="noStrike" dirty="0">
                          <a:effectLst/>
                        </a:rPr>
                      </a:br>
                      <a:r>
                        <a:rPr lang="en-GB" sz="500" u="none" strike="noStrike" dirty="0">
                          <a:effectLst/>
                        </a:rPr>
                        <a:t>Please fill in this “CELSI COVID-19 Policy Response Questionnaire” all substantive policies that have been adopted in your country to mitigate the COVID-19 pandemics and its social and economic impacts on the society.  </a:t>
                      </a:r>
                      <a:br>
                        <a:rPr lang="en-GB" sz="500" u="none" strike="noStrike" dirty="0">
                          <a:effectLst/>
                        </a:rPr>
                      </a:br>
                      <a:br>
                        <a:rPr lang="en-GB" sz="500" u="none" strike="noStrike" dirty="0">
                          <a:effectLst/>
                        </a:rPr>
                      </a:br>
                      <a:r>
                        <a:rPr lang="en-GB" sz="500" u="none" strike="noStrike" dirty="0">
                          <a:effectLst/>
                        </a:rPr>
                        <a:t>Please fill in the questionnaire retrospectively, back to the beginning of the COVID-19 health crisis in your country, and continue adding new policies as they are adopted until the crisis is over. Please describe minor updates in "ANY OTHER REMARKS AND MINOR UPDATES". Please enter major updates of existing policies as a new entry in a new row.</a:t>
                      </a:r>
                      <a:br>
                        <a:rPr lang="en-GB" sz="500" u="none" strike="noStrike" dirty="0">
                          <a:effectLst/>
                        </a:rPr>
                      </a:br>
                      <a:br>
                        <a:rPr lang="en-GB" sz="500" u="none" strike="noStrike" dirty="0">
                          <a:effectLst/>
                        </a:rPr>
                      </a:br>
                      <a:r>
                        <a:rPr lang="en-GB" sz="500" u="none" strike="noStrike" dirty="0">
                          <a:effectLst/>
                        </a:rPr>
                        <a:t>Please use one row per policy. In case a single piece of legislation or regulation enacted a number of various policies, please use one row for each of these policies. Please send any questions to: </a:t>
                      </a:r>
                      <a:r>
                        <a:rPr lang="en-GB" sz="500" u="none" strike="noStrike" dirty="0" err="1">
                          <a:effectLst/>
                        </a:rPr>
                        <a:t>Martin.Kahanec@celsi.sk</a:t>
                      </a:r>
                      <a:br>
                        <a:rPr lang="en-GB" sz="500" u="none" strike="noStrike" dirty="0">
                          <a:effectLst/>
                        </a:rPr>
                      </a:br>
                      <a:endParaRPr lang="en-GB" sz="500" b="0" i="0" u="none" strike="noStrike" dirty="0">
                        <a:solidFill>
                          <a:srgbClr val="000000"/>
                        </a:solidFill>
                        <a:effectLst/>
                        <a:latin typeface="Calibri" panose="020F0502020204030204" pitchFamily="34" charset="0"/>
                      </a:endParaRPr>
                    </a:p>
                  </a:txBody>
                  <a:tcPr marL="4190" marR="4190" marT="4190" marB="0"/>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tc>
                  <a:txBody>
                    <a:bodyPr/>
                    <a:lstStyle/>
                    <a:p>
                      <a:pPr algn="l" fontAlgn="t"/>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tc>
                <a:tc>
                  <a:txBody>
                    <a:bodyPr/>
                    <a:lstStyle/>
                    <a:p>
                      <a:pPr algn="l" fontAlgn="t"/>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tc>
                <a:tc>
                  <a:txBody>
                    <a:bodyPr/>
                    <a:lstStyle/>
                    <a:p>
                      <a:pPr algn="l" fontAlgn="t"/>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tc>
                <a:tc>
                  <a:txBody>
                    <a:bodyPr/>
                    <a:lstStyle/>
                    <a:p>
                      <a:pPr algn="l" fontAlgn="t"/>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tc>
                <a:extLst>
                  <a:ext uri="{0D108BD9-81ED-4DB2-BD59-A6C34878D82A}">
                    <a16:rowId xmlns:a16="http://schemas.microsoft.com/office/drawing/2014/main" val="532893398"/>
                  </a:ext>
                </a:extLst>
              </a:tr>
              <a:tr h="112087">
                <a:tc>
                  <a:txBody>
                    <a:bodyPr/>
                    <a:lstStyle/>
                    <a:p>
                      <a:pPr algn="l" fontAlgn="b"/>
                      <a:r>
                        <a:rPr lang="en-GB" sz="500" u="none" strike="noStrike">
                          <a:effectLst/>
                        </a:rPr>
                        <a:t>COUNTRY:</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SLOVAKIA</a:t>
                      </a:r>
                      <a:endParaRPr lang="en-GB" sz="500" b="1"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extLst>
                  <a:ext uri="{0D108BD9-81ED-4DB2-BD59-A6C34878D82A}">
                    <a16:rowId xmlns:a16="http://schemas.microsoft.com/office/drawing/2014/main" val="1696281770"/>
                  </a:ext>
                </a:extLst>
              </a:tr>
              <a:tr h="112087">
                <a:tc>
                  <a:txBody>
                    <a:bodyPr/>
                    <a:lstStyle/>
                    <a:p>
                      <a:pPr algn="l" fontAlgn="b"/>
                      <a:r>
                        <a:rPr lang="en-GB" sz="500" u="none" strike="noStrike">
                          <a:effectLst/>
                        </a:rPr>
                        <a:t>Filled in by:</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Lucia Kováčová</a:t>
                      </a:r>
                      <a:endParaRPr lang="en-GB" sz="500" b="1"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extLst>
                  <a:ext uri="{0D108BD9-81ED-4DB2-BD59-A6C34878D82A}">
                    <a16:rowId xmlns:a16="http://schemas.microsoft.com/office/drawing/2014/main" val="2355824055"/>
                  </a:ext>
                </a:extLst>
              </a:tr>
              <a:tr h="222526">
                <a:tc>
                  <a:txBody>
                    <a:bodyPr/>
                    <a:lstStyle/>
                    <a:p>
                      <a:pPr algn="ctr" fontAlgn="t"/>
                      <a:r>
                        <a:rPr lang="en-GB" sz="500" u="none" strike="noStrike">
                          <a:effectLst/>
                        </a:rPr>
                        <a:t>NUMBER</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POLICY</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SPONSOR</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TYPE</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SCOPE OF COVERAGE</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TARGET</a:t>
                      </a:r>
                      <a:endParaRPr lang="en-GB" sz="500" b="1" i="0" u="none" strike="noStrike">
                        <a:solidFill>
                          <a:srgbClr val="000000"/>
                        </a:solidFill>
                        <a:effectLst/>
                        <a:latin typeface="Calibri" panose="020F0502020204030204" pitchFamily="34" charset="0"/>
                      </a:endParaRPr>
                    </a:p>
                  </a:txBody>
                  <a:tcPr marL="4190" marR="4190" marT="4190" marB="0"/>
                </a:tc>
                <a:tc gridSpan="2">
                  <a:txBody>
                    <a:bodyPr/>
                    <a:lstStyle/>
                    <a:p>
                      <a:pPr algn="ctr" fontAlgn="t"/>
                      <a:r>
                        <a:rPr lang="en-GB" sz="500" u="none" strike="noStrike">
                          <a:effectLst/>
                        </a:rPr>
                        <a:t>SOCIAL PARTNER INVOLVEMENT</a:t>
                      </a:r>
                      <a:endParaRPr lang="en-GB" sz="500" b="1" i="0" u="none" strike="noStrike">
                        <a:solidFill>
                          <a:srgbClr val="000000"/>
                        </a:solidFill>
                        <a:effectLst/>
                        <a:latin typeface="Calibri" panose="020F0502020204030204" pitchFamily="34" charset="0"/>
                      </a:endParaRPr>
                    </a:p>
                  </a:txBody>
                  <a:tcPr marL="4190" marR="4190" marT="4190" marB="0"/>
                </a:tc>
                <a:tc hMerge="1">
                  <a:txBody>
                    <a:bodyPr/>
                    <a:lstStyle/>
                    <a:p>
                      <a:endParaRPr lang="en-DE"/>
                    </a:p>
                  </a:txBody>
                  <a:tcPr/>
                </a:tc>
                <a:tc>
                  <a:txBody>
                    <a:bodyPr/>
                    <a:lstStyle/>
                    <a:p>
                      <a:pPr algn="ctr" fontAlgn="t"/>
                      <a:r>
                        <a:rPr lang="en-GB" sz="500" u="none" strike="noStrike">
                          <a:effectLst/>
                        </a:rPr>
                        <a:t>ENACTMENT DATE</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START DATE</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END DATE PLANNED</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END DATE ACTUAL</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SHORT DESCRIPTION</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WEB LINK</a:t>
                      </a:r>
                      <a:endParaRPr lang="en-GB" sz="500" b="1"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ANY OTHER REMARKS AND MINOR UPDATES</a:t>
                      </a:r>
                      <a:endParaRPr lang="en-GB" sz="500" b="1" i="0" u="none" strike="noStrike">
                        <a:solidFill>
                          <a:srgbClr val="000000"/>
                        </a:solidFill>
                        <a:effectLst/>
                        <a:latin typeface="Calibri" panose="020F0502020204030204" pitchFamily="34" charset="0"/>
                      </a:endParaRPr>
                    </a:p>
                  </a:txBody>
                  <a:tcPr marL="4190" marR="4190" marT="4190" marB="0"/>
                </a:tc>
                <a:extLst>
                  <a:ext uri="{0D108BD9-81ED-4DB2-BD59-A6C34878D82A}">
                    <a16:rowId xmlns:a16="http://schemas.microsoft.com/office/drawing/2014/main" val="2146639629"/>
                  </a:ext>
                </a:extLst>
              </a:tr>
              <a:tr h="331315">
                <a:tc>
                  <a:txBody>
                    <a:bodyPr/>
                    <a:lstStyle/>
                    <a:p>
                      <a:pPr algn="l" fontAlgn="b"/>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ctr" fontAlgn="t"/>
                      <a:r>
                        <a:rPr lang="en-GB" sz="500" u="none" strike="noStrike">
                          <a:effectLst/>
                        </a:rPr>
                        <a:t>Title</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Who adopted the policy? Select one; the main, if there are more</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Select the primary one</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Select one</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Select the primary target group</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Involved social partners</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Level of involvement</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Policy adopted on DD/MM/YY</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Policy effective as of DD/MM/YY</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Initially planned to be discontinued as of DD/MM/YY, or "open"</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Discontinued as of DD/MM/YY, or "ongoing"</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Objectives, budget/funding, main body responsible for the implementation, any details complementing/detailing the information in the previous columns</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GB" sz="500" u="none" strike="noStrike">
                          <a:effectLst/>
                        </a:rPr>
                        <a:t>Official website or reliable media</a:t>
                      </a:r>
                      <a:endParaRPr lang="en-GB" sz="500" b="0" i="0" u="none" strike="noStrike">
                        <a:solidFill>
                          <a:srgbClr val="000000"/>
                        </a:solidFill>
                        <a:effectLst/>
                        <a:latin typeface="Calibri" panose="020F0502020204030204" pitchFamily="34" charset="0"/>
                      </a:endParaRPr>
                    </a:p>
                  </a:txBody>
                  <a:tcPr marL="4190" marR="4190" marT="4190" marB="0"/>
                </a:tc>
                <a:tc>
                  <a:txBody>
                    <a:bodyPr/>
                    <a:lstStyle/>
                    <a:p>
                      <a:pPr algn="ctr" fontAlgn="t"/>
                      <a:r>
                        <a:rPr lang="en-DE" sz="500" u="none" strike="noStrike">
                          <a:effectLst/>
                        </a:rPr>
                        <a:t> </a:t>
                      </a:r>
                      <a:endParaRPr lang="en-DE" sz="500" b="0" i="0" u="none" strike="noStrike">
                        <a:solidFill>
                          <a:srgbClr val="000000"/>
                        </a:solidFill>
                        <a:effectLst/>
                        <a:latin typeface="Calibri" panose="020F0502020204030204" pitchFamily="34" charset="0"/>
                      </a:endParaRPr>
                    </a:p>
                  </a:txBody>
                  <a:tcPr marL="4190" marR="4190" marT="4190" marB="0"/>
                </a:tc>
                <a:extLst>
                  <a:ext uri="{0D108BD9-81ED-4DB2-BD59-A6C34878D82A}">
                    <a16:rowId xmlns:a16="http://schemas.microsoft.com/office/drawing/2014/main" val="1791233507"/>
                  </a:ext>
                </a:extLst>
              </a:tr>
              <a:tr h="560435">
                <a:tc>
                  <a:txBody>
                    <a:bodyPr/>
                    <a:lstStyle/>
                    <a:p>
                      <a:pPr algn="l" fontAlgn="b"/>
                      <a:r>
                        <a:rPr lang="en-GB" sz="500" u="none" strike="noStrike">
                          <a:effectLst/>
                        </a:rPr>
                        <a:t>EXAMPLE</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Compensation for quarantined employees</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Executive branch, president, government</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Income maintenance scheme</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National</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Workers/employees </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Both trade unions and employers or employers' associations</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National, federal</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dirty="0">
                          <a:effectLst/>
                        </a:rPr>
                        <a:t>01.03.20</a:t>
                      </a:r>
                      <a:endParaRPr lang="en-DE" sz="500" b="0" i="0" u="none" strike="noStrike" dirty="0">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05.03.20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open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ongoing</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Employees in ordered quarantive receive 40% of their wage from the employer, the costs are fully refunded to employer from the state budget. Implemented by the Ministry of Labor. Social partners consulted only ad hoc, tripartite meeting not held.</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sng" strike="noStrike">
                          <a:effectLst/>
                          <a:hlinkClick r:id="rId2"/>
                        </a:rPr>
                        <a:t>www.link.sk</a:t>
                      </a:r>
                      <a:endParaRPr lang="en-GB" sz="500" b="0" i="0" u="sng" strike="noStrike">
                        <a:solidFill>
                          <a:srgbClr val="0000FF"/>
                        </a:solidFill>
                        <a:effectLst/>
                        <a:latin typeface="Arial" panose="020B0604020202020204" pitchFamily="34" charset="0"/>
                      </a:endParaRPr>
                    </a:p>
                  </a:txBody>
                  <a:tcPr marL="4190" marR="4190" marT="4190" marB="0" anchor="b"/>
                </a:tc>
                <a:tc>
                  <a:txBody>
                    <a:bodyPr/>
                    <a:lstStyle/>
                    <a:p>
                      <a:pPr algn="l" fontAlgn="b"/>
                      <a:r>
                        <a:rPr lang="en-GB" sz="500" u="none" strike="noStrike">
                          <a:effectLst/>
                        </a:rPr>
                        <a:t>The policy is seen as insufficient by most commentators</a:t>
                      </a:r>
                      <a:endParaRPr lang="en-GB" sz="500" b="0" i="0" u="none" strike="noStrike">
                        <a:solidFill>
                          <a:srgbClr val="000000"/>
                        </a:solidFill>
                        <a:effectLst/>
                        <a:latin typeface="Calibri" panose="020F0502020204030204" pitchFamily="34" charset="0"/>
                      </a:endParaRPr>
                    </a:p>
                  </a:txBody>
                  <a:tcPr marL="4190" marR="4190" marT="4190" marB="0" anchor="b"/>
                </a:tc>
                <a:extLst>
                  <a:ext uri="{0D108BD9-81ED-4DB2-BD59-A6C34878D82A}">
                    <a16:rowId xmlns:a16="http://schemas.microsoft.com/office/drawing/2014/main" val="2139397483"/>
                  </a:ext>
                </a:extLst>
              </a:tr>
              <a:tr h="1049332">
                <a:tc>
                  <a:txBody>
                    <a:bodyPr/>
                    <a:lstStyle/>
                    <a:p>
                      <a:pPr algn="r" fontAlgn="b"/>
                      <a:r>
                        <a:rPr lang="en-DE" sz="500" u="none" strike="noStrike">
                          <a:effectLst/>
                        </a:rPr>
                        <a:t>1</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Non-essential shops and business venues must be closed</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Executive branch, president, government</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Other major social distancing measure (e.g. mandatory home office, cap on public gatherings)</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National</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General population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None of the above (Please specify in column "short description" if any other actors have been involved)</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Other (Please specify in column "short description")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15/03/2020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16/03/2020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22/04</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ongoing</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All the business venues and shops must be closed, except for essential ones such as grocery stores, gas stations, pharmacies, etc.</a:t>
                      </a:r>
                      <a:endParaRPr lang="en-GB" sz="500" b="0" i="0" u="none" strike="noStrike">
                        <a:solidFill>
                          <a:srgbClr val="000000"/>
                        </a:solidFill>
                        <a:effectLst/>
                        <a:latin typeface="Calibri" panose="020F0502020204030204" pitchFamily="34" charset="0"/>
                      </a:endParaRPr>
                    </a:p>
                  </a:txBody>
                  <a:tcPr marL="4190" marR="4190" marT="4190" marB="0" anchor="b"/>
                </a:tc>
                <a:tc gridSpan="2">
                  <a:txBody>
                    <a:bodyPr/>
                    <a:lstStyle/>
                    <a:p>
                      <a:pPr algn="l" fontAlgn="b"/>
                      <a:r>
                        <a:rPr lang="en-GB" sz="500" u="sng" strike="noStrike">
                          <a:effectLst/>
                          <a:hlinkClick r:id="rId3"/>
                        </a:rPr>
                        <a:t>http://www.uvzsr.sk/index.php?option=com_content&amp;view=article&amp;id=4132:covid-19-zavery-z-rokovania-vlady-sr-a-ustredneho-krizoveho-tabu-sr-povinnos-nosenia-ruok-na-verejnosti-zatvorenie-obchodov-v-nedeu-vyleneny-nakupny-as-pre-seniorov-otvorenie-vybranych-prevadzok-v-obchodnych-domoch-karantenne-opatrenia-a-pod&amp;catid=250:koronavirus-2019-ncov&amp;Itemid=153</a:t>
                      </a:r>
                      <a:endParaRPr lang="en-GB" sz="500" b="0" i="0" u="sng" strike="noStrike">
                        <a:solidFill>
                          <a:srgbClr val="0000FF"/>
                        </a:solidFill>
                        <a:effectLst/>
                        <a:latin typeface="Arial" panose="020B0604020202020204" pitchFamily="34" charset="0"/>
                      </a:endParaRPr>
                    </a:p>
                  </a:txBody>
                  <a:tcPr marL="4190" marR="4190" marT="4190" marB="0" anchor="b"/>
                </a:tc>
                <a:tc hMerge="1">
                  <a:txBody>
                    <a:bodyPr/>
                    <a:lstStyle/>
                    <a:p>
                      <a:endParaRPr lang="en-DE"/>
                    </a:p>
                  </a:txBody>
                  <a:tcPr/>
                </a:tc>
                <a:extLst>
                  <a:ext uri="{0D108BD9-81ED-4DB2-BD59-A6C34878D82A}">
                    <a16:rowId xmlns:a16="http://schemas.microsoft.com/office/drawing/2014/main" val="914909019"/>
                  </a:ext>
                </a:extLst>
              </a:tr>
              <a:tr h="896696">
                <a:tc>
                  <a:txBody>
                    <a:bodyPr/>
                    <a:lstStyle/>
                    <a:p>
                      <a:pPr algn="r" fontAlgn="b"/>
                      <a:r>
                        <a:rPr lang="en-DE" sz="500" u="none" strike="noStrike">
                          <a:effectLst/>
                        </a:rPr>
                        <a:t>2</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Lock-down during the Easter Holiday and restricting the right to assembly</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Executive branch, president, government</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Lock-down, curfew (national, local, municipal)</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National</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General population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None of the above (Please specify in column "short description" if any other actors have been involved)</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Other (Please specify in column "short description")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06.04.20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08.04.2020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14/04/2020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DE" sz="500" u="none" strike="noStrike">
                          <a:effectLst/>
                        </a:rPr>
                        <a:t>14/04/2020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Mobility restrictions during the Easter holidays  includes: citizens are not allowed to move outside their place of residence and move to another district which different than a place of residence. Exceptions: commuting to work, shopping (food, pharmacy products) for self or dependants, accessing health care services, attending funeral, etc.</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endParaRPr lang="en-DE" sz="500" b="0" i="0" u="none" strike="noStrike">
                        <a:solidFill>
                          <a:srgbClr val="000000"/>
                        </a:solidFill>
                        <a:effectLst/>
                        <a:latin typeface="Arial" panose="020B0604020202020204" pitchFamily="34" charset="0"/>
                      </a:endParaRPr>
                    </a:p>
                  </a:txBody>
                  <a:tcPr marL="4190" marR="4190" marT="4190" marB="0" anchor="b"/>
                </a:tc>
                <a:tc>
                  <a:txBody>
                    <a:bodyPr/>
                    <a:lstStyle/>
                    <a:p>
                      <a:pPr algn="l" fontAlgn="b"/>
                      <a:endParaRPr lang="en-DE" sz="500" b="0" i="0" u="none" strike="noStrike">
                        <a:solidFill>
                          <a:srgbClr val="000000"/>
                        </a:solidFill>
                        <a:effectLst/>
                        <a:latin typeface="Arial" panose="020B0604020202020204" pitchFamily="34" charset="0"/>
                      </a:endParaRPr>
                    </a:p>
                  </a:txBody>
                  <a:tcPr marL="4190" marR="4190" marT="4190" marB="0" anchor="b"/>
                </a:tc>
                <a:extLst>
                  <a:ext uri="{0D108BD9-81ED-4DB2-BD59-A6C34878D82A}">
                    <a16:rowId xmlns:a16="http://schemas.microsoft.com/office/drawing/2014/main" val="3945230213"/>
                  </a:ext>
                </a:extLst>
              </a:tr>
              <a:tr h="896696">
                <a:tc>
                  <a:txBody>
                    <a:bodyPr/>
                    <a:lstStyle/>
                    <a:p>
                      <a:pPr algn="r" fontAlgn="b"/>
                      <a:r>
                        <a:rPr lang="en-DE" sz="500" u="none" strike="noStrike">
                          <a:effectLst/>
                        </a:rPr>
                        <a:t>3</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Lock-down in the selected Roma settlements</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Executive branch, president, government</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Lock-down, curfew (national, local, municipal)</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Local, municipal (Please specify in column "short description")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Other (Please specify in column "short description")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None of the above (Please specify in column "short description" if any other actors have been involved)</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Other (Please specify in column "short description")</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08.04.2020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09.04.2020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r" fontAlgn="b"/>
                      <a:r>
                        <a:rPr lang="en-DE" sz="500" u="none" strike="noStrike">
                          <a:effectLst/>
                        </a:rPr>
                        <a:t>01.05.2020</a:t>
                      </a:r>
                      <a:endParaRPr lang="en-DE"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ongoing</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r>
                        <a:rPr lang="en-GB" sz="500" u="none" strike="noStrike">
                          <a:effectLst/>
                        </a:rPr>
                        <a:t>Selected Roma settlements are in lockdown due to the incidence of the infected inhabitants. The residents of these settlements are not allowed to move outside the settlement. At the same time, massive testing have been launched and infected persons have been placed in the state quarantine.</a:t>
                      </a:r>
                      <a:endParaRPr lang="en-GB" sz="500" b="0" i="0" u="none" strike="noStrike">
                        <a:solidFill>
                          <a:srgbClr val="000000"/>
                        </a:solidFill>
                        <a:effectLst/>
                        <a:latin typeface="Calibri" panose="020F0502020204030204" pitchFamily="34" charset="0"/>
                      </a:endParaRPr>
                    </a:p>
                  </a:txBody>
                  <a:tcPr marL="4190" marR="4190" marT="4190" marB="0" anchor="b"/>
                </a:tc>
                <a:tc>
                  <a:txBody>
                    <a:bodyPr/>
                    <a:lstStyle/>
                    <a:p>
                      <a:pPr algn="l" fontAlgn="b"/>
                      <a:endParaRPr lang="en-DE" sz="500" b="0" i="0" u="none" strike="noStrike">
                        <a:solidFill>
                          <a:srgbClr val="000000"/>
                        </a:solidFill>
                        <a:effectLst/>
                        <a:latin typeface="Arial" panose="020B0604020202020204" pitchFamily="34" charset="0"/>
                      </a:endParaRPr>
                    </a:p>
                  </a:txBody>
                  <a:tcPr marL="4190" marR="4190" marT="4190" marB="0" anchor="b"/>
                </a:tc>
                <a:tc>
                  <a:txBody>
                    <a:bodyPr/>
                    <a:lstStyle/>
                    <a:p>
                      <a:pPr algn="l" fontAlgn="b"/>
                      <a:endParaRPr lang="en-DE" sz="500" b="0" i="0" u="none" strike="noStrike" dirty="0">
                        <a:solidFill>
                          <a:srgbClr val="000000"/>
                        </a:solidFill>
                        <a:effectLst/>
                        <a:latin typeface="Arial" panose="020B0604020202020204" pitchFamily="34" charset="0"/>
                      </a:endParaRPr>
                    </a:p>
                  </a:txBody>
                  <a:tcPr marL="4190" marR="4190" marT="4190" marB="0" anchor="b"/>
                </a:tc>
                <a:extLst>
                  <a:ext uri="{0D108BD9-81ED-4DB2-BD59-A6C34878D82A}">
                    <a16:rowId xmlns:a16="http://schemas.microsoft.com/office/drawing/2014/main" val="462297405"/>
                  </a:ext>
                </a:extLst>
              </a:tr>
            </a:tbl>
          </a:graphicData>
        </a:graphic>
      </p:graphicFrame>
    </p:spTree>
    <p:extLst>
      <p:ext uri="{BB962C8B-B14F-4D97-AF65-F5344CB8AC3E}">
        <p14:creationId xmlns:p14="http://schemas.microsoft.com/office/powerpoint/2010/main" val="343077873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4523</Words>
  <Application>Microsoft Macintosh PowerPoint</Application>
  <PresentationFormat>Widescreen</PresentationFormat>
  <Paragraphs>704</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Cambria</vt:lpstr>
      <vt:lpstr>Gotham Narrow Book</vt:lpstr>
      <vt:lpstr>Symbol</vt:lpstr>
      <vt:lpstr>Wingdings</vt:lpstr>
      <vt:lpstr>Office Theme</vt:lpstr>
      <vt:lpstr>DEFEN-CE: Social dialogue in defense of vulnerable groups  in post-COVID-19 labour markets</vt:lpstr>
      <vt:lpstr>Programme (in CET time)</vt:lpstr>
      <vt:lpstr>Introduction of the project</vt:lpstr>
      <vt:lpstr>Research questions</vt:lpstr>
      <vt:lpstr>Project aims</vt:lpstr>
      <vt:lpstr>Defining vulnerable groups</vt:lpstr>
      <vt:lpstr>Conceptual framework</vt:lpstr>
      <vt:lpstr>Methodology</vt:lpstr>
      <vt:lpstr>Covid-19 Policy Response Questions Database (COPREQ)</vt:lpstr>
      <vt:lpstr>Work packages and deliverables</vt:lpstr>
      <vt:lpstr>Work packages and deliverables</vt:lpstr>
      <vt:lpstr>Project set-up: timeline, deadlines, tasks</vt:lpstr>
      <vt:lpstr>Coordination - Division of tasks</vt:lpstr>
      <vt:lpstr>Project set-up: Meetings </vt:lpstr>
      <vt:lpstr>State of the art: partners’ roundtable</vt:lpstr>
      <vt:lpstr>Case studies</vt:lpstr>
      <vt:lpstr>Tasks and deliverables WP3 (and 4)</vt:lpstr>
      <vt:lpstr>Tasks and deliverables WP3 (and 4)</vt:lpstr>
      <vt:lpstr>Ethical issues and communication</vt:lpstr>
      <vt:lpstr>At HU, the ethical committee requires  the following documents</vt:lpstr>
      <vt:lpstr>Communication</vt:lpstr>
      <vt:lpstr>Social Dialogue in Defence of Vulnerable Groups in Post-COVID-19 Labour Markets  DEFEN-CE (GA: VS/2021/0196 )</vt:lpstr>
      <vt:lpstr>BUDGET:      </vt:lpstr>
      <vt:lpstr>PowerPoint Presentation</vt:lpstr>
      <vt:lpstr>PowerPoint Presentation</vt:lpstr>
      <vt:lpstr>PowerPoint Presentation</vt:lpstr>
      <vt:lpstr>PowerPoint Presentation</vt:lpstr>
      <vt:lpstr>PowerPoint Presentation</vt:lpstr>
      <vt:lpstr>PowerPoint Presentation</vt:lpstr>
      <vt:lpstr>Pre-financing payments and payment of the balance</vt:lpstr>
      <vt:lpstr>Reporting (collaboration agreement)</vt:lpstr>
      <vt:lpstr>Discussion</vt:lpstr>
      <vt:lpstr>Thank you all! </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DEFENCE</dc:title>
  <dc:creator>van Gerven, Minna</dc:creator>
  <cp:lastModifiedBy>Kahancova Marta</cp:lastModifiedBy>
  <cp:revision>31</cp:revision>
  <dcterms:created xsi:type="dcterms:W3CDTF">2021-11-24T11:00:02Z</dcterms:created>
  <dcterms:modified xsi:type="dcterms:W3CDTF">2022-06-21T05:36:30Z</dcterms:modified>
</cp:coreProperties>
</file>