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943A3D-5048-491B-87FA-DD78901A019E}">
  <a:tblStyle styleId="{5E943A3D-5048-491B-87FA-DD78901A019E}"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3F9FA"/>
          </a:solidFill>
        </a:fill>
      </a:tcStyle>
    </a:wholeTbl>
    <a:band1H>
      <a:tcTxStyle/>
      <a:tcStyle>
        <a:fill>
          <a:solidFill>
            <a:srgbClr val="E7F3F4"/>
          </a:solidFill>
        </a:fill>
      </a:tcStyle>
    </a:band1H>
    <a:band2H>
      <a:tcTxStyle/>
    </a:band2H>
    <a:band1V>
      <a:tcTxStyle/>
      <a:tcStyle>
        <a:fill>
          <a:solidFill>
            <a:srgbClr val="E7F3F4"/>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3" name="Google Shape;9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i="1" lang="en-US" sz="1400">
                <a:latin typeface="Arial"/>
                <a:ea typeface="Arial"/>
                <a:cs typeface="Arial"/>
                <a:sym typeface="Arial"/>
              </a:rPr>
              <a:t>Temporary work agencies play a significant role in employing migrant workers in Slovakia, but the conditions of this employment often come with challenges.”</a:t>
            </a:r>
            <a:endParaRPr i="1"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400">
                <a:latin typeface="Arial"/>
                <a:ea typeface="Arial"/>
                <a:cs typeface="Arial"/>
                <a:sym typeface="Arial"/>
              </a:rPr>
              <a:t>There are around 800 temporary work agencies operating in Slovakia, of which approximately 450 are active. However, some of these agencies are operating without a valid license, which poses serious risks to workers' rights and job security.</a:t>
            </a:r>
            <a:endParaRPr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400">
                <a:latin typeface="Arial"/>
                <a:ea typeface="Arial"/>
                <a:cs typeface="Arial"/>
                <a:sym typeface="Arial"/>
              </a:rPr>
              <a:t>“Employment through these agencies is often characterized by precarious conditions.”</a:t>
            </a:r>
            <a:endParaRPr i="1"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400">
                <a:latin typeface="Arial"/>
                <a:ea typeface="Arial"/>
                <a:cs typeface="Arial"/>
                <a:sym typeface="Arial"/>
              </a:rPr>
              <a:t>For instance, migrant workers employed through agencies frequently face issues with health insurance coverage. There are also common problems with payments, such as non-payment of overtime, which impacts their income stability. Additionally, legal barriers make it difficult for agency-employed workers to change employers easily, limiting their ability to seek better conditions.</a:t>
            </a:r>
            <a:endParaRPr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400">
                <a:latin typeface="Arial"/>
                <a:ea typeface="Arial"/>
                <a:cs typeface="Arial"/>
                <a:sym typeface="Arial"/>
              </a:rPr>
              <a:t>“Overall, there is weak labor protection in this employment structure.”</a:t>
            </a:r>
            <a:endParaRPr i="1"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400">
                <a:latin typeface="Arial"/>
                <a:ea typeface="Arial"/>
                <a:cs typeface="Arial"/>
                <a:sym typeface="Arial"/>
              </a:rPr>
              <a:t>Now we are going to tell you more </a:t>
            </a:r>
            <a:r>
              <a:rPr lang="en-US" sz="1400">
                <a:latin typeface="Arial"/>
                <a:ea typeface="Arial"/>
                <a:cs typeface="Arial"/>
                <a:sym typeface="Arial"/>
              </a:rPr>
              <a:t>about</a:t>
            </a:r>
            <a:r>
              <a:rPr lang="en-US" sz="1400">
                <a:latin typeface="Arial"/>
                <a:ea typeface="Arial"/>
                <a:cs typeface="Arial"/>
                <a:sym typeface="Arial"/>
              </a:rPr>
              <a:t> the findings we gathered through the interviews with migrants in Slovakia.</a:t>
            </a:r>
            <a:endParaRPr sz="1400">
              <a:latin typeface="Arial"/>
              <a:ea typeface="Arial"/>
              <a:cs typeface="Arial"/>
              <a:sym typeface="Arial"/>
            </a:endParaRPr>
          </a:p>
          <a:p>
            <a:pPr indent="0" lvl="0" marL="0" rtl="0" algn="l">
              <a:spcBef>
                <a:spcPts val="1200"/>
              </a:spcBef>
              <a:spcAft>
                <a:spcPts val="0"/>
              </a:spcAft>
              <a:buNone/>
            </a:pPr>
            <a:r>
              <a:t/>
            </a:r>
            <a:endParaRPr/>
          </a:p>
        </p:txBody>
      </p:sp>
      <p:sp>
        <p:nvSpPr>
          <p:cNvPr id="165" name="Google Shape;165;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14f39fc838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g314f39fc838_1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g314f39fc838_1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3" name="Google Shape;213;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7:notes"/>
          <p:cNvSpPr txBox="1"/>
          <p:nvPr>
            <p:ph idx="3" type="hdr"/>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Just transtion in Slovak automotive industry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txBox="1"/>
          <p:nvPr>
            <p:ph idx="3" type="hdr"/>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Just transtion in Slovak automotive industry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txBox="1"/>
          <p:nvPr>
            <p:ph idx="3" type="hdr"/>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Just transtion in Slovak automotive industry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a:t>
            </a:r>
            <a:r>
              <a:rPr i="1" lang="en-US" sz="1500">
                <a:latin typeface="Arial"/>
                <a:ea typeface="Arial"/>
                <a:cs typeface="Arial"/>
                <a:sym typeface="Arial"/>
              </a:rPr>
              <a:t>The purpose of this report was to examine trends and patterns in temporary labor mobility and the employment of migrant workers on fixed-term or outsourced temporary contracts in selected manufacturing and service sectors in Slovakia.”</a:t>
            </a:r>
            <a:endParaRPr i="1" sz="1500">
              <a:latin typeface="Arial"/>
              <a:ea typeface="Arial"/>
              <a:cs typeface="Arial"/>
              <a:sym typeface="Arial"/>
            </a:endParaRPr>
          </a:p>
          <a:p>
            <a:pPr indent="0" lvl="0" marL="0" rtl="0" algn="l">
              <a:lnSpc>
                <a:spcPct val="115000"/>
              </a:lnSpc>
              <a:spcBef>
                <a:spcPts val="1200"/>
              </a:spcBef>
              <a:spcAft>
                <a:spcPts val="0"/>
              </a:spcAft>
              <a:buSzPts val="1100"/>
              <a:buNone/>
            </a:pPr>
            <a:r>
              <a:rPr lang="en-US" sz="1500">
                <a:latin typeface="Arial"/>
                <a:ea typeface="Arial"/>
                <a:cs typeface="Arial"/>
                <a:sym typeface="Arial"/>
              </a:rPr>
              <a:t>In recent years, Slovakia has seen notable shifts in labor mobility and employment, especially regarding temporary and migrant workers. This report delves into these trends, focusing on sectors where temporary labor is a critical component. By analyzing these patterns, we aim to understand the driving forces and implications of such employment structures in Slovakia’s workforce.</a:t>
            </a:r>
            <a:endParaRPr i="1" sz="1300">
              <a:latin typeface="Arial"/>
              <a:ea typeface="Arial"/>
              <a:cs typeface="Arial"/>
              <a:sym typeface="Arial"/>
            </a:endParaRPr>
          </a:p>
          <a:p>
            <a:pPr indent="0" lvl="0" marL="0" rtl="0" algn="l">
              <a:lnSpc>
                <a:spcPct val="115000"/>
              </a:lnSpc>
              <a:spcBef>
                <a:spcPts val="1200"/>
              </a:spcBef>
              <a:spcAft>
                <a:spcPts val="0"/>
              </a:spcAft>
              <a:buSzPts val="1100"/>
              <a:buNone/>
            </a:pPr>
            <a:r>
              <a:rPr lang="en-US" sz="1400">
                <a:latin typeface="Arial"/>
                <a:ea typeface="Arial"/>
                <a:cs typeface="Arial"/>
                <a:sym typeface="Arial"/>
              </a:rPr>
              <a:t>Temporary labor migration is influenced by both economic and policy changes, as well as evolving demands in the labor market. We explored how temporary contracts, often used for migrant workers, impact various sectors in Slovakia and how these dynamics play out across industries.</a:t>
            </a:r>
            <a:endParaRPr i="1" sz="1400">
              <a:latin typeface="Arial"/>
              <a:ea typeface="Arial"/>
              <a:cs typeface="Arial"/>
              <a:sym typeface="Arial"/>
            </a:endParaRPr>
          </a:p>
          <a:p>
            <a:pPr indent="0" lvl="0" marL="0" rtl="0" algn="l">
              <a:lnSpc>
                <a:spcPct val="115000"/>
              </a:lnSpc>
              <a:spcBef>
                <a:spcPts val="1200"/>
              </a:spcBef>
              <a:spcAft>
                <a:spcPts val="0"/>
              </a:spcAft>
              <a:buSzPts val="1100"/>
              <a:buNone/>
            </a:pPr>
            <a:r>
              <a:rPr lang="en-US" sz="1400">
                <a:latin typeface="Arial"/>
                <a:ea typeface="Arial"/>
                <a:cs typeface="Arial"/>
                <a:sym typeface="Arial"/>
              </a:rPr>
              <a:t>To provide a comprehensive view, we relied on a combination of statistical data analysis, reviews of current policies, desk research on existing literature, and interviews with key stakeholders.</a:t>
            </a:r>
            <a:endParaRPr sz="1400">
              <a:latin typeface="Arial"/>
              <a:ea typeface="Arial"/>
              <a:cs typeface="Arial"/>
              <a:sym typeface="Arial"/>
            </a:endParaRPr>
          </a:p>
          <a:p>
            <a:pPr indent="0" lvl="0" marL="0" rtl="0" algn="l">
              <a:lnSpc>
                <a:spcPct val="115000"/>
              </a:lnSpc>
              <a:spcBef>
                <a:spcPts val="1200"/>
              </a:spcBef>
              <a:spcAft>
                <a:spcPts val="0"/>
              </a:spcAft>
              <a:buSzPts val="1100"/>
              <a:buNone/>
            </a:pPr>
            <a:r>
              <a:t/>
            </a:r>
            <a:endParaRPr>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t/>
            </a:r>
            <a:endParaRPr sz="1300">
              <a:latin typeface="Arial"/>
              <a:ea typeface="Arial"/>
              <a:cs typeface="Arial"/>
              <a:sym typeface="Arial"/>
            </a:endParaRPr>
          </a:p>
          <a:p>
            <a:pPr indent="0" lvl="0" marL="0" rtl="0" algn="l">
              <a:spcBef>
                <a:spcPts val="1200"/>
              </a:spcBef>
              <a:spcAft>
                <a:spcPts val="0"/>
              </a:spcAft>
              <a:buNone/>
            </a:pPr>
            <a:r>
              <a:t/>
            </a:r>
            <a:endParaRPr/>
          </a:p>
        </p:txBody>
      </p:sp>
      <p:sp>
        <p:nvSpPr>
          <p:cNvPr id="117" name="Google Shape;117;p4:notes"/>
          <p:cNvSpPr txBox="1"/>
          <p:nvPr>
            <p:ph idx="3" type="hdr"/>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Just transtion in Slovak automotive industry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i="1" lang="en-US" sz="1400">
                <a:latin typeface="Arial"/>
                <a:ea typeface="Arial"/>
                <a:cs typeface="Arial"/>
                <a:sym typeface="Arial"/>
              </a:rPr>
              <a:t>Historically, Slovakia has had a relatively low rate of immigration. However, in recent years, this has been changing, with a rapid increase in migrant numbers, especially since 2022.”</a:t>
            </a:r>
            <a:endParaRPr i="1"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400">
                <a:latin typeface="Arial"/>
                <a:ea typeface="Arial"/>
                <a:cs typeface="Arial"/>
                <a:sym typeface="Arial"/>
              </a:rPr>
              <a:t>In 2022, Slovakia saw a fast-track rise in immigration, marking a shift in its demographic landscape. We see an increased presence of third-country nationals, or TCNs—individuals from outside the European Union—who now make up 80% of migrants in Slovakia.</a:t>
            </a:r>
            <a:endParaRPr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400">
                <a:latin typeface="Arial"/>
                <a:ea typeface="Arial"/>
                <a:cs typeface="Arial"/>
                <a:sym typeface="Arial"/>
              </a:rPr>
              <a:t>“If we look at the numbers, third-country nationals with residence permits have more than doubled in just two years: from 111,427 in 2021 to 255,898 in 2023.”</a:t>
            </a:r>
            <a:endParaRPr i="1" sz="14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400">
                <a:latin typeface="Arial"/>
                <a:ea typeface="Arial"/>
                <a:cs typeface="Arial"/>
                <a:sym typeface="Arial"/>
              </a:rPr>
              <a:t>This surge is largely due to the war in Ukraine, which has pushed many to seek refuge and work in Slovakia. This influx presents both opportunities and challenges for the country's labor market and social policies.</a:t>
            </a:r>
            <a:endParaRPr sz="1400">
              <a:latin typeface="Arial"/>
              <a:ea typeface="Arial"/>
              <a:cs typeface="Arial"/>
              <a:sym typeface="Arial"/>
            </a:endParaRPr>
          </a:p>
          <a:p>
            <a:pPr indent="0" lvl="0" marL="0" rtl="0" algn="l">
              <a:spcBef>
                <a:spcPts val="1200"/>
              </a:spcBef>
              <a:spcAft>
                <a:spcPts val="0"/>
              </a:spcAft>
              <a:buNone/>
            </a:pPr>
            <a:r>
              <a:t/>
            </a:r>
            <a:endParaRPr/>
          </a:p>
        </p:txBody>
      </p:sp>
      <p:sp>
        <p:nvSpPr>
          <p:cNvPr id="125" name="Google Shape;125;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In addition to the traditional sources of immigration, Slovakia is now seeing new origins of migrants.”</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Recently, Slovakia has experienced an influx of migrants from a more diverse range of countries, including Vietnam, the Philippines, Indonesia, Thailand, India, Serbia, Georgia, North Macedonia, Bosnia and Herzegovina, Moldova, Kyrgyzstan, Kazakhstan, and Uzbekistan. This broadening of migrant origins reflects changing labor needs and recruitment practices in Slovakia.</a:t>
            </a:r>
            <a:endParaRPr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“Let’s clarify what we mean by ‘temporary labor immigrants’ in this context.”</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Temporary labor immigrants are individuals granted first-time residence permits specifically for employment reasons, typically for contracts lasting less than a year. Many of these migrants fill essential but short-term roles within Slovakia’s economy.</a:t>
            </a:r>
            <a:endParaRPr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“Temporary migrants are particularly dominant in sectors such as construction, agriculture, food processing, and social care.”</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These sectors depend heavily on temporary workers to meet fluctuating labor demands, highlighting the crucial role that migrant labor plays in sustaining Slovakia's economy, especially in industries with seasonal or highly variable workloads.</a:t>
            </a:r>
            <a:endParaRPr b="1" sz="1300">
              <a:latin typeface="Arial"/>
              <a:ea typeface="Arial"/>
              <a:cs typeface="Arial"/>
              <a:sym typeface="Arial"/>
            </a:endParaRPr>
          </a:p>
          <a:p>
            <a:pPr indent="0" lvl="0" marL="0" rtl="0" algn="l">
              <a:spcBef>
                <a:spcPts val="1200"/>
              </a:spcBef>
              <a:spcAft>
                <a:spcPts val="0"/>
              </a:spcAft>
              <a:buNone/>
            </a:pPr>
            <a:r>
              <a:t/>
            </a:r>
            <a:endParaRPr/>
          </a:p>
        </p:txBody>
      </p:sp>
      <p:sp>
        <p:nvSpPr>
          <p:cNvPr id="133" name="Google Shape;133;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In Slovakia, war refugees—many of whom arrived due to the ongoing conflict in Ukraine—hold temporary protection status, allowing them to work without needing a formal work permit.”</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This policy facilitates quicker integration into the workforce, enabling refugees to support themselves while contributing to the Slovak economy.</a:t>
            </a:r>
            <a:endParaRPr b="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“Studies show that about half of these refugees are working in jobs that do not match their qualifications, while a quarter are on temporary small contracts (Veselkova and Habel, 2024).”</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These small contracts offer flexibility, which may initially be attractive or necessary for refugees adjusting to a new country. However, they come with fewer employee rights and limited protections, which can impact workers' long-term stability and well-being. Ensuring that refugees can find roles aligned with their skills is essential to improve their integration and contributions to the workforce.</a:t>
            </a:r>
            <a:endParaRPr sz="1300">
              <a:latin typeface="Arial"/>
              <a:ea typeface="Arial"/>
              <a:cs typeface="Arial"/>
              <a:sym typeface="Arial"/>
            </a:endParaRPr>
          </a:p>
          <a:p>
            <a:pPr indent="0" lvl="0" marL="0" rtl="0" algn="l">
              <a:spcBef>
                <a:spcPts val="1200"/>
              </a:spcBef>
              <a:spcAft>
                <a:spcPts val="0"/>
              </a:spcAft>
              <a:buNone/>
            </a:pPr>
            <a:r>
              <a:t/>
            </a:r>
            <a:endParaRPr/>
          </a:p>
        </p:txBody>
      </p:sp>
      <p:sp>
        <p:nvSpPr>
          <p:cNvPr id="140" name="Google Shape;140;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800">
                <a:latin typeface="Verdana"/>
                <a:ea typeface="Verdana"/>
                <a:cs typeface="Verdana"/>
                <a:sym typeface="Verdana"/>
              </a:rPr>
              <a:t>Data as of January 1 of the particular year. "With employment permit" refers to those employed on the basis of a work permit, single permit or EU Blue Card. "Without employment permit" refers to those employed without a work permit, single permit or EU Blue Card, pursuant to Article 23a of Act No. 5/2004 Coll.</a:t>
            </a:r>
            <a:endParaRPr/>
          </a:p>
        </p:txBody>
      </p:sp>
      <p:sp>
        <p:nvSpPr>
          <p:cNvPr id="147" name="Google Shape;147;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b="1" lang="en-US" sz="1300">
                <a:latin typeface="Arial"/>
                <a:ea typeface="Arial"/>
                <a:cs typeface="Arial"/>
                <a:sym typeface="Arial"/>
              </a:rPr>
              <a:t>Who Are Employed Migrant Workers in the Slovak Labour Market?</a:t>
            </a:r>
            <a:endParaRPr b="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“In Slovakia, migrant workers are a vital part of the labor market, particularly concentrated in sectors such as manufacturing, transportation, administrative support, and food services.”</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Many migrant workers are placed through temporary work agencies, which helps to fill labor shortages in critical sectors like healthcare, hospitality, and construction. Migrant workers can be broadly grouped as follows:</a:t>
            </a:r>
            <a:endParaRPr sz="1300">
              <a:latin typeface="Arial"/>
              <a:ea typeface="Arial"/>
              <a:cs typeface="Arial"/>
              <a:sym typeface="Arial"/>
            </a:endParaRPr>
          </a:p>
          <a:p>
            <a:pPr indent="-311150" lvl="0" marL="457200" rtl="0" algn="l">
              <a:lnSpc>
                <a:spcPct val="115000"/>
              </a:lnSpc>
              <a:spcBef>
                <a:spcPts val="1200"/>
              </a:spcBef>
              <a:spcAft>
                <a:spcPts val="0"/>
              </a:spcAft>
              <a:buClr>
                <a:schemeClr val="dk1"/>
              </a:buClr>
              <a:buSzPts val="1300"/>
              <a:buChar char="●"/>
            </a:pPr>
            <a:r>
              <a:rPr b="1" lang="en-US" sz="1300">
                <a:latin typeface="Arial"/>
                <a:ea typeface="Arial"/>
                <a:cs typeface="Arial"/>
                <a:sym typeface="Arial"/>
              </a:rPr>
              <a:t>EU Citizens</a:t>
            </a:r>
            <a:endParaRPr b="1" sz="1300">
              <a:latin typeface="Arial"/>
              <a:ea typeface="Arial"/>
              <a:cs typeface="Arial"/>
              <a:sym typeface="Arial"/>
            </a:endParaRPr>
          </a:p>
          <a:p>
            <a:pPr indent="-311150" lvl="0" marL="457200" rtl="0" algn="l">
              <a:lnSpc>
                <a:spcPct val="115000"/>
              </a:lnSpc>
              <a:spcBef>
                <a:spcPts val="0"/>
              </a:spcBef>
              <a:spcAft>
                <a:spcPts val="0"/>
              </a:spcAft>
              <a:buClr>
                <a:schemeClr val="dk1"/>
              </a:buClr>
              <a:buSzPts val="1300"/>
              <a:buChar char="●"/>
            </a:pPr>
            <a:r>
              <a:rPr b="1" lang="en-US" sz="1300">
                <a:latin typeface="Arial"/>
                <a:ea typeface="Arial"/>
                <a:cs typeface="Arial"/>
                <a:sym typeface="Arial"/>
              </a:rPr>
              <a:t>Third-Country Nationals (TCNs) with an employment permit</a:t>
            </a:r>
            <a:endParaRPr b="1" sz="1300">
              <a:latin typeface="Arial"/>
              <a:ea typeface="Arial"/>
              <a:cs typeface="Arial"/>
              <a:sym typeface="Arial"/>
            </a:endParaRPr>
          </a:p>
          <a:p>
            <a:pPr indent="-311150" lvl="0" marL="457200" rtl="0" algn="l">
              <a:lnSpc>
                <a:spcPct val="115000"/>
              </a:lnSpc>
              <a:spcBef>
                <a:spcPts val="0"/>
              </a:spcBef>
              <a:spcAft>
                <a:spcPts val="0"/>
              </a:spcAft>
              <a:buClr>
                <a:schemeClr val="dk1"/>
              </a:buClr>
              <a:buSzPts val="1300"/>
              <a:buChar char="●"/>
            </a:pPr>
            <a:r>
              <a:rPr b="1" lang="en-US" sz="1300">
                <a:latin typeface="Arial"/>
                <a:ea typeface="Arial"/>
                <a:cs typeface="Arial"/>
                <a:sym typeface="Arial"/>
              </a:rPr>
              <a:t>Third-Country Nationals (TCNs) without an employment permit</a:t>
            </a:r>
            <a:r>
              <a:rPr lang="en-US" sz="1300">
                <a:latin typeface="Arial"/>
                <a:ea typeface="Arial"/>
                <a:cs typeface="Arial"/>
                <a:sym typeface="Arial"/>
              </a:rPr>
              <a:t>—working under conditions allowed by Article 23a of Act No. 5/2004 Coll.</a:t>
            </a:r>
            <a:endParaRPr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“Looking at the numbers, we see that there are 31,892 employed EU citizens, 26,102 TCNs with employment permits, and 42,589 TCNs working without permits.”</a:t>
            </a:r>
            <a:endParaRPr i="1"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300">
                <a:latin typeface="Arial"/>
                <a:ea typeface="Arial"/>
                <a:cs typeface="Arial"/>
                <a:sym typeface="Arial"/>
              </a:rPr>
              <a:t>Let’s take a closer look at the demographic breakdown of these groups.</a:t>
            </a:r>
            <a:endParaRPr sz="1300">
              <a:latin typeface="Arial"/>
              <a:ea typeface="Arial"/>
              <a:cs typeface="Arial"/>
              <a:sym typeface="Arial"/>
            </a:endParaRPr>
          </a:p>
          <a:p>
            <a:pPr indent="-311150" lvl="0" marL="457200" rtl="0" algn="l">
              <a:lnSpc>
                <a:spcPct val="115000"/>
              </a:lnSpc>
              <a:spcBef>
                <a:spcPts val="1200"/>
              </a:spcBef>
              <a:spcAft>
                <a:spcPts val="0"/>
              </a:spcAft>
              <a:buClr>
                <a:schemeClr val="dk1"/>
              </a:buClr>
              <a:buSzPts val="1300"/>
              <a:buChar char="●"/>
            </a:pPr>
            <a:r>
              <a:rPr b="1" lang="en-US" sz="1300">
                <a:latin typeface="Arial"/>
                <a:ea typeface="Arial"/>
                <a:cs typeface="Arial"/>
                <a:sym typeface="Arial"/>
              </a:rPr>
              <a:t>Gender</a:t>
            </a:r>
            <a:r>
              <a:rPr lang="en-US" sz="1300">
                <a:latin typeface="Arial"/>
                <a:ea typeface="Arial"/>
                <a:cs typeface="Arial"/>
                <a:sym typeface="Arial"/>
              </a:rPr>
              <a:t>: Women make up 29% of employed EU citizens, 21% of TCNs with permits, and a higher 55% of TCNs without permits.</a:t>
            </a:r>
            <a:endParaRPr sz="1300">
              <a:latin typeface="Arial"/>
              <a:ea typeface="Arial"/>
              <a:cs typeface="Arial"/>
              <a:sym typeface="Arial"/>
            </a:endParaRPr>
          </a:p>
          <a:p>
            <a:pPr indent="-311150" lvl="0" marL="457200" rtl="0" algn="l">
              <a:lnSpc>
                <a:spcPct val="115000"/>
              </a:lnSpc>
              <a:spcBef>
                <a:spcPts val="0"/>
              </a:spcBef>
              <a:spcAft>
                <a:spcPts val="0"/>
              </a:spcAft>
              <a:buClr>
                <a:schemeClr val="dk1"/>
              </a:buClr>
              <a:buSzPts val="1300"/>
              <a:buChar char="●"/>
            </a:pPr>
            <a:r>
              <a:rPr b="1" lang="en-US" sz="1300">
                <a:latin typeface="Arial"/>
                <a:ea typeface="Arial"/>
                <a:cs typeface="Arial"/>
                <a:sym typeface="Arial"/>
              </a:rPr>
              <a:t>Education</a:t>
            </a:r>
            <a:r>
              <a:rPr lang="en-US" sz="1300">
                <a:latin typeface="Arial"/>
                <a:ea typeface="Arial"/>
                <a:cs typeface="Arial"/>
                <a:sym typeface="Arial"/>
              </a:rPr>
              <a:t>: Among employed migrants, educational backgrounds vary significantly.</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48% of EU citizens have a lower secondary education, while 26% have upper secondary, and 21% have tertiary education.</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For TCNs with employment permits, 24% have lower secondary, 38% upper secondary, and 17% tertiary education.</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TCNs without employment permits show a higher tertiary education rate of 34%, though 31% have lower secondary and 35% upper secondary education.</a:t>
            </a:r>
            <a:endParaRPr sz="1300">
              <a:latin typeface="Arial"/>
              <a:ea typeface="Arial"/>
              <a:cs typeface="Arial"/>
              <a:sym typeface="Arial"/>
            </a:endParaRPr>
          </a:p>
          <a:p>
            <a:pPr indent="-311150" lvl="0" marL="457200" rtl="0" algn="l">
              <a:lnSpc>
                <a:spcPct val="115000"/>
              </a:lnSpc>
              <a:spcBef>
                <a:spcPts val="0"/>
              </a:spcBef>
              <a:spcAft>
                <a:spcPts val="0"/>
              </a:spcAft>
              <a:buClr>
                <a:schemeClr val="dk1"/>
              </a:buClr>
              <a:buSzPts val="1300"/>
              <a:buChar char="●"/>
            </a:pPr>
            <a:r>
              <a:rPr b="1" lang="en-US" sz="1300">
                <a:latin typeface="Arial"/>
                <a:ea typeface="Arial"/>
                <a:cs typeface="Arial"/>
                <a:sym typeface="Arial"/>
              </a:rPr>
              <a:t>Occupation</a:t>
            </a:r>
            <a:r>
              <a:rPr lang="en-US" sz="1300">
                <a:latin typeface="Arial"/>
                <a:ea typeface="Arial"/>
                <a:cs typeface="Arial"/>
                <a:sym typeface="Arial"/>
              </a:rPr>
              <a:t>: When it comes to the types of jobs held:</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In ISCO levels 1-3 (higher-skilled roles), 31% of EU citizens work in these jobs, compared to 11% of TCNs with permits and 17% without permits.</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In ISCO levels 4-7 (skilled trades and similar roles), 27% of EU citizens, 21% of TCNs with permits, and 26% of TCNs without permits work here.</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ISCO levels 8-9 (elementary occupations) are more common among TCNs with permits, who occupy 68% of these roles, compared to 42% of EU citizens and 57% of TCNs without permits.</a:t>
            </a:r>
            <a:endParaRPr sz="1300">
              <a:latin typeface="Arial"/>
              <a:ea typeface="Arial"/>
              <a:cs typeface="Arial"/>
              <a:sym typeface="Arial"/>
            </a:endParaRPr>
          </a:p>
          <a:p>
            <a:pPr indent="-311150" lvl="0" marL="457200" rtl="0" algn="l">
              <a:lnSpc>
                <a:spcPct val="115000"/>
              </a:lnSpc>
              <a:spcBef>
                <a:spcPts val="0"/>
              </a:spcBef>
              <a:spcAft>
                <a:spcPts val="0"/>
              </a:spcAft>
              <a:buClr>
                <a:schemeClr val="dk1"/>
              </a:buClr>
              <a:buSzPts val="1300"/>
              <a:buChar char="●"/>
            </a:pPr>
            <a:r>
              <a:rPr b="1" lang="en-US" sz="1300">
                <a:latin typeface="Arial"/>
                <a:ea typeface="Arial"/>
                <a:cs typeface="Arial"/>
                <a:sym typeface="Arial"/>
              </a:rPr>
              <a:t>Employment Duration</a:t>
            </a:r>
            <a:r>
              <a:rPr lang="en-US" sz="1300">
                <a:latin typeface="Arial"/>
                <a:ea typeface="Arial"/>
                <a:cs typeface="Arial"/>
                <a:sym typeface="Arial"/>
              </a:rPr>
              <a:t>: Duration also varies by group.</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Most EU citizens (72%) stay for more than two years, as do 39% of TCNs with permits and 29% of TCNs without permits.</a:t>
            </a:r>
            <a:endParaRPr sz="1300">
              <a:latin typeface="Arial"/>
              <a:ea typeface="Arial"/>
              <a:cs typeface="Arial"/>
              <a:sym typeface="Arial"/>
            </a:endParaRPr>
          </a:p>
          <a:p>
            <a:pPr indent="-311150" lvl="1" marL="914400" rtl="0" algn="l">
              <a:lnSpc>
                <a:spcPct val="115000"/>
              </a:lnSpc>
              <a:spcBef>
                <a:spcPts val="0"/>
              </a:spcBef>
              <a:spcAft>
                <a:spcPts val="0"/>
              </a:spcAft>
              <a:buClr>
                <a:schemeClr val="dk1"/>
              </a:buClr>
              <a:buSzPts val="1300"/>
              <a:buChar char="○"/>
            </a:pPr>
            <a:r>
              <a:rPr lang="en-US" sz="1300">
                <a:latin typeface="Arial"/>
                <a:ea typeface="Arial"/>
                <a:cs typeface="Arial"/>
                <a:sym typeface="Arial"/>
              </a:rPr>
              <a:t>Shorter-term stays of 1–6 months are more common among TCNs without permits (22%) than other groups.</a:t>
            </a:r>
            <a:endParaRPr sz="13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i="1" lang="en-US" sz="1300">
                <a:latin typeface="Arial"/>
                <a:ea typeface="Arial"/>
                <a:cs typeface="Arial"/>
                <a:sym typeface="Arial"/>
              </a:rPr>
              <a:t>“This data shows the diversity and varied conditions under which migrant workers contribute to the Slovak economy, as well as some of the challenges they may face in accessing stable, long-term employment.”</a:t>
            </a:r>
            <a:endParaRPr b="1" sz="1300">
              <a:latin typeface="Arial"/>
              <a:ea typeface="Arial"/>
              <a:cs typeface="Arial"/>
              <a:sym typeface="Arial"/>
            </a:endParaRPr>
          </a:p>
          <a:p>
            <a:pPr indent="0" lvl="0" marL="0" rtl="0" algn="l">
              <a:spcBef>
                <a:spcPts val="1200"/>
              </a:spcBef>
              <a:spcAft>
                <a:spcPts val="0"/>
              </a:spcAft>
              <a:buNone/>
            </a:pPr>
            <a:r>
              <a:t/>
            </a:r>
            <a:endParaRPr/>
          </a:p>
        </p:txBody>
      </p:sp>
      <p:sp>
        <p:nvSpPr>
          <p:cNvPr id="156" name="Google Shape;15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p:nvPr>
            <p:ph idx="2" type="pic"/>
          </p:nvPr>
        </p:nvSpPr>
        <p:spPr>
          <a:xfrm>
            <a:off x="1792288" y="612775"/>
            <a:ext cx="5486400" cy="4114800"/>
          </a:xfrm>
          <a:prstGeom prst="rect">
            <a:avLst/>
          </a:prstGeom>
          <a:noFill/>
          <a:ln>
            <a:noFill/>
          </a:ln>
        </p:spPr>
      </p:sp>
      <p:sp>
        <p:nvSpPr>
          <p:cNvPr id="75" name="Google Shape;75;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76" name="Google Shape;76;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7" name="Google Shape;87;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Font typeface="Arial"/>
              <a:buNone/>
              <a:defRPr/>
            </a:lvl1pPr>
            <a:lvl2pPr lvl="1" algn="ctr">
              <a:spcBef>
                <a:spcPts val="0"/>
              </a:spcBef>
              <a:spcAft>
                <a:spcPts val="0"/>
              </a:spcAft>
              <a:buClr>
                <a:schemeClr val="dk2"/>
              </a:buClr>
              <a:buSzPts val="1400"/>
              <a:buFont typeface="Arial"/>
              <a:buNone/>
              <a:defRPr/>
            </a:lvl2pPr>
            <a:lvl3pPr lvl="2" algn="ctr">
              <a:spcBef>
                <a:spcPts val="0"/>
              </a:spcBef>
              <a:spcAft>
                <a:spcPts val="0"/>
              </a:spcAft>
              <a:buClr>
                <a:schemeClr val="dk2"/>
              </a:buClr>
              <a:buSzPts val="1400"/>
              <a:buFont typeface="Arial"/>
              <a:buNone/>
              <a:defRPr/>
            </a:lvl3pPr>
            <a:lvl4pPr lvl="3" algn="ctr">
              <a:spcBef>
                <a:spcPts val="0"/>
              </a:spcBef>
              <a:spcAft>
                <a:spcPts val="0"/>
              </a:spcAft>
              <a:buClr>
                <a:schemeClr val="dk2"/>
              </a:buClr>
              <a:buSzPts val="1400"/>
              <a:buFont typeface="Arial"/>
              <a:buNone/>
              <a:defRPr/>
            </a:lvl4pPr>
            <a:lvl5pPr lvl="4" algn="ctr">
              <a:spcBef>
                <a:spcPts val="0"/>
              </a:spcBef>
              <a:spcAft>
                <a:spcPts val="0"/>
              </a:spcAft>
              <a:buClr>
                <a:schemeClr val="dk2"/>
              </a:buClr>
              <a:buSzPts val="1400"/>
              <a:buFont typeface="Arial"/>
              <a:buNone/>
              <a:defRPr/>
            </a:lvl5pPr>
            <a:lvl6pPr lvl="5" algn="ctr">
              <a:spcBef>
                <a:spcPts val="0"/>
              </a:spcBef>
              <a:spcAft>
                <a:spcPts val="0"/>
              </a:spcAft>
              <a:buClr>
                <a:schemeClr val="dk2"/>
              </a:buClr>
              <a:buSzPts val="1400"/>
              <a:buFont typeface="Arial"/>
              <a:buNone/>
              <a:defRPr/>
            </a:lvl6pPr>
            <a:lvl7pPr lvl="6" algn="ctr">
              <a:spcBef>
                <a:spcPts val="0"/>
              </a:spcBef>
              <a:spcAft>
                <a:spcPts val="0"/>
              </a:spcAft>
              <a:buClr>
                <a:schemeClr val="dk2"/>
              </a:buClr>
              <a:buSzPts val="1400"/>
              <a:buFont typeface="Arial"/>
              <a:buNone/>
              <a:defRPr/>
            </a:lvl7pPr>
            <a:lvl8pPr lvl="7" algn="ctr">
              <a:spcBef>
                <a:spcPts val="0"/>
              </a:spcBef>
              <a:spcAft>
                <a:spcPts val="0"/>
              </a:spcAft>
              <a:buClr>
                <a:schemeClr val="dk2"/>
              </a:buClr>
              <a:buSzPts val="1400"/>
              <a:buFont typeface="Arial"/>
              <a:buNone/>
              <a:defRPr/>
            </a:lvl8pPr>
            <a:lvl9pPr lvl="8" algn="ctr">
              <a:spcBef>
                <a:spcPts val="0"/>
              </a:spcBef>
              <a:spcAft>
                <a:spcPts val="0"/>
              </a:spcAft>
              <a:buClr>
                <a:schemeClr val="dk2"/>
              </a:buClr>
              <a:buSzPts val="1400"/>
              <a:buFont typeface="Arial"/>
              <a:buNone/>
              <a:defRPr/>
            </a:lvl9pPr>
          </a:lstStyle>
          <a:p/>
        </p:txBody>
      </p:sp>
      <p:sp>
        <p:nvSpPr>
          <p:cNvPr id="21" name="Google Shape;21;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Font typeface="Arial"/>
              <a:buChar char="•"/>
              <a:defRPr/>
            </a:lvl1pPr>
            <a:lvl2pPr indent="-342900" lvl="1" marL="914400" algn="l">
              <a:spcBef>
                <a:spcPts val="360"/>
              </a:spcBef>
              <a:spcAft>
                <a:spcPts val="0"/>
              </a:spcAft>
              <a:buClr>
                <a:schemeClr val="dk1"/>
              </a:buClr>
              <a:buSzPts val="1800"/>
              <a:buFont typeface="Arial"/>
              <a:buChar char="–"/>
              <a:defRPr/>
            </a:lvl2pPr>
            <a:lvl3pPr indent="-342900" lvl="2" marL="1371600" algn="l">
              <a:spcBef>
                <a:spcPts val="360"/>
              </a:spcBef>
              <a:spcAft>
                <a:spcPts val="0"/>
              </a:spcAft>
              <a:buClr>
                <a:schemeClr val="dk1"/>
              </a:buClr>
              <a:buSzPts val="1800"/>
              <a:buFont typeface="Arial"/>
              <a:buChar char="•"/>
              <a:defRPr/>
            </a:lvl3pPr>
            <a:lvl4pPr indent="-342900" lvl="3" marL="1828800" algn="l">
              <a:spcBef>
                <a:spcPts val="360"/>
              </a:spcBef>
              <a:spcAft>
                <a:spcPts val="0"/>
              </a:spcAft>
              <a:buClr>
                <a:schemeClr val="dk1"/>
              </a:buClr>
              <a:buSzPts val="1800"/>
              <a:buFont typeface="Arial"/>
              <a:buChar char="–"/>
              <a:defRPr/>
            </a:lvl4pPr>
            <a:lvl5pPr indent="-342900" lvl="4" marL="2286000" algn="l">
              <a:spcBef>
                <a:spcPts val="360"/>
              </a:spcBef>
              <a:spcAft>
                <a:spcPts val="0"/>
              </a:spcAft>
              <a:buClr>
                <a:schemeClr val="dk1"/>
              </a:buClr>
              <a:buSzPts val="1800"/>
              <a:buFont typeface="Arial"/>
              <a:buChar char="»"/>
              <a:defRPr/>
            </a:lvl5pPr>
            <a:lvl6pPr indent="-342900" lvl="5" marL="2743200" algn="l">
              <a:spcBef>
                <a:spcPts val="360"/>
              </a:spcBef>
              <a:spcAft>
                <a:spcPts val="0"/>
              </a:spcAft>
              <a:buClr>
                <a:schemeClr val="dk1"/>
              </a:buClr>
              <a:buSzPts val="1800"/>
              <a:buFont typeface="Arial"/>
              <a:buChar char="•"/>
              <a:defRPr/>
            </a:lvl6pPr>
            <a:lvl7pPr indent="-342900" lvl="6" marL="3200400" algn="l">
              <a:spcBef>
                <a:spcPts val="360"/>
              </a:spcBef>
              <a:spcAft>
                <a:spcPts val="0"/>
              </a:spcAft>
              <a:buClr>
                <a:schemeClr val="dk1"/>
              </a:buClr>
              <a:buSzPts val="1800"/>
              <a:buFont typeface="Arial"/>
              <a:buChar char="•"/>
              <a:defRPr/>
            </a:lvl7pPr>
            <a:lvl8pPr indent="-342900" lvl="7" marL="3657600" algn="l">
              <a:spcBef>
                <a:spcPts val="360"/>
              </a:spcBef>
              <a:spcAft>
                <a:spcPts val="0"/>
              </a:spcAft>
              <a:buClr>
                <a:schemeClr val="dk1"/>
              </a:buClr>
              <a:buSzPts val="1800"/>
              <a:buFont typeface="Arial"/>
              <a:buChar char="•"/>
              <a:defRPr/>
            </a:lvl8pPr>
            <a:lvl9pPr indent="-342900" lvl="8" marL="4114800" algn="l">
              <a:spcBef>
                <a:spcPts val="360"/>
              </a:spcBef>
              <a:spcAft>
                <a:spcPts val="0"/>
              </a:spcAft>
              <a:buClr>
                <a:schemeClr val="dk1"/>
              </a:buClr>
              <a:buSzPts val="1800"/>
              <a:buFont typeface="Arial"/>
              <a:buChar char="•"/>
              <a:defRPr/>
            </a:lvl9pPr>
          </a:lstStyle>
          <a:p/>
        </p:txBody>
      </p:sp>
      <p:sp>
        <p:nvSpPr>
          <p:cNvPr id="22" name="Google Shape;2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1"/>
              </a:buClr>
              <a:buSzPts val="1400"/>
              <a:buFont typeface="Arial"/>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p:txBody>
      </p:sp>
      <p:sp>
        <p:nvSpPr>
          <p:cNvPr id="23" name="Google Shape;2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400"/>
              <a:buFont typeface="Arial"/>
              <a:buNone/>
              <a:defRPr/>
            </a:lvl1pPr>
            <a:lvl2pPr lvl="1" algn="l">
              <a:spcBef>
                <a:spcPts val="0"/>
              </a:spcBef>
              <a:spcAft>
                <a:spcPts val="0"/>
              </a:spcAft>
              <a:buClr>
                <a:schemeClr val="dk1"/>
              </a:buClr>
              <a:buSzPts val="1400"/>
              <a:buFont typeface="Arial"/>
              <a:buNone/>
              <a:defRPr/>
            </a:lvl2pPr>
            <a:lvl3pPr lvl="2" algn="l">
              <a:spcBef>
                <a:spcPts val="0"/>
              </a:spcBef>
              <a:spcAft>
                <a:spcPts val="0"/>
              </a:spcAft>
              <a:buClr>
                <a:schemeClr val="dk1"/>
              </a:buClr>
              <a:buSzPts val="1400"/>
              <a:buFont typeface="Arial"/>
              <a:buNone/>
              <a:defRPr/>
            </a:lvl3pPr>
            <a:lvl4pPr lvl="3" algn="l">
              <a:spcBef>
                <a:spcPts val="0"/>
              </a:spcBef>
              <a:spcAft>
                <a:spcPts val="0"/>
              </a:spcAft>
              <a:buClr>
                <a:schemeClr val="dk1"/>
              </a:buClr>
              <a:buSzPts val="1400"/>
              <a:buFont typeface="Arial"/>
              <a:buNone/>
              <a:defRPr/>
            </a:lvl4pPr>
            <a:lvl5pPr lvl="4" algn="l">
              <a:spcBef>
                <a:spcPts val="0"/>
              </a:spcBef>
              <a:spcAft>
                <a:spcPts val="0"/>
              </a:spcAft>
              <a:buClr>
                <a:schemeClr val="dk1"/>
              </a:buClr>
              <a:buSzPts val="1400"/>
              <a:buFont typeface="Arial"/>
              <a:buNone/>
              <a:defRPr/>
            </a:lvl5pPr>
            <a:lvl6pPr lvl="5" algn="l">
              <a:spcBef>
                <a:spcPts val="0"/>
              </a:spcBef>
              <a:spcAft>
                <a:spcPts val="0"/>
              </a:spcAft>
              <a:buClr>
                <a:schemeClr val="dk1"/>
              </a:buClr>
              <a:buSzPts val="1400"/>
              <a:buFont typeface="Arial"/>
              <a:buNone/>
              <a:defRPr/>
            </a:lvl6pPr>
            <a:lvl7pPr lvl="6" algn="l">
              <a:spcBef>
                <a:spcPts val="0"/>
              </a:spcBef>
              <a:spcAft>
                <a:spcPts val="0"/>
              </a:spcAft>
              <a:buClr>
                <a:schemeClr val="dk1"/>
              </a:buClr>
              <a:buSzPts val="1400"/>
              <a:buFont typeface="Arial"/>
              <a:buNone/>
              <a:defRPr/>
            </a:lvl7pPr>
            <a:lvl8pPr lvl="7" algn="l">
              <a:spcBef>
                <a:spcPts val="0"/>
              </a:spcBef>
              <a:spcAft>
                <a:spcPts val="0"/>
              </a:spcAft>
              <a:buClr>
                <a:schemeClr val="dk1"/>
              </a:buClr>
              <a:buSzPts val="1400"/>
              <a:buFont typeface="Arial"/>
              <a:buNone/>
              <a:defRPr/>
            </a:lvl8pPr>
            <a:lvl9pPr lvl="8" algn="l">
              <a:spcBef>
                <a:spcPts val="0"/>
              </a:spcBef>
              <a:spcAft>
                <a:spcPts val="0"/>
              </a:spcAft>
              <a:buClr>
                <a:schemeClr val="dk1"/>
              </a:buClr>
              <a:buSzPts val="1400"/>
              <a:buFont typeface="Arial"/>
              <a:buNone/>
              <a:defRPr/>
            </a:lvl9pPr>
          </a:lstStyle>
          <a:p/>
        </p:txBody>
      </p:sp>
      <p:sp>
        <p:nvSpPr>
          <p:cNvPr id="24" name="Google Shape;2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8" name="Google Shape;28;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9" name="Google Shape;29;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5" name="Google Shape;35;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8" name="Shape 38"/>
        <p:cNvGrpSpPr/>
        <p:nvPr/>
      </p:nvGrpSpPr>
      <p:grpSpPr>
        <a:xfrm>
          <a:off x="0" y="0"/>
          <a:ext cx="0" cy="0"/>
          <a:chOff x="0" y="0"/>
          <a:chExt cx="0" cy="0"/>
        </a:xfrm>
      </p:grpSpPr>
      <p:sp>
        <p:nvSpPr>
          <p:cNvPr id="39" name="Google Shape;39;p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41" name="Google Shape;41;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4" name="Shape 44"/>
        <p:cNvGrpSpPr/>
        <p:nvPr/>
      </p:nvGrpSpPr>
      <p:grpSpPr>
        <a:xfrm>
          <a:off x="0" y="0"/>
          <a:ext cx="0" cy="0"/>
          <a:chOff x="0" y="0"/>
          <a:chExt cx="0" cy="0"/>
        </a:xfrm>
      </p:grpSpPr>
      <p:sp>
        <p:nvSpPr>
          <p:cNvPr id="45" name="Google Shape;45;p7"/>
          <p:cNvSpPr/>
          <p:nvPr/>
        </p:nvSpPr>
        <p:spPr>
          <a:xfrm>
            <a:off x="457200" y="504825"/>
            <a:ext cx="2411413" cy="215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00">
                <a:solidFill>
                  <a:srgbClr val="7F7F7F"/>
                </a:solidFill>
                <a:latin typeface="Arial"/>
                <a:ea typeface="Arial"/>
                <a:cs typeface="Arial"/>
                <a:sym typeface="Arial"/>
              </a:rPr>
              <a:t>Authors’ workshop, July 6-7 2015, St. Petersburg</a:t>
            </a:r>
            <a:endParaRPr sz="800">
              <a:solidFill>
                <a:srgbClr val="7F7F7F"/>
              </a:solidFill>
              <a:latin typeface="Arial"/>
              <a:ea typeface="Arial"/>
              <a:cs typeface="Arial"/>
              <a:sym typeface="Arial"/>
            </a:endParaRPr>
          </a:p>
        </p:txBody>
      </p:sp>
      <p:cxnSp>
        <p:nvCxnSpPr>
          <p:cNvPr id="46" name="Google Shape;46;p7"/>
          <p:cNvCxnSpPr/>
          <p:nvPr/>
        </p:nvCxnSpPr>
        <p:spPr>
          <a:xfrm>
            <a:off x="457200" y="1125538"/>
            <a:ext cx="8229600" cy="0"/>
          </a:xfrm>
          <a:prstGeom prst="straightConnector1">
            <a:avLst/>
          </a:prstGeom>
          <a:noFill/>
          <a:ln cap="flat" cmpd="sng" w="9525">
            <a:solidFill>
              <a:schemeClr val="dk1">
                <a:alpha val="40000"/>
              </a:schemeClr>
            </a:solidFill>
            <a:prstDash val="solid"/>
            <a:round/>
            <a:headEnd len="sm" w="sm" type="none"/>
            <a:tailEnd len="sm" w="sm" type="none"/>
          </a:ln>
        </p:spPr>
      </p:cxnSp>
      <p:sp>
        <p:nvSpPr>
          <p:cNvPr id="47" name="Google Shape;47;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8" name="Google Shape;48;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3" name="Google Shape;53;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4" name="Google Shape;54;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5" name="Google Shape;55;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6" name="Google Shape;56;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7" name="Google Shape;57;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2" name="Google Shape;62;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8" name="Google Shape;68;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9" name="Google Shape;69;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hyperlink" Target="mailto:martin.kahanec@celsi.s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14"/>
          <p:cNvSpPr txBox="1"/>
          <p:nvPr/>
        </p:nvSpPr>
        <p:spPr>
          <a:xfrm>
            <a:off x="1066800" y="1813751"/>
            <a:ext cx="6134100" cy="1759456"/>
          </a:xfrm>
          <a:prstGeom prst="rect">
            <a:avLst/>
          </a:prstGeom>
          <a:noFill/>
          <a:ln>
            <a:noFill/>
          </a:ln>
        </p:spPr>
        <p:txBody>
          <a:bodyPr anchorCtr="0" anchor="t" bIns="45700" lIns="91425" spcFirstLastPara="1" rIns="91425" wrap="square" tIns="45700">
            <a:spAutoFit/>
          </a:bodyPr>
          <a:lstStyle/>
          <a:p>
            <a:pPr indent="0" lvl="0" marL="0" marR="0" rtl="0" algn="l">
              <a:lnSpc>
                <a:spcPct val="96875"/>
              </a:lnSpc>
              <a:spcBef>
                <a:spcPts val="0"/>
              </a:spcBef>
              <a:spcAft>
                <a:spcPts val="0"/>
              </a:spcAft>
              <a:buClr>
                <a:schemeClr val="lt1"/>
              </a:buClr>
              <a:buSzPts val="3200"/>
              <a:buFont typeface="Arial"/>
              <a:buNone/>
            </a:pPr>
            <a:r>
              <a:rPr b="1" i="0" lang="en-US" sz="3200" u="none" cap="none" strike="noStrike">
                <a:solidFill>
                  <a:schemeClr val="lt1"/>
                </a:solidFill>
                <a:latin typeface="Arial"/>
                <a:ea typeface="Arial"/>
                <a:cs typeface="Arial"/>
                <a:sym typeface="Arial"/>
              </a:rPr>
              <a:t>JUSTMIG</a:t>
            </a:r>
            <a:endParaRPr/>
          </a:p>
          <a:p>
            <a:pPr indent="0" lvl="0" marL="0" marR="0" rtl="0" algn="l">
              <a:lnSpc>
                <a:spcPct val="96875"/>
              </a:lnSpc>
              <a:spcBef>
                <a:spcPts val="600"/>
              </a:spcBef>
              <a:spcAft>
                <a:spcPts val="0"/>
              </a:spcAft>
              <a:buClr>
                <a:schemeClr val="lt1"/>
              </a:buClr>
              <a:buSzPts val="3200"/>
              <a:buFont typeface="Arial"/>
              <a:buNone/>
            </a:pPr>
            <a:r>
              <a:rPr b="1" i="0" lang="en-US" sz="3200" u="none" cap="none" strike="noStrike">
                <a:solidFill>
                  <a:schemeClr val="lt1"/>
                </a:solidFill>
                <a:latin typeface="Arial"/>
                <a:ea typeface="Arial"/>
                <a:cs typeface="Arial"/>
                <a:sym typeface="Arial"/>
              </a:rPr>
              <a:t>Enhancing Integration of Temporary Migrant Workforce: Lessons from Slovakia</a:t>
            </a:r>
            <a:endParaRPr/>
          </a:p>
        </p:txBody>
      </p:sp>
      <p:sp>
        <p:nvSpPr>
          <p:cNvPr id="96" name="Google Shape;96;p14"/>
          <p:cNvSpPr txBox="1"/>
          <p:nvPr/>
        </p:nvSpPr>
        <p:spPr>
          <a:xfrm>
            <a:off x="1066800" y="6018213"/>
            <a:ext cx="3810000" cy="2301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900"/>
              <a:buFont typeface="Arial"/>
              <a:buNone/>
            </a:pPr>
            <a:r>
              <a:rPr b="0" i="0" lang="en-US" sz="900" u="none" cap="none" strike="noStrike">
                <a:solidFill>
                  <a:schemeClr val="lt1"/>
                </a:solidFill>
                <a:latin typeface="Arial"/>
                <a:ea typeface="Arial"/>
                <a:cs typeface="Arial"/>
                <a:sym typeface="Arial"/>
              </a:rPr>
              <a:t>JUSTMIG Transnational workshop 15.11.2024 Bratislava</a:t>
            </a:r>
            <a:endParaRPr b="0" i="0" sz="900" u="none" cap="none" strike="noStrike">
              <a:solidFill>
                <a:schemeClr val="lt1"/>
              </a:solidFill>
              <a:latin typeface="Arial"/>
              <a:ea typeface="Arial"/>
              <a:cs typeface="Arial"/>
              <a:sym typeface="Arial"/>
            </a:endParaRPr>
          </a:p>
        </p:txBody>
      </p:sp>
      <p:sp>
        <p:nvSpPr>
          <p:cNvPr id="97" name="Google Shape;97;p14"/>
          <p:cNvSpPr txBox="1"/>
          <p:nvPr/>
        </p:nvSpPr>
        <p:spPr>
          <a:xfrm>
            <a:off x="1066800" y="4365104"/>
            <a:ext cx="480134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FBFDFD"/>
              </a:buClr>
              <a:buSzPts val="2000"/>
              <a:buFont typeface="Arial"/>
              <a:buNone/>
            </a:pPr>
            <a:r>
              <a:rPr b="1" i="0" lang="en-US" sz="2000" u="none" cap="none" strike="noStrike">
                <a:solidFill>
                  <a:srgbClr val="FBFDFD"/>
                </a:solidFill>
                <a:latin typeface="Arial"/>
                <a:ea typeface="Arial"/>
                <a:cs typeface="Arial"/>
                <a:sym typeface="Arial"/>
              </a:rPr>
              <a:t>Martin Kahanec, Simona Brunnerová, Serhii Shokha</a:t>
            </a:r>
            <a:endParaRPr b="1" i="0" sz="2000" u="none" cap="none" strike="noStrike">
              <a:solidFill>
                <a:srgbClr val="FBFDFD"/>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3"/>
          <p:cNvSpPr txBox="1"/>
          <p:nvPr>
            <p:ph type="title"/>
          </p:nvPr>
        </p:nvSpPr>
        <p:spPr>
          <a:xfrm>
            <a:off x="515292" y="234751"/>
            <a:ext cx="8113416" cy="99417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1800"/>
              <a:buFont typeface="Arial"/>
              <a:buNone/>
            </a:pPr>
            <a:r>
              <a:rPr lang="en-US" sz="3200"/>
              <a:t>Employment through temporary </a:t>
            </a:r>
            <a:br>
              <a:rPr lang="en-US" sz="3200"/>
            </a:br>
            <a:r>
              <a:rPr lang="en-US" sz="3200"/>
              <a:t>work agencies </a:t>
            </a:r>
            <a:endParaRPr/>
          </a:p>
        </p:txBody>
      </p:sp>
      <p:sp>
        <p:nvSpPr>
          <p:cNvPr id="168" name="Google Shape;168;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457200" rtl="0" algn="l">
              <a:spcBef>
                <a:spcPts val="360"/>
              </a:spcBef>
              <a:spcAft>
                <a:spcPts val="0"/>
              </a:spcAft>
              <a:buClr>
                <a:schemeClr val="dk1"/>
              </a:buClr>
              <a:buSzPts val="1800"/>
              <a:buFont typeface="Arial"/>
              <a:buChar char="•"/>
            </a:pPr>
            <a:r>
              <a:rPr lang="en-US" sz="2400"/>
              <a:t>Around 800 work agencies in Slovakia (450 active)</a:t>
            </a:r>
            <a:endParaRPr/>
          </a:p>
          <a:p>
            <a:pPr indent="-342900" lvl="0" marL="457200" rtl="0" algn="l">
              <a:spcBef>
                <a:spcPts val="360"/>
              </a:spcBef>
              <a:spcAft>
                <a:spcPts val="0"/>
              </a:spcAft>
              <a:buClr>
                <a:schemeClr val="dk1"/>
              </a:buClr>
              <a:buSzPts val="1800"/>
              <a:buFont typeface="Arial"/>
              <a:buChar char="•"/>
            </a:pPr>
            <a:r>
              <a:rPr lang="en-US" sz="2400"/>
              <a:t>Some work agencies without a valid license</a:t>
            </a:r>
            <a:endParaRPr sz="2400"/>
          </a:p>
          <a:p>
            <a:pPr indent="-342900" lvl="0" marL="457200" rtl="0" algn="l">
              <a:spcBef>
                <a:spcPts val="360"/>
              </a:spcBef>
              <a:spcAft>
                <a:spcPts val="0"/>
              </a:spcAft>
              <a:buClr>
                <a:schemeClr val="dk1"/>
              </a:buClr>
              <a:buSzPts val="1800"/>
              <a:buFont typeface="Arial"/>
              <a:buChar char="•"/>
            </a:pPr>
            <a:r>
              <a:rPr lang="en-US" sz="2400"/>
              <a:t>Precarious employment conditions (health insurance)</a:t>
            </a:r>
            <a:endParaRPr sz="2400"/>
          </a:p>
          <a:p>
            <a:pPr indent="-342900" lvl="0" marL="457200" rtl="0" algn="l">
              <a:spcBef>
                <a:spcPts val="360"/>
              </a:spcBef>
              <a:spcAft>
                <a:spcPts val="0"/>
              </a:spcAft>
              <a:buClr>
                <a:schemeClr val="dk1"/>
              </a:buClr>
              <a:buSzPts val="1800"/>
              <a:buFont typeface="Arial"/>
              <a:buChar char="•"/>
            </a:pPr>
            <a:r>
              <a:rPr lang="en-US" sz="2400"/>
              <a:t>Problems with payments  (non-payment of overtime)</a:t>
            </a:r>
            <a:endParaRPr/>
          </a:p>
          <a:p>
            <a:pPr indent="-342900" lvl="0" marL="457200" rtl="0" algn="l">
              <a:spcBef>
                <a:spcPts val="360"/>
              </a:spcBef>
              <a:spcAft>
                <a:spcPts val="0"/>
              </a:spcAft>
              <a:buClr>
                <a:schemeClr val="dk1"/>
              </a:buClr>
              <a:buSzPts val="1800"/>
              <a:buFont typeface="Arial"/>
              <a:buChar char="•"/>
            </a:pPr>
            <a:r>
              <a:rPr lang="en-US" sz="2400"/>
              <a:t>Legal barriers to changing employer easily</a:t>
            </a:r>
            <a:endParaRPr/>
          </a:p>
          <a:p>
            <a:pPr indent="-342900" lvl="0" marL="457200" rtl="0" algn="l">
              <a:spcBef>
                <a:spcPts val="360"/>
              </a:spcBef>
              <a:spcAft>
                <a:spcPts val="0"/>
              </a:spcAft>
              <a:buClr>
                <a:schemeClr val="dk1"/>
              </a:buClr>
              <a:buSzPts val="1800"/>
              <a:buFont typeface="Arial"/>
              <a:buChar char="•"/>
            </a:pPr>
            <a:r>
              <a:rPr lang="en-US" sz="2400"/>
              <a:t>Weak labour protection</a:t>
            </a:r>
            <a:endParaRPr/>
          </a:p>
          <a:p>
            <a:pPr indent="0" lvl="0" marL="457200" rtl="0" algn="l">
              <a:spcBef>
                <a:spcPts val="36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SzPct val="62500"/>
              <a:buFont typeface="Arial"/>
              <a:buNone/>
            </a:pPr>
            <a:r>
              <a:rPr lang="en-US" sz="3200"/>
              <a:t>SLOVAKIA: interviewed Ukrainian </a:t>
            </a:r>
            <a:br>
              <a:rPr lang="en-US" sz="3200"/>
            </a:br>
            <a:r>
              <a:rPr lang="en-US" sz="3200"/>
              <a:t>workers in the care sector</a:t>
            </a:r>
            <a:br>
              <a:rPr lang="en-US" sz="3200"/>
            </a:br>
            <a:endParaRPr sz="3200"/>
          </a:p>
        </p:txBody>
      </p:sp>
      <p:sp>
        <p:nvSpPr>
          <p:cNvPr id="175" name="Google Shape;175;p24"/>
          <p:cNvSpPr txBox="1"/>
          <p:nvPr>
            <p:ph idx="1" type="body"/>
          </p:nvPr>
        </p:nvSpPr>
        <p:spPr>
          <a:xfrm>
            <a:off x="583694" y="1268760"/>
            <a:ext cx="8096930" cy="3263504"/>
          </a:xfrm>
          <a:prstGeom prst="rect">
            <a:avLst/>
          </a:prstGeom>
          <a:noFill/>
          <a:ln>
            <a:noFill/>
          </a:ln>
        </p:spPr>
        <p:txBody>
          <a:bodyPr anchorCtr="0" anchor="t" bIns="45700" lIns="91425" spcFirstLastPara="1" rIns="91425" wrap="square" tIns="45700">
            <a:noAutofit/>
          </a:bodyPr>
          <a:lstStyle/>
          <a:p>
            <a:pPr indent="0" lvl="0" marL="114300" rtl="0" algn="l">
              <a:spcBef>
                <a:spcPts val="360"/>
              </a:spcBef>
              <a:spcAft>
                <a:spcPts val="0"/>
              </a:spcAft>
              <a:buSzPts val="1800"/>
              <a:buFont typeface="Arial"/>
              <a:buNone/>
            </a:pPr>
            <a:r>
              <a:rPr b="1" lang="en-US" sz="2000"/>
              <a:t>Middle-aged women</a:t>
            </a:r>
            <a:r>
              <a:rPr lang="en-US" sz="2000"/>
              <a:t>, with a diverse range of educational backgrounds from secondary to PhD. </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b="1" lang="en-US" sz="2000"/>
              <a:t>Influx since 2022 due to the invasion</a:t>
            </a:r>
            <a:r>
              <a:rPr lang="en-US" sz="2000"/>
              <a:t>; many arrived via evacuation routes, seeking financial stability and support for families; under </a:t>
            </a:r>
            <a:r>
              <a:rPr b="1" lang="en-US" sz="2000"/>
              <a:t>EU temporary protection</a:t>
            </a:r>
            <a:r>
              <a:rPr lang="en-US" sz="2000"/>
              <a:t>.</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lang="en-US" sz="2000"/>
              <a:t>Most started with </a:t>
            </a:r>
            <a:r>
              <a:rPr b="1" lang="en-US" sz="2000"/>
              <a:t>temporary, semi-legal, easily accessible work</a:t>
            </a:r>
            <a:r>
              <a:rPr lang="en-US" sz="2000"/>
              <a:t>, often transitioning to the care sector thanks to personal connections.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SzPct val="62500"/>
              <a:buFont typeface="Arial"/>
              <a:buNone/>
            </a:pPr>
            <a:r>
              <a:rPr lang="en-US" sz="3200"/>
              <a:t>SLOVAKIA: interviewed Ukrainian </a:t>
            </a:r>
            <a:br>
              <a:rPr lang="en-US" sz="3200"/>
            </a:br>
            <a:r>
              <a:rPr lang="en-US" sz="3200"/>
              <a:t>workers in the care sector</a:t>
            </a:r>
            <a:br>
              <a:rPr lang="en-US" sz="3200"/>
            </a:br>
            <a:endParaRPr sz="3200"/>
          </a:p>
        </p:txBody>
      </p:sp>
      <p:sp>
        <p:nvSpPr>
          <p:cNvPr id="182" name="Google Shape;182;p25"/>
          <p:cNvSpPr txBox="1"/>
          <p:nvPr>
            <p:ph idx="1" type="body"/>
          </p:nvPr>
        </p:nvSpPr>
        <p:spPr>
          <a:xfrm>
            <a:off x="583694" y="1268760"/>
            <a:ext cx="8096930" cy="3263504"/>
          </a:xfrm>
          <a:prstGeom prst="rect">
            <a:avLst/>
          </a:prstGeom>
          <a:noFill/>
          <a:ln>
            <a:noFill/>
          </a:ln>
        </p:spPr>
        <p:txBody>
          <a:bodyPr anchorCtr="0" anchor="t" bIns="45700" lIns="91425" spcFirstLastPara="1" rIns="91425" wrap="square" tIns="45700">
            <a:noAutofit/>
          </a:bodyPr>
          <a:lstStyle/>
          <a:p>
            <a:pPr indent="0" lvl="0" marL="114300" rtl="0" algn="l">
              <a:spcBef>
                <a:spcPts val="360"/>
              </a:spcBef>
              <a:spcAft>
                <a:spcPts val="0"/>
              </a:spcAft>
              <a:buSzPts val="1800"/>
              <a:buFont typeface="Arial"/>
              <a:buNone/>
            </a:pPr>
            <a:r>
              <a:rPr b="1" lang="en-US" sz="2000"/>
              <a:t>Regular temporary contracts </a:t>
            </a:r>
            <a:r>
              <a:rPr lang="en-US" sz="2000"/>
              <a:t>directly with care-providing organizations, </a:t>
            </a:r>
            <a:r>
              <a:rPr b="1" lang="en-US" sz="2000"/>
              <a:t>sometimes without immediate certification </a:t>
            </a:r>
            <a:r>
              <a:rPr lang="en-US" sz="2000"/>
              <a:t>but with a requirement to complete necessary courses within the first months of work. </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lang="en-US" sz="2000"/>
              <a:t>After the first or second renewal, </a:t>
            </a:r>
            <a:r>
              <a:rPr b="1" lang="en-US" sz="2000"/>
              <a:t>contracts become permanent</a:t>
            </a:r>
            <a:r>
              <a:rPr lang="en-US" sz="2000"/>
              <a:t>.</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b="1" lang="en-US" sz="2000"/>
              <a:t>No observed discrimination</a:t>
            </a:r>
            <a:r>
              <a:rPr lang="en-US" sz="2000"/>
              <a:t>; supportive relationships with colleagues; integration level varies from professional to informal friendships. </a:t>
            </a:r>
            <a:endParaRPr/>
          </a:p>
          <a:p>
            <a:pPr indent="0" lvl="0" marL="114300" rtl="0" algn="l">
              <a:spcBef>
                <a:spcPts val="360"/>
              </a:spcBef>
              <a:spcAft>
                <a:spcPts val="0"/>
              </a:spcAft>
              <a:buSzPts val="1800"/>
              <a:buFont typeface="Arial"/>
              <a:buNone/>
            </a:pPr>
            <a:r>
              <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SzPct val="62500"/>
              <a:buFont typeface="Arial"/>
              <a:buNone/>
            </a:pPr>
            <a:r>
              <a:rPr lang="en-US" sz="3200"/>
              <a:t>SLOVAKIA: interviewed Ukrainian </a:t>
            </a:r>
            <a:br>
              <a:rPr lang="en-US" sz="3200"/>
            </a:br>
            <a:r>
              <a:rPr lang="en-US" sz="3200"/>
              <a:t>workers in the care sector</a:t>
            </a:r>
            <a:br>
              <a:rPr lang="en-US" sz="3200"/>
            </a:br>
            <a:endParaRPr sz="3200"/>
          </a:p>
        </p:txBody>
      </p:sp>
      <p:sp>
        <p:nvSpPr>
          <p:cNvPr id="189" name="Google Shape;189;p26"/>
          <p:cNvSpPr txBox="1"/>
          <p:nvPr>
            <p:ph idx="1" type="body"/>
          </p:nvPr>
        </p:nvSpPr>
        <p:spPr>
          <a:xfrm>
            <a:off x="583694" y="1268760"/>
            <a:ext cx="8096930" cy="3263504"/>
          </a:xfrm>
          <a:prstGeom prst="rect">
            <a:avLst/>
          </a:prstGeom>
          <a:noFill/>
          <a:ln>
            <a:noFill/>
          </a:ln>
        </p:spPr>
        <p:txBody>
          <a:bodyPr anchorCtr="0" anchor="t" bIns="45700" lIns="91425" spcFirstLastPara="1" rIns="91425" wrap="square" tIns="45700">
            <a:noAutofit/>
          </a:bodyPr>
          <a:lstStyle/>
          <a:p>
            <a:pPr indent="0" lvl="0" marL="114300" rtl="0" algn="l">
              <a:spcBef>
                <a:spcPts val="360"/>
              </a:spcBef>
              <a:spcAft>
                <a:spcPts val="0"/>
              </a:spcAft>
              <a:buSzPts val="1800"/>
              <a:buFont typeface="Arial"/>
              <a:buNone/>
            </a:pPr>
            <a:r>
              <a:rPr lang="en-US" sz="2000"/>
              <a:t>Feelings of stability with limited career growth; </a:t>
            </a:r>
            <a:r>
              <a:rPr b="1" lang="en-US" sz="2000"/>
              <a:t>preference to remain in the current sector</a:t>
            </a:r>
            <a:r>
              <a:rPr lang="en-US" sz="2000"/>
              <a:t> even if changing jobs.</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lang="en-US" sz="2000"/>
              <a:t>General satisfaction with income; many provide </a:t>
            </a:r>
            <a:r>
              <a:rPr b="1" lang="en-US" sz="2000"/>
              <a:t>financial support to their family</a:t>
            </a:r>
            <a:r>
              <a:rPr lang="en-US" sz="2000"/>
              <a:t> in Ukraine.</a:t>
            </a:r>
            <a:endParaRPr/>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rPr lang="en-US" sz="2000"/>
              <a:t>Some </a:t>
            </a:r>
            <a:r>
              <a:rPr b="1" lang="en-US" sz="2000"/>
              <a:t>consider returning to Ukraine due to personal reasons </a:t>
            </a:r>
            <a:r>
              <a:rPr lang="en-US" sz="2000"/>
              <a:t>or after war, but not due to dissatisfaction with life or work in Slovakia.</a:t>
            </a:r>
            <a:endParaRPr/>
          </a:p>
          <a:p>
            <a:pPr indent="0" lvl="0" marL="114300" rtl="0" algn="l">
              <a:spcBef>
                <a:spcPts val="360"/>
              </a:spcBef>
              <a:spcAft>
                <a:spcPts val="0"/>
              </a:spcAft>
              <a:buSzPts val="1800"/>
              <a:buFont typeface="Arial"/>
              <a:buNone/>
            </a:pPr>
            <a:r>
              <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SzPct val="62500"/>
              <a:buFont typeface="Arial"/>
              <a:buNone/>
            </a:pPr>
            <a:r>
              <a:rPr lang="en-US" sz="3200"/>
              <a:t>SLOVAKIA: interviewed Serbian</a:t>
            </a:r>
            <a:br>
              <a:rPr lang="en-US" sz="3200"/>
            </a:br>
            <a:r>
              <a:rPr lang="en-US" sz="3200"/>
              <a:t>workers in the automotive sector</a:t>
            </a:r>
            <a:br>
              <a:rPr lang="en-US" sz="3200"/>
            </a:br>
            <a:endParaRPr sz="3200"/>
          </a:p>
        </p:txBody>
      </p:sp>
      <p:sp>
        <p:nvSpPr>
          <p:cNvPr id="196" name="Google Shape;196;p27"/>
          <p:cNvSpPr txBox="1"/>
          <p:nvPr>
            <p:ph idx="1" type="body"/>
          </p:nvPr>
        </p:nvSpPr>
        <p:spPr>
          <a:xfrm>
            <a:off x="583694" y="1268760"/>
            <a:ext cx="8097000" cy="3263400"/>
          </a:xfrm>
          <a:prstGeom prst="rect">
            <a:avLst/>
          </a:prstGeom>
          <a:noFill/>
          <a:ln>
            <a:noFill/>
          </a:ln>
        </p:spPr>
        <p:txBody>
          <a:bodyPr anchorCtr="0" anchor="t" bIns="45700" lIns="91425" spcFirstLastPara="1" rIns="91425" wrap="square" tIns="45700">
            <a:noAutofit/>
          </a:bodyPr>
          <a:lstStyle/>
          <a:p>
            <a:pPr indent="0" lvl="0" marL="0" rtl="0" algn="l">
              <a:spcBef>
                <a:spcPts val="360"/>
              </a:spcBef>
              <a:spcAft>
                <a:spcPts val="0"/>
              </a:spcAft>
              <a:buSzPts val="1100"/>
              <a:buFont typeface="Arial"/>
              <a:buNone/>
            </a:pPr>
            <a:r>
              <a:rPr i="1" lang="en-US" sz="2000"/>
              <a:t>typically </a:t>
            </a:r>
            <a:r>
              <a:rPr b="1" i="1" lang="en-US" sz="2000"/>
              <a:t>secondary school, middle-aged males </a:t>
            </a:r>
            <a:endParaRPr b="1" i="1" sz="2000"/>
          </a:p>
          <a:p>
            <a:pPr indent="0" lvl="0" marL="0" rtl="0" algn="l">
              <a:spcBef>
                <a:spcPts val="360"/>
              </a:spcBef>
              <a:spcAft>
                <a:spcPts val="0"/>
              </a:spcAft>
              <a:buClr>
                <a:schemeClr val="dk1"/>
              </a:buClr>
              <a:buSzPts val="1100"/>
              <a:buFont typeface="Arial"/>
              <a:buNone/>
            </a:pPr>
            <a:r>
              <a:t/>
            </a:r>
            <a:endParaRPr b="1" i="1" sz="2000"/>
          </a:p>
          <a:p>
            <a:pPr indent="0" lvl="0" marL="0" rtl="0" algn="l">
              <a:spcBef>
                <a:spcPts val="360"/>
              </a:spcBef>
              <a:spcAft>
                <a:spcPts val="0"/>
              </a:spcAft>
              <a:buSzPts val="1100"/>
              <a:buFont typeface="Arial"/>
              <a:buNone/>
            </a:pPr>
            <a:r>
              <a:rPr b="1" i="1" lang="en-US" sz="2000"/>
              <a:t>2016 a watershed:</a:t>
            </a:r>
            <a:r>
              <a:rPr i="1" lang="en-US" sz="2000"/>
              <a:t> appeared on the Slovak labour market, since 2020 fewer (also comparatively among migrant workers) </a:t>
            </a:r>
            <a:endParaRPr i="1" sz="2000"/>
          </a:p>
          <a:p>
            <a:pPr indent="0" lvl="0" marL="0" rtl="0" algn="l">
              <a:spcBef>
                <a:spcPts val="360"/>
              </a:spcBef>
              <a:spcAft>
                <a:spcPts val="0"/>
              </a:spcAft>
              <a:buSzPts val="1100"/>
              <a:buFont typeface="Arial"/>
              <a:buNone/>
            </a:pPr>
            <a:r>
              <a:t/>
            </a:r>
            <a:endParaRPr i="1" sz="2000"/>
          </a:p>
          <a:p>
            <a:pPr indent="0" lvl="0" marL="0" rtl="0" algn="l">
              <a:spcBef>
                <a:spcPts val="360"/>
              </a:spcBef>
              <a:spcAft>
                <a:spcPts val="0"/>
              </a:spcAft>
              <a:buSzPts val="1100"/>
              <a:buFont typeface="Arial"/>
              <a:buNone/>
            </a:pPr>
            <a:r>
              <a:rPr b="1" i="1" lang="en-US" sz="2000"/>
              <a:t>employment trajectory: </a:t>
            </a:r>
            <a:r>
              <a:rPr i="1" lang="en-US" sz="2000"/>
              <a:t>from illegal/semi/legal to permanent contracts (via temp agencies, fixed term contracts) but if on permanent contracts, at the bottom of the company hierarchy (production line workers). </a:t>
            </a:r>
            <a:endParaRPr i="1" sz="2000"/>
          </a:p>
          <a:p>
            <a:pPr indent="0" lvl="0" marL="0" rtl="0" algn="l">
              <a:spcBef>
                <a:spcPts val="360"/>
              </a:spcBef>
              <a:spcAft>
                <a:spcPts val="0"/>
              </a:spcAft>
              <a:buClr>
                <a:schemeClr val="dk1"/>
              </a:buClr>
              <a:buSzPts val="1100"/>
              <a:buFont typeface="Arial"/>
              <a:buNone/>
            </a:pPr>
            <a:r>
              <a:t/>
            </a:r>
            <a:endParaRPr i="1" sz="2000"/>
          </a:p>
          <a:p>
            <a:pPr indent="0" lvl="0" marL="0" rtl="0" algn="l">
              <a:spcBef>
                <a:spcPts val="360"/>
              </a:spcBef>
              <a:spcAft>
                <a:spcPts val="0"/>
              </a:spcAft>
              <a:buSzPts val="1100"/>
              <a:buFont typeface="Arial"/>
              <a:buNone/>
            </a:pPr>
            <a:r>
              <a:rPr b="1" i="1" lang="en-US" sz="2000"/>
              <a:t>precarious position, insufficient incomes</a:t>
            </a:r>
            <a:r>
              <a:rPr i="1" lang="en-US" sz="2000"/>
              <a:t> etc. </a:t>
            </a:r>
            <a:endParaRPr i="1" sz="2000"/>
          </a:p>
          <a:p>
            <a:pPr indent="0" lvl="0" marL="0" rtl="0" algn="l">
              <a:spcBef>
                <a:spcPts val="360"/>
              </a:spcBef>
              <a:spcAft>
                <a:spcPts val="0"/>
              </a:spcAft>
              <a:buSzPts val="1100"/>
              <a:buFont typeface="Arial"/>
              <a:buNone/>
            </a:pPr>
            <a:r>
              <a:rPr i="1" lang="en-US" sz="2000"/>
              <a:t>for long-term planning: considering return home or starting new cycle of migration</a:t>
            </a:r>
            <a:endParaRPr i="1" sz="2000"/>
          </a:p>
          <a:p>
            <a:pPr indent="0" lvl="0" marL="0" rtl="0" algn="l">
              <a:spcBef>
                <a:spcPts val="360"/>
              </a:spcBef>
              <a:spcAft>
                <a:spcPts val="0"/>
              </a:spcAft>
              <a:buSzPts val="1100"/>
              <a:buFont typeface="Arial"/>
              <a:buNone/>
            </a:pPr>
            <a:r>
              <a:t/>
            </a:r>
            <a:endParaRPr i="1" sz="2000"/>
          </a:p>
          <a:p>
            <a:pPr indent="0" lvl="0" marL="0" rtl="0" algn="l">
              <a:spcBef>
                <a:spcPts val="360"/>
              </a:spcBef>
              <a:spcAft>
                <a:spcPts val="0"/>
              </a:spcAft>
              <a:buClr>
                <a:schemeClr val="dk1"/>
              </a:buClr>
              <a:buSzPts val="1100"/>
              <a:buFont typeface="Arial"/>
              <a:buNone/>
            </a:pPr>
            <a:r>
              <a:rPr i="1" lang="en-US" sz="2000"/>
              <a:t>marginalised social group, some critical of trade unions    </a:t>
            </a:r>
            <a:endParaRPr i="1" sz="2000"/>
          </a:p>
          <a:p>
            <a:pPr indent="0" lvl="0" marL="114300" rtl="0" algn="l">
              <a:spcBef>
                <a:spcPts val="360"/>
              </a:spcBef>
              <a:spcAft>
                <a:spcPts val="0"/>
              </a:spcAft>
              <a:buClr>
                <a:schemeClr val="dk1"/>
              </a:buClr>
              <a:buSzPts val="1100"/>
              <a:buFont typeface="Arial"/>
              <a:buNone/>
            </a:pPr>
            <a:r>
              <a:t/>
            </a:r>
            <a:endParaRPr sz="1100"/>
          </a:p>
          <a:p>
            <a:pPr indent="0" lvl="0" marL="114300" rtl="0" algn="l">
              <a:spcBef>
                <a:spcPts val="360"/>
              </a:spcBef>
              <a:spcAft>
                <a:spcPts val="0"/>
              </a:spcAft>
              <a:buSzPts val="1800"/>
              <a:buFont typeface="Arial"/>
              <a:buNone/>
            </a:pPr>
            <a:r>
              <a:t/>
            </a:r>
            <a:endParaRPr sz="2000"/>
          </a:p>
          <a:p>
            <a:pPr indent="0" lvl="0" marL="114300" rtl="0" algn="l">
              <a:spcBef>
                <a:spcPts val="360"/>
              </a:spcBef>
              <a:spcAft>
                <a:spcPts val="0"/>
              </a:spcAft>
              <a:buSzPts val="1800"/>
              <a:buFont typeface="Arial"/>
              <a:buNone/>
            </a:pPr>
            <a:r>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Font typeface="Arial"/>
              <a:buNone/>
            </a:pPr>
            <a:r>
              <a:rPr lang="en-US" sz="3200"/>
              <a:t>Overall Evaluation</a:t>
            </a:r>
            <a:endParaRPr/>
          </a:p>
        </p:txBody>
      </p:sp>
      <p:sp>
        <p:nvSpPr>
          <p:cNvPr id="203" name="Google Shape;203;p28"/>
          <p:cNvSpPr txBox="1"/>
          <p:nvPr>
            <p:ph idx="1" type="body"/>
          </p:nvPr>
        </p:nvSpPr>
        <p:spPr>
          <a:xfrm>
            <a:off x="583694" y="1268760"/>
            <a:ext cx="8308786" cy="3263504"/>
          </a:xfrm>
          <a:prstGeom prst="rect">
            <a:avLst/>
          </a:prstGeom>
          <a:noFill/>
          <a:ln>
            <a:noFill/>
          </a:ln>
        </p:spPr>
        <p:txBody>
          <a:bodyPr anchorCtr="0" anchor="t" bIns="45700" lIns="91425" spcFirstLastPara="1" rIns="91425" wrap="square" tIns="45700">
            <a:noAutofit/>
          </a:bodyPr>
          <a:lstStyle/>
          <a:p>
            <a:pPr indent="0" lvl="0" marL="114300" rtl="0" algn="l">
              <a:spcBef>
                <a:spcPts val="360"/>
              </a:spcBef>
              <a:spcAft>
                <a:spcPts val="0"/>
              </a:spcAft>
              <a:buSzPts val="1800"/>
              <a:buFont typeface="Arial"/>
              <a:buNone/>
            </a:pPr>
            <a:r>
              <a:rPr b="1" lang="en-US" sz="1800"/>
              <a:t>Complex and sometimes contradictory approach to migration in Slovakia</a:t>
            </a:r>
            <a:endParaRPr/>
          </a:p>
          <a:p>
            <a:pPr indent="0" lvl="0" marL="114300" rtl="0" algn="l">
              <a:spcBef>
                <a:spcPts val="360"/>
              </a:spcBef>
              <a:spcAft>
                <a:spcPts val="0"/>
              </a:spcAft>
              <a:buSzPts val="1800"/>
              <a:buFont typeface="Arial"/>
              <a:buNone/>
            </a:pPr>
            <a:r>
              <a:t/>
            </a:r>
            <a:endParaRPr b="1" sz="1800"/>
          </a:p>
          <a:p>
            <a:pPr indent="0" lvl="0" marL="114300" rtl="0" algn="l">
              <a:spcBef>
                <a:spcPts val="360"/>
              </a:spcBef>
              <a:spcAft>
                <a:spcPts val="0"/>
              </a:spcAft>
              <a:buSzPts val="1800"/>
              <a:buFont typeface="Arial"/>
              <a:buNone/>
            </a:pPr>
            <a:r>
              <a:rPr b="1" lang="en-US" sz="1800"/>
              <a:t>Economic Imperative vs. Social Resistance: </a:t>
            </a:r>
            <a:r>
              <a:rPr lang="en-US" sz="1800"/>
              <a:t>Much</a:t>
            </a:r>
            <a:r>
              <a:rPr b="1" lang="en-US" sz="1800"/>
              <a:t> </a:t>
            </a:r>
            <a:r>
              <a:rPr lang="en-US" sz="1800"/>
              <a:t>demand for migrant labor, particularly in sectors with labor shortages. Yet, generally negative perception of migration, shaped by historical isolation from major migration waves and limited exposure to foreigners.</a:t>
            </a:r>
            <a:endParaRPr/>
          </a:p>
          <a:p>
            <a:pPr indent="0" lvl="0" marL="114300" rtl="0" algn="l">
              <a:spcBef>
                <a:spcPts val="360"/>
              </a:spcBef>
              <a:spcAft>
                <a:spcPts val="0"/>
              </a:spcAft>
              <a:buSzPts val="1800"/>
              <a:buFont typeface="Arial"/>
              <a:buNone/>
            </a:pPr>
            <a:r>
              <a:t/>
            </a:r>
            <a:endParaRPr sz="1800"/>
          </a:p>
          <a:p>
            <a:pPr indent="0" lvl="0" marL="114300" rtl="0" algn="l">
              <a:spcBef>
                <a:spcPts val="360"/>
              </a:spcBef>
              <a:spcAft>
                <a:spcPts val="0"/>
              </a:spcAft>
              <a:buSzPts val="1800"/>
              <a:buFont typeface="Arial"/>
              <a:buNone/>
            </a:pPr>
            <a:r>
              <a:rPr b="1" lang="en-US" sz="1800"/>
              <a:t>Integration Barriers and Dependency: </a:t>
            </a:r>
            <a:r>
              <a:rPr lang="en-US" sz="1800"/>
              <a:t>Limited infrastructure for integration and reliance on temporary work agencies increase migrant dependency on employers, often restricting their social mobility and exacerbating marginalization.</a:t>
            </a:r>
            <a:endParaRPr/>
          </a:p>
          <a:p>
            <a:pPr indent="0" lvl="0" marL="114300" rtl="0" algn="l">
              <a:spcBef>
                <a:spcPts val="360"/>
              </a:spcBef>
              <a:spcAft>
                <a:spcPts val="0"/>
              </a:spcAft>
              <a:buSzPts val="1800"/>
              <a:buFont typeface="Arial"/>
              <a:buNone/>
            </a:pPr>
            <a:r>
              <a:t/>
            </a:r>
            <a:endParaRPr sz="1800"/>
          </a:p>
          <a:p>
            <a:pPr indent="0" lvl="0" marL="114300" rtl="0" algn="l">
              <a:spcBef>
                <a:spcPts val="360"/>
              </a:spcBef>
              <a:spcAft>
                <a:spcPts val="0"/>
              </a:spcAft>
              <a:buSzPts val="1800"/>
              <a:buFont typeface="Arial"/>
              <a:buNone/>
            </a:pPr>
            <a:r>
              <a:rPr b="1" lang="en-US" sz="1800"/>
              <a:t>Selective Support: </a:t>
            </a:r>
            <a:r>
              <a:rPr lang="en-US" sz="1800"/>
              <a:t>Slovaks show higher acceptance of culturally similar, skilled migrants and those fleeing from a conflict (e.g. Ukrainians). However, societal friction exists, particularly when benefits and social support measures are perceived to favor migrants over locals.</a:t>
            </a:r>
            <a:endParaRPr/>
          </a:p>
          <a:p>
            <a:pPr indent="-228600" lvl="0" marL="457200" rtl="0" algn="l">
              <a:spcBef>
                <a:spcPts val="360"/>
              </a:spcBef>
              <a:spcAft>
                <a:spcPts val="0"/>
              </a:spcAft>
              <a:buClr>
                <a:schemeClr val="dk1"/>
              </a:buClr>
              <a:buSzPts val="1800"/>
              <a:buFont typeface="Arial"/>
              <a:buNone/>
            </a:pPr>
            <a:r>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Font typeface="Arial"/>
              <a:buNone/>
            </a:pPr>
            <a:r>
              <a:rPr lang="en-US" sz="3200"/>
              <a:t>Migrant workers’ experiences</a:t>
            </a:r>
            <a:endParaRPr/>
          </a:p>
        </p:txBody>
      </p:sp>
      <p:sp>
        <p:nvSpPr>
          <p:cNvPr id="210" name="Google Shape;210;p29"/>
          <p:cNvSpPr txBox="1"/>
          <p:nvPr>
            <p:ph idx="1" type="body"/>
          </p:nvPr>
        </p:nvSpPr>
        <p:spPr>
          <a:xfrm>
            <a:off x="583694" y="1268760"/>
            <a:ext cx="8308786" cy="3263504"/>
          </a:xfrm>
          <a:prstGeom prst="rect">
            <a:avLst/>
          </a:prstGeom>
          <a:noFill/>
          <a:ln>
            <a:noFill/>
          </a:ln>
        </p:spPr>
        <p:txBody>
          <a:bodyPr anchorCtr="0" anchor="t" bIns="45700" lIns="91425" spcFirstLastPara="1" rIns="91425" wrap="square" tIns="45700">
            <a:noAutofit/>
          </a:bodyPr>
          <a:lstStyle/>
          <a:p>
            <a:pPr indent="0" lvl="0" marL="114300" rtl="0" algn="l">
              <a:spcBef>
                <a:spcPts val="360"/>
              </a:spcBef>
              <a:spcAft>
                <a:spcPts val="0"/>
              </a:spcAft>
              <a:buSzPts val="1800"/>
              <a:buFont typeface="Arial"/>
              <a:buNone/>
            </a:pPr>
            <a:r>
              <a:rPr b="1" lang="en-US" sz="1800"/>
              <a:t>Stable integration with positive workplace relationships</a:t>
            </a:r>
            <a:r>
              <a:rPr lang="en-US" sz="1800"/>
              <a:t>: Ukrainian care workers report supportive, mostly non-discriminatory environments, feeling secure in their jobs and forming both professional and personal bonds with colleagues, despite limited career growth opportunities.</a:t>
            </a:r>
            <a:endParaRPr/>
          </a:p>
          <a:p>
            <a:pPr indent="0" lvl="0" marL="114300" rtl="0" algn="l">
              <a:spcBef>
                <a:spcPts val="360"/>
              </a:spcBef>
              <a:spcAft>
                <a:spcPts val="0"/>
              </a:spcAft>
              <a:buSzPts val="1800"/>
              <a:buFont typeface="Arial"/>
              <a:buNone/>
            </a:pPr>
            <a:r>
              <a:t/>
            </a:r>
            <a:endParaRPr sz="1800"/>
          </a:p>
          <a:p>
            <a:pPr indent="0" lvl="0" marL="114300" rtl="0" algn="l">
              <a:spcBef>
                <a:spcPts val="360"/>
              </a:spcBef>
              <a:spcAft>
                <a:spcPts val="0"/>
              </a:spcAft>
              <a:buSzPts val="1800"/>
              <a:buFont typeface="Arial"/>
              <a:buNone/>
            </a:pPr>
            <a:r>
              <a:rPr b="1" lang="en-US" sz="1800"/>
              <a:t>Financial stability and commitment to family support</a:t>
            </a:r>
            <a:r>
              <a:rPr lang="en-US" sz="1800"/>
              <a:t>: The interviewed workers achieve financial satisfaction, allowing them to support families in Ukraine; while some may consider returning post-war, this is based on personal factors rather than dissatisfaction with their roles in Slovakia.</a:t>
            </a:r>
            <a:endParaRPr/>
          </a:p>
          <a:p>
            <a:pPr indent="0" lvl="0" marL="114300" rtl="0" algn="l">
              <a:spcBef>
                <a:spcPts val="360"/>
              </a:spcBef>
              <a:spcAft>
                <a:spcPts val="0"/>
              </a:spcAft>
              <a:buSzPts val="1800"/>
              <a:buFont typeface="Arial"/>
              <a:buNone/>
            </a:pPr>
            <a:r>
              <a:t/>
            </a:r>
            <a:endParaRPr sz="1800"/>
          </a:p>
          <a:p>
            <a:pPr indent="0" lvl="0" marL="114300" rtl="0" algn="l">
              <a:spcBef>
                <a:spcPts val="360"/>
              </a:spcBef>
              <a:spcAft>
                <a:spcPts val="0"/>
              </a:spcAft>
              <a:buSzPts val="1800"/>
              <a:buFont typeface="Arial"/>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5" name="Shape 215"/>
        <p:cNvGrpSpPr/>
        <p:nvPr/>
      </p:nvGrpSpPr>
      <p:grpSpPr>
        <a:xfrm>
          <a:off x="0" y="0"/>
          <a:ext cx="0" cy="0"/>
          <a:chOff x="0" y="0"/>
          <a:chExt cx="0" cy="0"/>
        </a:xfrm>
      </p:grpSpPr>
      <p:sp>
        <p:nvSpPr>
          <p:cNvPr id="216" name="Google Shape;216;p30"/>
          <p:cNvSpPr txBox="1"/>
          <p:nvPr/>
        </p:nvSpPr>
        <p:spPr>
          <a:xfrm>
            <a:off x="1143000" y="4249738"/>
            <a:ext cx="37170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D79B93"/>
              </a:buClr>
              <a:buSzPts val="1800"/>
              <a:buFont typeface="Arial"/>
              <a:buNone/>
            </a:pPr>
            <a:r>
              <a:rPr b="1" lang="en-US" sz="1800" u="sng">
                <a:solidFill>
                  <a:srgbClr val="D79B93"/>
                </a:solidFill>
                <a:latin typeface="Arial"/>
                <a:ea typeface="Arial"/>
                <a:cs typeface="Arial"/>
                <a:sym typeface="Arial"/>
                <a:hlinkClick r:id="rId4">
                  <a:extLst>
                    <a:ext uri="{A12FA001-AC4F-418D-AE19-62706E023703}">
                      <ahyp:hlinkClr val="tx"/>
                    </a:ext>
                  </a:extLst>
                </a:hlinkClick>
              </a:rPr>
              <a:t>martin.kahanec@celsi.sk</a:t>
            </a:r>
            <a:endParaRPr b="1" sz="1800">
              <a:solidFill>
                <a:srgbClr val="D79B93"/>
              </a:solidFill>
              <a:latin typeface="Arial"/>
              <a:ea typeface="Arial"/>
              <a:cs typeface="Arial"/>
              <a:sym typeface="Arial"/>
            </a:endParaRPr>
          </a:p>
        </p:txBody>
      </p:sp>
      <p:sp>
        <p:nvSpPr>
          <p:cNvPr id="217" name="Google Shape;217;p30"/>
          <p:cNvSpPr txBox="1"/>
          <p:nvPr/>
        </p:nvSpPr>
        <p:spPr>
          <a:xfrm>
            <a:off x="1143000" y="2420888"/>
            <a:ext cx="6858000" cy="15700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THANK YOU FOR YOUR </a:t>
            </a:r>
            <a:endParaRPr/>
          </a:p>
          <a:p>
            <a:pPr indent="0" lvl="0" marL="0" marR="0" rtl="0" algn="ctr">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ATTENTION!</a:t>
            </a:r>
            <a:endParaRPr/>
          </a:p>
          <a:p>
            <a:pPr indent="0" lvl="0" marL="0" marR="0" rtl="0" algn="l">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nvSpPr>
        <p:spPr>
          <a:xfrm>
            <a:off x="179512" y="1124744"/>
            <a:ext cx="4709988" cy="5786199"/>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Established in 2008 in Bratislava, Slovakia</a:t>
            </a:r>
            <a:endParaRPr b="1" i="0" sz="2000" u="none" cap="none" strike="noStrike">
              <a:solidFill>
                <a:srgbClr val="8C383A"/>
              </a:solidFill>
              <a:latin typeface="Arial"/>
              <a:ea typeface="Arial"/>
              <a:cs typeface="Arial"/>
              <a:sym typeface="Arial"/>
            </a:endParaRPr>
          </a:p>
          <a:p>
            <a:pPr indent="-285750" lvl="0" marL="2857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Not-for-profit independent research institute, 20+ employees, 60+ fellows</a:t>
            </a:r>
            <a:endParaRPr/>
          </a:p>
          <a:p>
            <a:pPr indent="-285750" lvl="0" marL="2857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CELSI strives to</a:t>
            </a:r>
            <a:endParaRPr/>
          </a:p>
          <a:p>
            <a:pPr indent="-285750" lvl="1" marL="7429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Contribute to cutting-edge international scientific research</a:t>
            </a:r>
            <a:endParaRPr/>
          </a:p>
          <a:p>
            <a:pPr indent="-285750" lvl="1" marL="7429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provide reliable and timely evidence for policy making</a:t>
            </a:r>
            <a:endParaRPr/>
          </a:p>
          <a:p>
            <a:pPr indent="-285750" lvl="1" marL="7429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enable talent, build bridges between forefront international expertise and in-depth knowledge of local experts.</a:t>
            </a:r>
            <a:endParaRPr/>
          </a:p>
          <a:p>
            <a:pPr indent="-285750" lvl="0" marL="2857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Focus on CEE in its applied work </a:t>
            </a:r>
            <a:endParaRPr/>
          </a:p>
          <a:p>
            <a:pPr indent="-285750" lvl="0" marL="28575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RePEc: No. 54 think tank in the world</a:t>
            </a:r>
            <a:endParaRPr/>
          </a:p>
        </p:txBody>
      </p:sp>
      <p:pic>
        <p:nvPicPr>
          <p:cNvPr descr="https://upload.wikimedia.org/wikipedia/commons/b/bc/Eastern-Europe-small.png" id="104" name="Google Shape;104;p15"/>
          <p:cNvPicPr preferRelativeResize="0"/>
          <p:nvPr/>
        </p:nvPicPr>
        <p:blipFill rotWithShape="1">
          <a:blip r:embed="rId3">
            <a:alphaModFix/>
          </a:blip>
          <a:srcRect b="0" l="0" r="0" t="0"/>
          <a:stretch/>
        </p:blipFill>
        <p:spPr>
          <a:xfrm>
            <a:off x="4889500" y="1683298"/>
            <a:ext cx="3943350" cy="4352925"/>
          </a:xfrm>
          <a:prstGeom prst="rect">
            <a:avLst/>
          </a:prstGeom>
          <a:noFill/>
          <a:ln>
            <a:noFill/>
          </a:ln>
        </p:spPr>
      </p:pic>
      <p:sp>
        <p:nvSpPr>
          <p:cNvPr id="105" name="Google Shape;105;p15"/>
          <p:cNvSpPr txBox="1"/>
          <p:nvPr/>
        </p:nvSpPr>
        <p:spPr>
          <a:xfrm>
            <a:off x="423888" y="444089"/>
            <a:ext cx="75596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8C383A"/>
              </a:buClr>
              <a:buSzPts val="2400"/>
              <a:buFont typeface="Arial"/>
              <a:buNone/>
            </a:pPr>
            <a:r>
              <a:rPr b="1" i="0" lang="en-US" sz="2400" u="none" cap="none" strike="noStrike">
                <a:solidFill>
                  <a:srgbClr val="8C383A"/>
                </a:solidFill>
                <a:latin typeface="Arial"/>
                <a:ea typeface="Arial"/>
                <a:cs typeface="Arial"/>
                <a:sym typeface="Arial"/>
              </a:rPr>
              <a:t>About us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nvSpPr>
        <p:spPr>
          <a:xfrm>
            <a:off x="323528" y="1600200"/>
            <a:ext cx="4324672" cy="4525963"/>
          </a:xfrm>
          <a:prstGeom prst="rect">
            <a:avLst/>
          </a:prstGeom>
          <a:noFill/>
          <a:ln>
            <a:noFill/>
          </a:ln>
        </p:spPr>
        <p:txBody>
          <a:bodyPr anchorCtr="0" anchor="t" bIns="45700" lIns="91425" spcFirstLastPara="1" rIns="91425" wrap="square" tIns="45700">
            <a:normAutofit/>
          </a:bodyPr>
          <a:lstStyle/>
          <a:p>
            <a:pPr indent="-285750" lvl="0" marL="285750" marR="0" rtl="0" algn="l">
              <a:lnSpc>
                <a:spcPct val="90000"/>
              </a:lnSpc>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Labor Data and Measurement</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Caring Societies</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New Forms of Work</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Labor Mobility</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Inequalities and Vulnerabilities</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Welfare and Labor Policy</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Social Dialogue and Collective Bargaining</a:t>
            </a:r>
            <a:endParaRPr/>
          </a:p>
          <a:p>
            <a:pPr indent="-285750" lvl="0" marL="285750" marR="0" rtl="0" algn="l">
              <a:lnSpc>
                <a:spcPct val="90000"/>
              </a:lnSpc>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Green and Digital Transitions</a:t>
            </a:r>
            <a:endParaRPr/>
          </a:p>
          <a:p>
            <a:pPr indent="0" lvl="0" marL="0" marR="0" rtl="0" algn="l">
              <a:lnSpc>
                <a:spcPct val="90000"/>
              </a:lnSpc>
              <a:spcBef>
                <a:spcPts val="440"/>
              </a:spcBef>
              <a:spcAft>
                <a:spcPts val="0"/>
              </a:spcAft>
              <a:buNone/>
            </a:pPr>
            <a:r>
              <a:t/>
            </a:r>
            <a:endParaRPr b="0" i="0" sz="2200" u="none" cap="none" strike="noStrike">
              <a:solidFill>
                <a:schemeClr val="dk1"/>
              </a:solidFill>
              <a:latin typeface="Arial"/>
              <a:ea typeface="Arial"/>
              <a:cs typeface="Arial"/>
              <a:sym typeface="Arial"/>
            </a:endParaRPr>
          </a:p>
        </p:txBody>
      </p:sp>
      <p:pic>
        <p:nvPicPr>
          <p:cNvPr descr="A group of people sitting in chairs in a room&#10;&#10;Description automatically generated with medium confidence" id="112" name="Google Shape;112;p16"/>
          <p:cNvPicPr preferRelativeResize="0"/>
          <p:nvPr/>
        </p:nvPicPr>
        <p:blipFill rotWithShape="1">
          <a:blip r:embed="rId3">
            <a:alphaModFix/>
          </a:blip>
          <a:srcRect b="3" l="10648" r="22429" t="0"/>
          <a:stretch/>
        </p:blipFill>
        <p:spPr>
          <a:xfrm>
            <a:off x="4709864" y="1600200"/>
            <a:ext cx="4038600" cy="4525963"/>
          </a:xfrm>
          <a:prstGeom prst="rect">
            <a:avLst/>
          </a:prstGeom>
          <a:noFill/>
          <a:ln>
            <a:noFill/>
          </a:ln>
        </p:spPr>
      </p:pic>
      <p:sp>
        <p:nvSpPr>
          <p:cNvPr id="113" name="Google Shape;113;p16"/>
          <p:cNvSpPr txBox="1"/>
          <p:nvPr/>
        </p:nvSpPr>
        <p:spPr>
          <a:xfrm>
            <a:off x="423888" y="444089"/>
            <a:ext cx="75596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8C383A"/>
              </a:buClr>
              <a:buSzPts val="2400"/>
              <a:buFont typeface="Arial"/>
              <a:buNone/>
            </a:pPr>
            <a:r>
              <a:rPr b="1" i="0" lang="en-US" sz="2400" u="none" cap="none" strike="noStrike">
                <a:solidFill>
                  <a:srgbClr val="8C383A"/>
                </a:solidFill>
                <a:latin typeface="Arial"/>
                <a:ea typeface="Arial"/>
                <a:cs typeface="Arial"/>
                <a:sym typeface="Arial"/>
              </a:rPr>
              <a:t>Research Areas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Background report on Slovakia</a:t>
            </a:r>
            <a:endParaRPr sz="3200"/>
          </a:p>
        </p:txBody>
      </p:sp>
      <p:sp>
        <p:nvSpPr>
          <p:cNvPr id="120" name="Google Shape;120;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Font typeface="Arial"/>
              <a:buNone/>
            </a:pPr>
            <a:r>
              <a:rPr b="1" lang="en-US" sz="2000"/>
              <a:t>Purpose</a:t>
            </a:r>
            <a:r>
              <a:rPr lang="en-US" sz="2000"/>
              <a:t>: Examine trends and patterns of temporary labour mobility and employment of migrant workers on fixed-term or outsourced temporary contracts in selected manufacturing and service sectors in Slovakia.</a:t>
            </a:r>
            <a:endParaRPr/>
          </a:p>
          <a:p>
            <a:pPr indent="0" lvl="0" marL="0" rtl="0" algn="l">
              <a:spcBef>
                <a:spcPts val="400"/>
              </a:spcBef>
              <a:spcAft>
                <a:spcPts val="0"/>
              </a:spcAft>
              <a:buClr>
                <a:schemeClr val="dk1"/>
              </a:buClr>
              <a:buSzPts val="2000"/>
              <a:buFont typeface="Arial"/>
              <a:buNone/>
            </a:pPr>
            <a:r>
              <a:t/>
            </a:r>
            <a:endParaRPr sz="2000"/>
          </a:p>
          <a:p>
            <a:pPr indent="0" lvl="0" marL="0" rtl="0" algn="l">
              <a:spcBef>
                <a:spcPts val="400"/>
              </a:spcBef>
              <a:spcAft>
                <a:spcPts val="0"/>
              </a:spcAft>
              <a:buClr>
                <a:schemeClr val="dk1"/>
              </a:buClr>
              <a:buSzPts val="2000"/>
              <a:buFont typeface="Arial"/>
              <a:buNone/>
            </a:pPr>
            <a:r>
              <a:rPr lang="en-US" sz="2000"/>
              <a:t>Dynamics of temporary labour migration in Slovakia</a:t>
            </a:r>
            <a:endParaRPr/>
          </a:p>
          <a:p>
            <a:pPr indent="0" lvl="0" marL="0" rtl="0" algn="l">
              <a:spcBef>
                <a:spcPts val="400"/>
              </a:spcBef>
              <a:spcAft>
                <a:spcPts val="0"/>
              </a:spcAft>
              <a:buClr>
                <a:schemeClr val="dk1"/>
              </a:buClr>
              <a:buSzPts val="2000"/>
              <a:buFont typeface="Arial"/>
              <a:buNone/>
            </a:pPr>
            <a:r>
              <a:t/>
            </a:r>
            <a:endParaRPr sz="2000"/>
          </a:p>
          <a:p>
            <a:pPr indent="0" lvl="0" marL="0" rtl="0" algn="l">
              <a:spcBef>
                <a:spcPts val="400"/>
              </a:spcBef>
              <a:spcAft>
                <a:spcPts val="0"/>
              </a:spcAft>
              <a:buClr>
                <a:schemeClr val="dk1"/>
              </a:buClr>
              <a:buSzPts val="2000"/>
              <a:buFont typeface="Arial"/>
              <a:buNone/>
            </a:pPr>
            <a:r>
              <a:rPr lang="en-US" sz="2000"/>
              <a:t>Deepening the analysis on temporary labour migration and its relationship with changes in industrial relation structures</a:t>
            </a:r>
            <a:endParaRPr/>
          </a:p>
          <a:p>
            <a:pPr indent="0" lvl="0" marL="0" rtl="0" algn="l">
              <a:spcBef>
                <a:spcPts val="400"/>
              </a:spcBef>
              <a:spcAft>
                <a:spcPts val="0"/>
              </a:spcAft>
              <a:buClr>
                <a:schemeClr val="dk1"/>
              </a:buClr>
              <a:buSzPts val="2000"/>
              <a:buFont typeface="Arial"/>
              <a:buNone/>
            </a:pPr>
            <a:r>
              <a:t/>
            </a:r>
            <a:endParaRPr sz="2000"/>
          </a:p>
          <a:p>
            <a:pPr indent="-215900" lvl="0" marL="342900" rtl="0" algn="l">
              <a:spcBef>
                <a:spcPts val="400"/>
              </a:spcBef>
              <a:spcAft>
                <a:spcPts val="0"/>
              </a:spcAft>
              <a:buClr>
                <a:schemeClr val="dk1"/>
              </a:buClr>
              <a:buSzPts val="2000"/>
              <a:buFont typeface="Arial"/>
              <a:buNone/>
            </a:pPr>
            <a:r>
              <a:t/>
            </a:r>
            <a:endParaRPr sz="2000"/>
          </a:p>
          <a:p>
            <a:pPr indent="-215900" lvl="0" marL="342900" rtl="0" algn="l">
              <a:spcBef>
                <a:spcPts val="400"/>
              </a:spcBef>
              <a:spcAft>
                <a:spcPts val="0"/>
              </a:spcAft>
              <a:buClr>
                <a:schemeClr val="dk1"/>
              </a:buClr>
              <a:buSzPts val="2000"/>
              <a:buFont typeface="Arial"/>
              <a:buNone/>
            </a:pPr>
            <a:r>
              <a:t/>
            </a:r>
            <a:endParaRPr sz="2000"/>
          </a:p>
          <a:p>
            <a:pPr indent="-215900" lvl="0" marL="342900" rtl="0" algn="l">
              <a:spcBef>
                <a:spcPts val="400"/>
              </a:spcBef>
              <a:spcAft>
                <a:spcPts val="0"/>
              </a:spcAft>
              <a:buClr>
                <a:schemeClr val="dk1"/>
              </a:buClr>
              <a:buSzPts val="2000"/>
              <a:buFont typeface="Arial"/>
              <a:buNone/>
            </a:pPr>
            <a:r>
              <a:t/>
            </a:r>
            <a:endParaRPr sz="2000"/>
          </a:p>
        </p:txBody>
      </p:sp>
      <p:sp>
        <p:nvSpPr>
          <p:cNvPr id="121" name="Google Shape;121;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Font typeface="Arial"/>
              <a:buNone/>
            </a:pPr>
            <a:r>
              <a:rPr b="1" lang="en-US" sz="2000"/>
              <a:t>Methodology</a:t>
            </a:r>
            <a:r>
              <a:rPr lang="en-US" sz="2000"/>
              <a:t>: Utilizes statistical analysis, policy review, desk research, and interviews.</a:t>
            </a:r>
            <a:endParaRPr/>
          </a:p>
          <a:p>
            <a:pPr indent="-215900" lvl="0" marL="342900" rtl="0" algn="l">
              <a:spcBef>
                <a:spcPts val="400"/>
              </a:spcBef>
              <a:spcAft>
                <a:spcPts val="0"/>
              </a:spcAft>
              <a:buClr>
                <a:schemeClr val="dk1"/>
              </a:buClr>
              <a:buSzPts val="2000"/>
              <a:buFont typeface="Arial"/>
              <a:buNone/>
            </a:pPr>
            <a:r>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Font typeface="Arial"/>
              <a:buNone/>
            </a:pPr>
            <a:r>
              <a:rPr lang="en-US" sz="3200"/>
              <a:t>Migrants in Slovakia</a:t>
            </a:r>
            <a:endParaRPr/>
          </a:p>
        </p:txBody>
      </p:sp>
      <p:sp>
        <p:nvSpPr>
          <p:cNvPr id="128" name="Google Shape;128;p18"/>
          <p:cNvSpPr txBox="1"/>
          <p:nvPr>
            <p:ph idx="1" type="body"/>
          </p:nvPr>
        </p:nvSpPr>
        <p:spPr>
          <a:xfrm>
            <a:off x="457200" y="1196752"/>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spcBef>
                <a:spcPts val="360"/>
              </a:spcBef>
              <a:spcAft>
                <a:spcPts val="0"/>
              </a:spcAft>
              <a:buClr>
                <a:schemeClr val="dk1"/>
              </a:buClr>
              <a:buSzPts val="1800"/>
              <a:buFont typeface="Verdana"/>
              <a:buChar char="•"/>
            </a:pPr>
            <a:r>
              <a:rPr lang="en-US" sz="1800">
                <a:solidFill>
                  <a:srgbClr val="000000"/>
                </a:solidFill>
                <a:latin typeface="Verdana"/>
                <a:ea typeface="Verdana"/>
                <a:cs typeface="Verdana"/>
                <a:sym typeface="Verdana"/>
              </a:rPr>
              <a:t>Historically low, but growing. Fast track in 2022</a:t>
            </a:r>
            <a:endParaRPr/>
          </a:p>
          <a:p>
            <a:pPr indent="-342900" lvl="0" marL="457200" rtl="0" algn="l">
              <a:spcBef>
                <a:spcPts val="360"/>
              </a:spcBef>
              <a:spcAft>
                <a:spcPts val="0"/>
              </a:spcAft>
              <a:buClr>
                <a:schemeClr val="dk1"/>
              </a:buClr>
              <a:buSzPts val="1800"/>
              <a:buFont typeface="Verdana"/>
              <a:buChar char="•"/>
            </a:pPr>
            <a:r>
              <a:rPr lang="en-US" sz="1800">
                <a:solidFill>
                  <a:srgbClr val="000000"/>
                </a:solidFill>
                <a:latin typeface="Verdana"/>
                <a:ea typeface="Verdana"/>
                <a:cs typeface="Verdana"/>
                <a:sym typeface="Verdana"/>
              </a:rPr>
              <a:t>Immigration is dominated by third-country nationals (</a:t>
            </a:r>
            <a:r>
              <a:rPr lang="en-US" sz="1800">
                <a:latin typeface="Verdana"/>
                <a:ea typeface="Verdana"/>
                <a:cs typeface="Verdana"/>
                <a:sym typeface="Verdana"/>
              </a:rPr>
              <a:t>80%)</a:t>
            </a:r>
            <a:endParaRPr sz="1800">
              <a:solidFill>
                <a:srgbClr val="000000"/>
              </a:solidFill>
              <a:latin typeface="Verdana"/>
              <a:ea typeface="Verdana"/>
              <a:cs typeface="Verdana"/>
              <a:sym typeface="Verdana"/>
            </a:endParaRPr>
          </a:p>
          <a:p>
            <a:pPr indent="-342900" lvl="0" marL="457200" rtl="0" algn="l">
              <a:spcBef>
                <a:spcPts val="360"/>
              </a:spcBef>
              <a:spcAft>
                <a:spcPts val="0"/>
              </a:spcAft>
              <a:buClr>
                <a:schemeClr val="dk1"/>
              </a:buClr>
              <a:buSzPts val="1800"/>
              <a:buFont typeface="Verdana"/>
              <a:buChar char="•"/>
            </a:pPr>
            <a:r>
              <a:rPr lang="en-US" sz="1800">
                <a:solidFill>
                  <a:srgbClr val="000000"/>
                </a:solidFill>
                <a:latin typeface="Verdana"/>
                <a:ea typeface="Verdana"/>
                <a:cs typeface="Verdana"/>
                <a:sym typeface="Verdana"/>
              </a:rPr>
              <a:t>Third country nationals (TCNs) in Slovakia:111,427 in 2021 and </a:t>
            </a:r>
            <a:r>
              <a:rPr lang="en-US" sz="1800">
                <a:latin typeface="Verdana"/>
                <a:ea typeface="Verdana"/>
                <a:cs typeface="Verdana"/>
                <a:sym typeface="Verdana"/>
              </a:rPr>
              <a:t>255,898 in 2023 (residence permits)</a:t>
            </a:r>
            <a:endParaRPr sz="1800">
              <a:solidFill>
                <a:srgbClr val="000000"/>
              </a:solidFill>
              <a:latin typeface="Verdana"/>
              <a:ea typeface="Verdana"/>
              <a:cs typeface="Verdana"/>
              <a:sym typeface="Verdana"/>
            </a:endParaRPr>
          </a:p>
          <a:p>
            <a:pPr indent="-342900" lvl="0" marL="457200" rtl="0" algn="l">
              <a:spcBef>
                <a:spcPts val="360"/>
              </a:spcBef>
              <a:spcAft>
                <a:spcPts val="0"/>
              </a:spcAft>
              <a:buClr>
                <a:schemeClr val="dk1"/>
              </a:buClr>
              <a:buSzPts val="1800"/>
              <a:buFont typeface="Verdana"/>
              <a:buChar char="•"/>
            </a:pPr>
            <a:r>
              <a:rPr lang="en-US" sz="1800">
                <a:solidFill>
                  <a:srgbClr val="000000"/>
                </a:solidFill>
                <a:latin typeface="Verdana"/>
                <a:ea typeface="Verdana"/>
                <a:cs typeface="Verdana"/>
                <a:sym typeface="Verdana"/>
              </a:rPr>
              <a:t>War in Ukraine significantly increased the number of migrants </a:t>
            </a:r>
            <a:endParaRPr/>
          </a:p>
          <a:p>
            <a:pPr indent="-228600" lvl="0" marL="457200" rtl="0" algn="l">
              <a:spcBef>
                <a:spcPts val="360"/>
              </a:spcBef>
              <a:spcAft>
                <a:spcPts val="0"/>
              </a:spcAft>
              <a:buClr>
                <a:schemeClr val="dk1"/>
              </a:buClr>
              <a:buSzPts val="1800"/>
              <a:buFont typeface="Arial"/>
              <a:buNone/>
            </a:pPr>
            <a:r>
              <a:t/>
            </a:r>
            <a:endParaRPr sz="1800">
              <a:solidFill>
                <a:srgbClr val="000000"/>
              </a:solidFill>
              <a:latin typeface="Verdana"/>
              <a:ea typeface="Verdana"/>
              <a:cs typeface="Verdana"/>
              <a:sym typeface="Verdana"/>
            </a:endParaRPr>
          </a:p>
          <a:p>
            <a:pPr indent="-228600" lvl="0" marL="457200" rtl="0" algn="l">
              <a:spcBef>
                <a:spcPts val="360"/>
              </a:spcBef>
              <a:spcAft>
                <a:spcPts val="0"/>
              </a:spcAft>
              <a:buClr>
                <a:schemeClr val="dk1"/>
              </a:buClr>
              <a:buSzPts val="1800"/>
              <a:buFont typeface="Arial"/>
              <a:buNone/>
            </a:pPr>
            <a:r>
              <a:t/>
            </a:r>
            <a:endParaRPr sz="4400"/>
          </a:p>
        </p:txBody>
      </p:sp>
      <p:pic>
        <p:nvPicPr>
          <p:cNvPr id="129" name="Google Shape;129;p18"/>
          <p:cNvPicPr preferRelativeResize="0"/>
          <p:nvPr/>
        </p:nvPicPr>
        <p:blipFill rotWithShape="1">
          <a:blip r:embed="rId3">
            <a:alphaModFix/>
          </a:blip>
          <a:srcRect b="0" l="0" r="0" t="0"/>
          <a:stretch/>
        </p:blipFill>
        <p:spPr>
          <a:xfrm>
            <a:off x="1048796" y="2944560"/>
            <a:ext cx="6475532" cy="3724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Font typeface="Arial"/>
              <a:buNone/>
            </a:pPr>
            <a:r>
              <a:rPr lang="en-US" sz="3200"/>
              <a:t>Inflow of migrants</a:t>
            </a:r>
            <a:endParaRPr/>
          </a:p>
        </p:txBody>
      </p:sp>
      <p:sp>
        <p:nvSpPr>
          <p:cNvPr id="136" name="Google Shape;136;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spcBef>
                <a:spcPts val="360"/>
              </a:spcBef>
              <a:spcAft>
                <a:spcPts val="0"/>
              </a:spcAft>
              <a:buClr>
                <a:schemeClr val="dk1"/>
              </a:buClr>
              <a:buSzPts val="1800"/>
              <a:buFont typeface="Arial"/>
              <a:buChar char="•"/>
            </a:pPr>
            <a:r>
              <a:rPr lang="en-US" sz="2400"/>
              <a:t>New origins: Vietnam, Philippines, Indonesia, Thailand, India, Serbia, Georgia, North Macedonia, Bosnia and Herzegovina, Moldova, Kyrgyzstan, Kazakhstan, Uzbekistan</a:t>
            </a:r>
            <a:endParaRPr/>
          </a:p>
          <a:p>
            <a:pPr indent="-342900" lvl="0" marL="457200" rtl="0" algn="l">
              <a:spcBef>
                <a:spcPts val="360"/>
              </a:spcBef>
              <a:spcAft>
                <a:spcPts val="0"/>
              </a:spcAft>
              <a:buClr>
                <a:schemeClr val="dk1"/>
              </a:buClr>
              <a:buSzPts val="1800"/>
              <a:buFont typeface="Arial"/>
              <a:buChar char="•"/>
            </a:pPr>
            <a:r>
              <a:rPr lang="en-US" sz="2400"/>
              <a:t>Definition of temporary labour immigrants </a:t>
            </a:r>
            <a:endParaRPr/>
          </a:p>
          <a:p>
            <a:pPr indent="-342900" lvl="1" marL="914400" rtl="0" algn="l">
              <a:spcBef>
                <a:spcPts val="360"/>
              </a:spcBef>
              <a:spcAft>
                <a:spcPts val="0"/>
              </a:spcAft>
              <a:buSzPts val="1800"/>
              <a:buFont typeface="Arial"/>
              <a:buChar char="–"/>
            </a:pPr>
            <a:r>
              <a:rPr lang="en-US" sz="2000"/>
              <a:t>first-time residence permits for employment reasons </a:t>
            </a:r>
            <a:endParaRPr/>
          </a:p>
          <a:p>
            <a:pPr indent="-342900" lvl="1" marL="914400" rtl="0" algn="l">
              <a:spcBef>
                <a:spcPts val="360"/>
              </a:spcBef>
              <a:spcAft>
                <a:spcPts val="0"/>
              </a:spcAft>
              <a:buSzPts val="1800"/>
              <a:buFont typeface="Arial"/>
              <a:buChar char="–"/>
            </a:pPr>
            <a:r>
              <a:rPr lang="en-US" sz="2000"/>
              <a:t>shorter than one year</a:t>
            </a:r>
            <a:endParaRPr/>
          </a:p>
          <a:p>
            <a:pPr indent="-342900" lvl="0" marL="457200" rtl="0" algn="l">
              <a:spcBef>
                <a:spcPts val="360"/>
              </a:spcBef>
              <a:spcAft>
                <a:spcPts val="0"/>
              </a:spcAft>
              <a:buClr>
                <a:schemeClr val="dk1"/>
              </a:buClr>
              <a:buSzPts val="1800"/>
              <a:buFont typeface="Arial"/>
              <a:buChar char="•"/>
            </a:pPr>
            <a:r>
              <a:rPr lang="en-US" sz="2400"/>
              <a:t>Temporary migrants dominant in construction, agriculture, </a:t>
            </a:r>
            <a:br>
              <a:rPr lang="en-US" sz="2400"/>
            </a:br>
            <a:r>
              <a:rPr lang="en-US" sz="2400"/>
              <a:t>food processing and social care.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1800"/>
              <a:buFont typeface="Arial"/>
              <a:buNone/>
            </a:pPr>
            <a:r>
              <a:rPr lang="en-US" sz="3200"/>
              <a:t>Temporary protection holders </a:t>
            </a:r>
            <a:br>
              <a:rPr lang="en-US" sz="3200"/>
            </a:br>
            <a:r>
              <a:rPr lang="en-US" sz="3200"/>
              <a:t>(war refugees)</a:t>
            </a:r>
            <a:endParaRPr/>
          </a:p>
        </p:txBody>
      </p:sp>
      <p:sp>
        <p:nvSpPr>
          <p:cNvPr id="143" name="Google Shape;143;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spcBef>
                <a:spcPts val="360"/>
              </a:spcBef>
              <a:spcAft>
                <a:spcPts val="0"/>
              </a:spcAft>
              <a:buClr>
                <a:schemeClr val="dk1"/>
              </a:buClr>
              <a:buSzPts val="1800"/>
              <a:buFont typeface="Arial"/>
              <a:buChar char="•"/>
            </a:pPr>
            <a:r>
              <a:rPr lang="en-US" sz="2400"/>
              <a:t>War refugees can be employed without work permit</a:t>
            </a:r>
            <a:endParaRPr/>
          </a:p>
          <a:p>
            <a:pPr indent="-342900" lvl="0" marL="457200" rtl="0" algn="l">
              <a:spcBef>
                <a:spcPts val="360"/>
              </a:spcBef>
              <a:spcAft>
                <a:spcPts val="0"/>
              </a:spcAft>
              <a:buClr>
                <a:schemeClr val="dk1"/>
              </a:buClr>
              <a:buSzPts val="1800"/>
              <a:buFont typeface="Arial"/>
              <a:buChar char="•"/>
            </a:pPr>
            <a:r>
              <a:rPr lang="en-US" sz="2400"/>
              <a:t>Half of the refugees work in jobs below their qualifications, and a quarter with temporary small contracts (Veselkova and Habel, 2024)</a:t>
            </a:r>
            <a:endParaRPr/>
          </a:p>
          <a:p>
            <a:pPr indent="-342900" lvl="0" marL="457200" rtl="0" algn="l">
              <a:spcBef>
                <a:spcPts val="360"/>
              </a:spcBef>
              <a:spcAft>
                <a:spcPts val="0"/>
              </a:spcAft>
              <a:buClr>
                <a:schemeClr val="dk1"/>
              </a:buClr>
              <a:buSzPts val="1800"/>
              <a:buFont typeface="Arial"/>
              <a:buChar char="•"/>
            </a:pPr>
            <a:r>
              <a:rPr lang="en-US" sz="2400"/>
              <a:t>Small contracts are flexible but provide lesser employee rights</a:t>
            </a:r>
            <a:endParaRPr/>
          </a:p>
          <a:p>
            <a:pPr indent="-228600" lvl="0" marL="457200" rtl="0" algn="l">
              <a:spcBef>
                <a:spcPts val="360"/>
              </a:spcBef>
              <a:spcAft>
                <a:spcPts val="0"/>
              </a:spcAft>
              <a:buClr>
                <a:schemeClr val="dk1"/>
              </a:buClr>
              <a:buSzPts val="1800"/>
              <a:buFont typeface="Arial"/>
              <a:buNone/>
            </a:pPr>
            <a:r>
              <a:t/>
            </a:r>
            <a:endParaRPr sz="2400"/>
          </a:p>
          <a:p>
            <a:pPr indent="-228600" lvl="0" marL="457200" rtl="0" algn="l">
              <a:spcBef>
                <a:spcPts val="360"/>
              </a:spcBef>
              <a:spcAft>
                <a:spcPts val="0"/>
              </a:spcAft>
              <a:buClr>
                <a:schemeClr val="dk1"/>
              </a:buClr>
              <a:buSzPts val="1800"/>
              <a:buFont typeface="Arial"/>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Font typeface="Arial"/>
              <a:buNone/>
            </a:pPr>
            <a:r>
              <a:rPr lang="en-US" sz="3200"/>
              <a:t>Foreigners </a:t>
            </a:r>
            <a:r>
              <a:rPr i="1" lang="en-US" sz="3200"/>
              <a:t>working</a:t>
            </a:r>
            <a:r>
              <a:rPr lang="en-US" sz="3200"/>
              <a:t> in Slovakia</a:t>
            </a:r>
            <a:endParaRPr/>
          </a:p>
        </p:txBody>
      </p:sp>
      <p:sp>
        <p:nvSpPr>
          <p:cNvPr id="150" name="Google Shape;150;p21"/>
          <p:cNvSpPr txBox="1"/>
          <p:nvPr>
            <p:ph idx="1" type="body"/>
          </p:nvPr>
        </p:nvSpPr>
        <p:spPr>
          <a:xfrm>
            <a:off x="613578" y="1388967"/>
            <a:ext cx="7886700" cy="3263504"/>
          </a:xfrm>
          <a:prstGeom prst="rect">
            <a:avLst/>
          </a:prstGeom>
          <a:noFill/>
          <a:ln>
            <a:noFill/>
          </a:ln>
        </p:spPr>
        <p:txBody>
          <a:bodyPr anchorCtr="0" anchor="t" bIns="45700" lIns="91425" spcFirstLastPara="1" rIns="91425" wrap="square" tIns="45700">
            <a:normAutofit/>
          </a:bodyPr>
          <a:lstStyle/>
          <a:p>
            <a:pPr indent="-342900" lvl="0" marL="457200" rtl="0" algn="l">
              <a:spcBef>
                <a:spcPts val="360"/>
              </a:spcBef>
              <a:spcAft>
                <a:spcPts val="0"/>
              </a:spcAft>
              <a:buClr>
                <a:schemeClr val="dk1"/>
              </a:buClr>
              <a:buSzPts val="1800"/>
              <a:buFont typeface="Verdana"/>
              <a:buChar char="•"/>
            </a:pPr>
            <a:r>
              <a:rPr lang="en-US" sz="1800">
                <a:latin typeface="Verdana"/>
                <a:ea typeface="Verdana"/>
                <a:cs typeface="Verdana"/>
                <a:sym typeface="Verdana"/>
              </a:rPr>
              <a:t>TCNs need to apply for work permit</a:t>
            </a:r>
            <a:endParaRPr/>
          </a:p>
          <a:p>
            <a:pPr indent="-342900" lvl="0" marL="457200" rtl="0" algn="l">
              <a:spcBef>
                <a:spcPts val="360"/>
              </a:spcBef>
              <a:spcAft>
                <a:spcPts val="0"/>
              </a:spcAft>
              <a:buClr>
                <a:schemeClr val="dk1"/>
              </a:buClr>
              <a:buSzPts val="1800"/>
              <a:buFont typeface="Verdana"/>
              <a:buChar char="•"/>
            </a:pPr>
            <a:r>
              <a:rPr lang="en-US" sz="1800">
                <a:latin typeface="Verdana"/>
                <a:ea typeface="Verdana"/>
                <a:cs typeface="Verdana"/>
                <a:sym typeface="Verdana"/>
              </a:rPr>
              <a:t>Short-term employment of up to 90 days does not require work permit</a:t>
            </a:r>
            <a:endParaRPr sz="4000"/>
          </a:p>
        </p:txBody>
      </p:sp>
      <p:pic>
        <p:nvPicPr>
          <p:cNvPr id="151" name="Google Shape;151;p21"/>
          <p:cNvPicPr preferRelativeResize="0"/>
          <p:nvPr/>
        </p:nvPicPr>
        <p:blipFill rotWithShape="1">
          <a:blip r:embed="rId3">
            <a:alphaModFix/>
          </a:blip>
          <a:srcRect b="0" l="0" r="0" t="0"/>
          <a:stretch/>
        </p:blipFill>
        <p:spPr>
          <a:xfrm>
            <a:off x="827584" y="2914124"/>
            <a:ext cx="7488831" cy="3263504"/>
          </a:xfrm>
          <a:prstGeom prst="rect">
            <a:avLst/>
          </a:prstGeom>
          <a:noFill/>
          <a:ln>
            <a:noFill/>
          </a:ln>
        </p:spPr>
      </p:pic>
      <p:sp>
        <p:nvSpPr>
          <p:cNvPr id="152" name="Google Shape;152;p21"/>
          <p:cNvSpPr txBox="1"/>
          <p:nvPr/>
        </p:nvSpPr>
        <p:spPr>
          <a:xfrm>
            <a:off x="175531" y="6297089"/>
            <a:ext cx="8792936" cy="4732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825" u="none" cap="none" strike="noStrike">
                <a:solidFill>
                  <a:schemeClr val="dk1"/>
                </a:solidFill>
                <a:latin typeface="Verdana"/>
                <a:ea typeface="Verdana"/>
                <a:cs typeface="Verdana"/>
                <a:sym typeface="Verdana"/>
              </a:rPr>
              <a:t>Source: Veselkova and Habel (2024). Data as of January 1 of the particular year. "With employment permit" refers to those employed on the basis of a work permit, single permit or EU Blue Card. "Without employment permit" refers to those employed without a work permit, single permit or EU Blue Card, pursuant to Article 23a of Act No. 5/2004 Coll.</a:t>
            </a:r>
            <a:endParaRPr sz="825">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graphicFrame>
        <p:nvGraphicFramePr>
          <p:cNvPr id="158" name="Google Shape;158;p22"/>
          <p:cNvGraphicFramePr/>
          <p:nvPr/>
        </p:nvGraphicFramePr>
        <p:xfrm>
          <a:off x="637129" y="2312490"/>
          <a:ext cx="3000000" cy="3000000"/>
        </p:xfrm>
        <a:graphic>
          <a:graphicData uri="http://schemas.openxmlformats.org/drawingml/2006/table">
            <a:tbl>
              <a:tblPr>
                <a:noFill/>
                <a:tableStyleId>{5E943A3D-5048-491B-87FA-DD78901A019E}</a:tableStyleId>
              </a:tblPr>
              <a:tblGrid>
                <a:gridCol w="3272850"/>
                <a:gridCol w="1201100"/>
                <a:gridCol w="1828250"/>
                <a:gridCol w="1761750"/>
              </a:tblGrid>
              <a:tr h="689450">
                <a:tc>
                  <a:txBody>
                    <a:bodyPr/>
                    <a:lstStyle/>
                    <a:p>
                      <a:pPr indent="0" lvl="0" marL="0" marR="0" rtl="0" algn="l">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b="1" lang="en-US" sz="1600" u="none" cap="none" strike="noStrike">
                          <a:latin typeface="Arial"/>
                          <a:ea typeface="Arial"/>
                          <a:cs typeface="Arial"/>
                          <a:sym typeface="Arial"/>
                        </a:rPr>
                        <a:t>EU citizens</a:t>
                      </a:r>
                      <a:endParaRPr b="1"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b="1" lang="en-US" sz="1600" u="none" cap="none" strike="noStrike">
                          <a:latin typeface="Arial"/>
                          <a:ea typeface="Arial"/>
                          <a:cs typeface="Arial"/>
                          <a:sym typeface="Arial"/>
                        </a:rPr>
                        <a:t>TCNs with </a:t>
                      </a:r>
                      <a:br>
                        <a:rPr b="1" lang="en-US" sz="1600" u="none" cap="none" strike="noStrike">
                          <a:latin typeface="Arial"/>
                          <a:ea typeface="Arial"/>
                          <a:cs typeface="Arial"/>
                          <a:sym typeface="Arial"/>
                        </a:rPr>
                      </a:br>
                      <a:r>
                        <a:rPr b="1" lang="en-US" sz="1600" u="none" cap="none" strike="noStrike">
                          <a:latin typeface="Arial"/>
                          <a:ea typeface="Arial"/>
                          <a:cs typeface="Arial"/>
                          <a:sym typeface="Arial"/>
                        </a:rPr>
                        <a:t>employment permit</a:t>
                      </a:r>
                      <a:endParaRPr b="1"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b="1" lang="en-US" sz="1600" u="none" cap="none" strike="noStrike">
                          <a:latin typeface="Arial"/>
                          <a:ea typeface="Arial"/>
                          <a:cs typeface="Arial"/>
                          <a:sym typeface="Arial"/>
                        </a:rPr>
                        <a:t>TCNs without </a:t>
                      </a:r>
                      <a:br>
                        <a:rPr b="1" lang="en-US" sz="1600" u="none" cap="none" strike="noStrike">
                          <a:latin typeface="Arial"/>
                          <a:ea typeface="Arial"/>
                          <a:cs typeface="Arial"/>
                          <a:sym typeface="Arial"/>
                        </a:rPr>
                      </a:br>
                      <a:r>
                        <a:rPr b="1" lang="en-US" sz="1600" u="none" cap="none" strike="noStrike">
                          <a:latin typeface="Arial"/>
                          <a:ea typeface="Arial"/>
                          <a:cs typeface="Arial"/>
                          <a:sym typeface="Arial"/>
                        </a:rPr>
                        <a:t>employment permit</a:t>
                      </a:r>
                      <a:endParaRPr b="1"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0" marL="0" marR="0" rtl="0" algn="l">
                        <a:spcBef>
                          <a:spcPts val="0"/>
                        </a:spcBef>
                        <a:spcAft>
                          <a:spcPts val="0"/>
                        </a:spcAft>
                        <a:buNone/>
                      </a:pPr>
                      <a:r>
                        <a:rPr lang="en-US" sz="1600" u="none" cap="none" strike="noStrike">
                          <a:latin typeface="Arial"/>
                          <a:ea typeface="Arial"/>
                          <a:cs typeface="Arial"/>
                          <a:sym typeface="Arial"/>
                        </a:rPr>
                        <a:t>Number of employed migrants</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31,892</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26,102</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42,589</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0" marL="0" marR="0" rtl="0" algn="l">
                        <a:spcBef>
                          <a:spcPts val="0"/>
                        </a:spcBef>
                        <a:spcAft>
                          <a:spcPts val="0"/>
                        </a:spcAft>
                        <a:buNone/>
                      </a:pPr>
                      <a:r>
                        <a:rPr lang="en-US" sz="1600" u="none" cap="none" strike="noStrike">
                          <a:latin typeface="Arial"/>
                          <a:ea typeface="Arial"/>
                          <a:cs typeface="Arial"/>
                          <a:sym typeface="Arial"/>
                        </a:rPr>
                        <a:t>Women</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29%</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55%</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0" marL="0" marR="0" rtl="0" algn="l">
                        <a:spcBef>
                          <a:spcPts val="0"/>
                        </a:spcBef>
                        <a:spcAft>
                          <a:spcPts val="0"/>
                        </a:spcAft>
                        <a:buNone/>
                      </a:pPr>
                      <a:r>
                        <a:rPr lang="en-US" sz="1600" u="none" cap="none" strike="noStrike">
                          <a:latin typeface="Arial"/>
                          <a:ea typeface="Arial"/>
                          <a:cs typeface="Arial"/>
                          <a:sym typeface="Arial"/>
                        </a:rPr>
                        <a:t>Education</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lower secondary</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48%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24%</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31%</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upper secondary</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26%</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35%</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tertiary</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17%</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34%</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0" marL="0" marR="0" rtl="0" algn="l">
                        <a:spcBef>
                          <a:spcPts val="0"/>
                        </a:spcBef>
                        <a:spcAft>
                          <a:spcPts val="0"/>
                        </a:spcAft>
                        <a:buNone/>
                      </a:pPr>
                      <a:r>
                        <a:rPr lang="en-US" sz="1600" u="none" cap="none" strike="noStrike">
                          <a:latin typeface="Arial"/>
                          <a:ea typeface="Arial"/>
                          <a:cs typeface="Arial"/>
                          <a:sym typeface="Arial"/>
                        </a:rPr>
                        <a:t>Occupation</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isco 1-3</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17%</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isco 4-7</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27%</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26%</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isco 8-9</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42%</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68%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57%</a:t>
                      </a:r>
                      <a:endParaRPr b="0" i="0" sz="1600" u="none" cap="none" strike="noStrike">
                        <a:solidFill>
                          <a:srgbClr val="000000"/>
                        </a:solidFill>
                        <a:latin typeface="Arial"/>
                        <a:ea typeface="Arial"/>
                        <a:cs typeface="Arial"/>
                        <a:sym typeface="Arial"/>
                      </a:endParaRPr>
                    </a:p>
                  </a:txBody>
                  <a:tcPr marT="0" marB="0" marR="0" marL="0" anchor="b"/>
                </a:tc>
              </a:tr>
              <a:tr h="229825">
                <a:tc gridSpan="2">
                  <a:txBody>
                    <a:bodyPr/>
                    <a:lstStyle/>
                    <a:p>
                      <a:pPr indent="0" lvl="0" marL="0" marR="0" rtl="0" algn="l">
                        <a:spcBef>
                          <a:spcPts val="0"/>
                        </a:spcBef>
                        <a:spcAft>
                          <a:spcPts val="0"/>
                        </a:spcAft>
                        <a:buNone/>
                      </a:pPr>
                      <a:r>
                        <a:rPr lang="en-US" sz="1600" u="none" cap="none" strike="noStrike">
                          <a:latin typeface="Arial"/>
                          <a:ea typeface="Arial"/>
                          <a:cs typeface="Arial"/>
                          <a:sym typeface="Arial"/>
                        </a:rPr>
                        <a:t>Employment duration (months)</a:t>
                      </a:r>
                      <a:endParaRPr b="0" i="0" sz="1600" u="none" cap="none" strike="noStrike">
                        <a:solidFill>
                          <a:srgbClr val="000000"/>
                        </a:solidFill>
                        <a:latin typeface="Arial"/>
                        <a:ea typeface="Arial"/>
                        <a:cs typeface="Arial"/>
                        <a:sym typeface="Arial"/>
                      </a:endParaRPr>
                    </a:p>
                  </a:txBody>
                  <a:tcPr marT="0" marB="0" marR="0" marL="0" anchor="b"/>
                </a:tc>
                <a:tc hMerge="1"/>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1-6m</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22%</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7-12m</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18%</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13-24m</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11%</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48%</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31%</a:t>
                      </a:r>
                      <a:endParaRPr b="0" i="0" sz="1600" u="none" cap="none" strike="noStrike">
                        <a:solidFill>
                          <a:srgbClr val="000000"/>
                        </a:solidFill>
                        <a:latin typeface="Arial"/>
                        <a:ea typeface="Arial"/>
                        <a:cs typeface="Arial"/>
                        <a:sym typeface="Arial"/>
                      </a:endParaRPr>
                    </a:p>
                  </a:txBody>
                  <a:tcPr marT="0" marB="0" marR="0" marL="0" anchor="b"/>
                </a:tc>
              </a:tr>
              <a:tr h="229825">
                <a:tc>
                  <a:txBody>
                    <a:bodyPr/>
                    <a:lstStyle/>
                    <a:p>
                      <a:pPr indent="0" lvl="1" marL="457200" marR="0" rtl="0" algn="l">
                        <a:spcBef>
                          <a:spcPts val="0"/>
                        </a:spcBef>
                        <a:spcAft>
                          <a:spcPts val="0"/>
                        </a:spcAft>
                        <a:buNone/>
                      </a:pPr>
                      <a:r>
                        <a:rPr lang="en-US" sz="1600" u="none" cap="none" strike="noStrike">
                          <a:latin typeface="Arial"/>
                          <a:ea typeface="Arial"/>
                          <a:cs typeface="Arial"/>
                          <a:sym typeface="Arial"/>
                        </a:rPr>
                        <a:t>More than 2 years</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72%</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39%</a:t>
                      </a:r>
                      <a:endParaRPr b="0" i="0" sz="1600" u="none" cap="none" strike="noStrike">
                        <a:solidFill>
                          <a:srgbClr val="000000"/>
                        </a:solidFill>
                        <a:latin typeface="Arial"/>
                        <a:ea typeface="Arial"/>
                        <a:cs typeface="Arial"/>
                        <a:sym typeface="Arial"/>
                      </a:endParaRPr>
                    </a:p>
                  </a:txBody>
                  <a:tcPr marT="0" marB="0" marR="0" marL="0" anchor="b"/>
                </a:tc>
                <a:tc>
                  <a:txBody>
                    <a:bodyPr/>
                    <a:lstStyle/>
                    <a:p>
                      <a:pPr indent="0" lvl="0" marL="0" marR="0" rtl="0" algn="ctr">
                        <a:spcBef>
                          <a:spcPts val="0"/>
                        </a:spcBef>
                        <a:spcAft>
                          <a:spcPts val="0"/>
                        </a:spcAft>
                        <a:buNone/>
                      </a:pPr>
                      <a:r>
                        <a:rPr lang="en-US" sz="1600" u="none" cap="none" strike="noStrike">
                          <a:latin typeface="Arial"/>
                          <a:ea typeface="Arial"/>
                          <a:cs typeface="Arial"/>
                          <a:sym typeface="Arial"/>
                        </a:rPr>
                        <a:t>29%</a:t>
                      </a:r>
                      <a:endParaRPr b="0" i="0" sz="1600" u="none" cap="none" strike="noStrike">
                        <a:solidFill>
                          <a:srgbClr val="000000"/>
                        </a:solidFill>
                        <a:latin typeface="Arial"/>
                        <a:ea typeface="Arial"/>
                        <a:cs typeface="Arial"/>
                        <a:sym typeface="Arial"/>
                      </a:endParaRPr>
                    </a:p>
                  </a:txBody>
                  <a:tcPr marT="0" marB="0" marR="0" marL="0" anchor="b"/>
                </a:tc>
              </a:tr>
            </a:tbl>
          </a:graphicData>
        </a:graphic>
      </p:graphicFrame>
      <p:sp>
        <p:nvSpPr>
          <p:cNvPr id="159" name="Google Shape;159;p22"/>
          <p:cNvSpPr txBox="1"/>
          <p:nvPr/>
        </p:nvSpPr>
        <p:spPr>
          <a:xfrm>
            <a:off x="845632" y="6619734"/>
            <a:ext cx="7661240" cy="265650"/>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rPr lang="en-US" sz="1050">
                <a:solidFill>
                  <a:schemeClr val="dk1"/>
                </a:solidFill>
                <a:latin typeface="Verdana"/>
                <a:ea typeface="Verdana"/>
                <a:cs typeface="Verdana"/>
                <a:sym typeface="Verdana"/>
              </a:rPr>
              <a:t>Source: Based on statistics from Slovak employment office, 2023</a:t>
            </a:r>
            <a:endParaRPr sz="1800">
              <a:solidFill>
                <a:schemeClr val="dk1"/>
              </a:solidFill>
              <a:latin typeface="Calibri"/>
              <a:ea typeface="Calibri"/>
              <a:cs typeface="Calibri"/>
              <a:sym typeface="Calibri"/>
            </a:endParaRPr>
          </a:p>
        </p:txBody>
      </p:sp>
      <p:sp>
        <p:nvSpPr>
          <p:cNvPr id="160" name="Google Shape;160;p22"/>
          <p:cNvSpPr txBox="1"/>
          <p:nvPr/>
        </p:nvSpPr>
        <p:spPr>
          <a:xfrm>
            <a:off x="457200" y="156390"/>
            <a:ext cx="8229600" cy="1143000"/>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chemeClr val="dk1"/>
              </a:buClr>
              <a:buSzPts val="1800"/>
              <a:buFont typeface="Arial"/>
              <a:buNone/>
            </a:pPr>
            <a:r>
              <a:rPr lang="en-US" sz="3200">
                <a:solidFill>
                  <a:schemeClr val="dk2"/>
                </a:solidFill>
                <a:latin typeface="Arial"/>
                <a:ea typeface="Arial"/>
                <a:cs typeface="Arial"/>
                <a:sym typeface="Arial"/>
              </a:rPr>
              <a:t>Who are employed migrant workers </a:t>
            </a:r>
            <a:endParaRPr/>
          </a:p>
          <a:p>
            <a:pPr indent="0" lvl="0" marL="0" marR="0" rtl="0" algn="l">
              <a:spcBef>
                <a:spcPts val="0"/>
              </a:spcBef>
              <a:spcAft>
                <a:spcPts val="0"/>
              </a:spcAft>
              <a:buClr>
                <a:schemeClr val="dk1"/>
              </a:buClr>
              <a:buSzPts val="1800"/>
              <a:buFont typeface="Arial"/>
              <a:buNone/>
            </a:pPr>
            <a:r>
              <a:rPr lang="en-US" sz="3200">
                <a:solidFill>
                  <a:schemeClr val="dk2"/>
                </a:solidFill>
                <a:latin typeface="Arial"/>
                <a:ea typeface="Arial"/>
                <a:cs typeface="Arial"/>
                <a:sym typeface="Arial"/>
              </a:rPr>
              <a:t>in the Slovak labour market?</a:t>
            </a:r>
            <a:endParaRPr/>
          </a:p>
        </p:txBody>
      </p:sp>
      <p:sp>
        <p:nvSpPr>
          <p:cNvPr id="161" name="Google Shape;161;p22"/>
          <p:cNvSpPr txBox="1"/>
          <p:nvPr/>
        </p:nvSpPr>
        <p:spPr>
          <a:xfrm>
            <a:off x="457200" y="1299390"/>
            <a:ext cx="822960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Concentrated in manufacturing, transportation, administrative support, and food services, with a significant reliance on temporary work agencies. Often fill gaps in sectors facing labor shortages, such as healthcare, hospitality, and construction. </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Predvolený návrh">
  <a:themeElements>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