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57" r:id="rId4"/>
    <p:sldId id="261" r:id="rId5"/>
    <p:sldId id="264" r:id="rId6"/>
    <p:sldId id="262" r:id="rId7"/>
    <p:sldId id="263" r:id="rId8"/>
    <p:sldId id="265" r:id="rId9"/>
    <p:sldId id="267" r:id="rId10"/>
    <p:sldId id="266" r:id="rId11"/>
    <p:sldId id="277" r:id="rId12"/>
    <p:sldId id="278" r:id="rId13"/>
    <p:sldId id="279" r:id="rId14"/>
    <p:sldId id="269" r:id="rId15"/>
    <p:sldId id="270" r:id="rId16"/>
    <p:sldId id="271" r:id="rId17"/>
    <p:sldId id="272" r:id="rId18"/>
    <p:sldId id="258" r:id="rId19"/>
    <p:sldId id="273" r:id="rId20"/>
    <p:sldId id="274" r:id="rId21"/>
    <p:sldId id="275" r:id="rId22"/>
    <p:sldId id="276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388A-7DA8-46AE-8413-6D70C51E451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B6D6-1B5F-46CF-AA87-7385669059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ibor.meszmann@celsi.s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nfsz.munka.hu/tart/stat_kulfoldie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18116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10B4C-0CBA-4AFA-BC9D-54E4E75E4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0" y="1295400"/>
            <a:ext cx="4114800" cy="3377673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Worker migration </a:t>
            </a:r>
            <a:r>
              <a:rPr lang="hu-HU" sz="4000" dirty="0" smtClean="0">
                <a:solidFill>
                  <a:schemeClr val="bg1"/>
                </a:solidFill>
              </a:rPr>
              <a:t>to</a:t>
            </a:r>
            <a:r>
              <a:rPr lang="en-US" sz="4000" dirty="0" smtClean="0">
                <a:solidFill>
                  <a:schemeClr val="bg1"/>
                </a:solidFill>
              </a:rPr>
              <a:t> Hungary and </a:t>
            </a:r>
            <a:r>
              <a:rPr lang="hu-HU" sz="4000" dirty="0" smtClean="0">
                <a:solidFill>
                  <a:schemeClr val="bg1"/>
                </a:solidFill>
              </a:rPr>
              <a:t>industrail relations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D08DA6-1392-4CAC-8E6B-A35D25243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970" y="4750894"/>
            <a:ext cx="3483938" cy="1147863"/>
          </a:xfrm>
        </p:spPr>
        <p:txBody>
          <a:bodyPr anchor="t">
            <a:noAutofit/>
          </a:bodyPr>
          <a:lstStyle/>
          <a:p>
            <a:pPr algn="l"/>
            <a:r>
              <a:rPr lang="en-US" sz="1800" dirty="0" err="1" smtClean="0">
                <a:solidFill>
                  <a:schemeClr val="bg1"/>
                </a:solidFill>
              </a:rPr>
              <a:t>Tibor</a:t>
            </a:r>
            <a:r>
              <a:rPr lang="en-US" sz="1800" dirty="0" smtClean="0">
                <a:solidFill>
                  <a:schemeClr val="bg1"/>
                </a:solidFill>
              </a:rPr>
              <a:t> T. </a:t>
            </a:r>
            <a:r>
              <a:rPr lang="en-US" sz="1800" dirty="0" err="1" smtClean="0">
                <a:solidFill>
                  <a:schemeClr val="bg1"/>
                </a:solidFill>
              </a:rPr>
              <a:t>Meszmann</a:t>
            </a:r>
            <a:endParaRPr lang="en-US" sz="1800" dirty="0">
              <a:solidFill>
                <a:schemeClr val="bg1"/>
              </a:solidFill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Central European </a:t>
            </a:r>
            <a:r>
              <a:rPr lang="en-US" sz="1800" dirty="0" err="1">
                <a:solidFill>
                  <a:schemeClr val="bg1"/>
                </a:solidFill>
              </a:rPr>
              <a:t>Labour</a:t>
            </a:r>
            <a:r>
              <a:rPr lang="en-US" sz="1800" dirty="0">
                <a:solidFill>
                  <a:schemeClr val="bg1"/>
                </a:solidFill>
              </a:rPr>
              <a:t> Studies Institute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tibor.meszmann@celsi.sk</a:t>
            </a:r>
            <a:endParaRPr lang="en-US" sz="1800" dirty="0">
              <a:solidFill>
                <a:schemeClr val="bg1"/>
              </a:solidFill>
            </a:endParaRPr>
          </a:p>
          <a:p>
            <a:pPr algn="l"/>
            <a:endParaRPr lang="en-US" sz="1800" dirty="0">
              <a:solidFill>
                <a:schemeClr val="bg1"/>
              </a:solidFill>
            </a:endParaRPr>
          </a:p>
          <a:p>
            <a:pPr algn="l"/>
            <a:r>
              <a:rPr lang="hu-HU" sz="1800" dirty="0" smtClean="0">
                <a:solidFill>
                  <a:schemeClr val="bg1"/>
                </a:solidFill>
              </a:rPr>
              <a:t>Kick-off Meeting, October 7.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20</a:t>
            </a:r>
            <a:r>
              <a:rPr lang="hu-HU" sz="1800" dirty="0">
                <a:solidFill>
                  <a:schemeClr val="bg1"/>
                </a:solidFill>
              </a:rPr>
              <a:t>20. </a:t>
            </a:r>
            <a:r>
              <a:rPr lang="hu-HU" sz="1800" dirty="0" smtClean="0">
                <a:solidFill>
                  <a:schemeClr val="bg1"/>
                </a:solidFill>
              </a:rPr>
              <a:t>29</a:t>
            </a:r>
            <a:r>
              <a:rPr lang="hu-HU" sz="1800" dirty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AD10B4C-0CBA-4AFA-BC9D-54E4E75E4BAC}"/>
              </a:ext>
            </a:extLst>
          </p:cNvPr>
          <p:cNvSpPr txBox="1">
            <a:spLocks/>
          </p:cNvSpPr>
          <p:nvPr/>
        </p:nvSpPr>
        <p:spPr>
          <a:xfrm>
            <a:off x="602270" y="4191000"/>
            <a:ext cx="2598129" cy="166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r"/>
            <a:r>
              <a:rPr lang="en-US" altLang="pl-PL" sz="2400" i="1" dirty="0" smtClean="0"/>
              <a:t>Bargaining for working conditions and social rights of migrant workers in CEE Countries (BARMIG) </a:t>
            </a:r>
            <a:endParaRPr lang="pl-PL" altLang="pl-PL" sz="2400" i="1" dirty="0" smtClean="0"/>
          </a:p>
          <a:p>
            <a:pPr algn="r"/>
            <a:r>
              <a:rPr lang="en-US" altLang="pl-PL" sz="2400" i="1" dirty="0" smtClean="0"/>
              <a:t>Agreement number: VS/2020/0119</a:t>
            </a:r>
          </a:p>
        </p:txBody>
      </p:sp>
      <p:pic>
        <p:nvPicPr>
          <p:cNvPr id="9" name="Picture 8" descr="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1" y="885827"/>
            <a:ext cx="3757612" cy="2255123"/>
          </a:xfrm>
          <a:prstGeom prst="rect">
            <a:avLst/>
          </a:prstGeom>
        </p:spPr>
      </p:pic>
      <p:pic>
        <p:nvPicPr>
          <p:cNvPr id="11" name="Obraz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6472238"/>
            <a:ext cx="1179426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1387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Data quality - problems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Problems: static</a:t>
            </a:r>
            <a:r>
              <a:rPr lang="hu-HU" dirty="0" smtClean="0"/>
              <a:t>, workforce inflow based</a:t>
            </a:r>
            <a:r>
              <a:rPr lang="en-US" dirty="0" smtClean="0"/>
              <a:t> and incomplete!</a:t>
            </a:r>
            <a:endParaRPr lang="hu-HU" dirty="0" smtClean="0"/>
          </a:p>
          <a:p>
            <a:pPr lvl="1"/>
            <a:r>
              <a:rPr lang="hu-HU" dirty="0" smtClean="0"/>
              <a:t>Only a flow data: stock not available (would be needed)</a:t>
            </a:r>
          </a:p>
          <a:p>
            <a:pPr lvl="1"/>
            <a:r>
              <a:rPr lang="hu-HU" dirty="0" smtClean="0"/>
              <a:t>Intermediate control factors: outmigration, circular migration, naturalisation not taken into account</a:t>
            </a:r>
          </a:p>
          <a:p>
            <a:pPr lvl="1"/>
            <a:r>
              <a:rPr lang="hu-HU" dirty="0" smtClean="0"/>
              <a:t>Since 2017  at least it does not show temporary work (up until 90 days)</a:t>
            </a:r>
          </a:p>
          <a:p>
            <a:pPr lvl="1"/>
            <a:r>
              <a:rPr lang="hu-HU" dirty="0" smtClean="0"/>
              <a:t>Self-employed – </a:t>
            </a:r>
            <a:r>
              <a:rPr lang="en-US" dirty="0" smtClean="0"/>
              <a:t>‘</a:t>
            </a:r>
            <a:r>
              <a:rPr lang="hu-HU" dirty="0" smtClean="0"/>
              <a:t>small entrepreneurs</a:t>
            </a:r>
            <a:r>
              <a:rPr lang="en-US" dirty="0" smtClean="0"/>
              <a:t>’…</a:t>
            </a:r>
            <a:endParaRPr lang="hu-HU" dirty="0" smtClean="0"/>
          </a:p>
          <a:p>
            <a:pPr lvl="1"/>
            <a:r>
              <a:rPr lang="hu-HU" dirty="0" smtClean="0"/>
              <a:t>... and illegal work</a:t>
            </a:r>
            <a:endParaRPr lang="en-US" b="1" dirty="0" smtClean="0"/>
          </a:p>
          <a:p>
            <a:r>
              <a:rPr lang="en-US" dirty="0" smtClean="0"/>
              <a:t>Advantage: </a:t>
            </a:r>
            <a:endParaRPr lang="hu-HU" dirty="0" smtClean="0"/>
          </a:p>
          <a:p>
            <a:pPr lvl="1"/>
            <a:r>
              <a:rPr lang="en-US" dirty="0" smtClean="0"/>
              <a:t>shows a trend</a:t>
            </a:r>
            <a:endParaRPr lang="hu-HU" dirty="0" smtClean="0"/>
          </a:p>
          <a:p>
            <a:pPr lvl="1"/>
            <a:r>
              <a:rPr lang="hu-HU" dirty="0" smtClean="0"/>
              <a:t>Disaggregated data</a:t>
            </a:r>
          </a:p>
          <a:p>
            <a:pPr lvl="4"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Dynamic Statistical data on migration in Hungary available since 1990s, Annual reports of KSH, based on data of Ministry of Interior (Hárs). Registers also persons getting Hungarian citizenship</a:t>
            </a:r>
          </a:p>
          <a:p>
            <a:pPr>
              <a:buNone/>
            </a:pPr>
            <a:r>
              <a:rPr lang="hr-HR" dirty="0" smtClean="0"/>
              <a:t>For better judgment of numbers one needs to account multiple sources:</a:t>
            </a:r>
          </a:p>
          <a:p>
            <a:r>
              <a:rPr lang="hr-HR" dirty="0" smtClean="0"/>
              <a:t>Administrative data - sources: various ministries, administrative and regulatory bodies, social security system, tax database, reports of recruitment agencies</a:t>
            </a:r>
            <a:r>
              <a:rPr lang="hu-HU" i="1" dirty="0" smtClean="0"/>
              <a:t>. </a:t>
            </a:r>
          </a:p>
          <a:p>
            <a:r>
              <a:rPr lang="hu-HU" i="1" dirty="0" smtClean="0"/>
              <a:t>Statistical data sources </a:t>
            </a:r>
            <a:r>
              <a:rPr lang="hu-HU" dirty="0" smtClean="0"/>
              <a:t>household surveys, (</a:t>
            </a:r>
            <a:r>
              <a:rPr lang="hu-HU" i="1" dirty="0" smtClean="0"/>
              <a:t>foreign born employees), </a:t>
            </a:r>
            <a:r>
              <a:rPr lang="hr-HR" dirty="0" smtClean="0"/>
              <a:t>company registers, border crossing statistics</a:t>
            </a:r>
            <a:r>
              <a:rPr lang="hu-HU" i="1" dirty="0" smtClean="0"/>
              <a:t> </a:t>
            </a:r>
            <a:r>
              <a:rPr lang="en-US" i="1" dirty="0" smtClean="0"/>
              <a:t>(H</a:t>
            </a:r>
            <a:r>
              <a:rPr lang="hu-HU" i="1" dirty="0" smtClean="0"/>
              <a:t>árs 2008 based on </a:t>
            </a:r>
            <a:r>
              <a:rPr lang="en-US" i="1" dirty="0" smtClean="0"/>
              <a:t>)</a:t>
            </a:r>
            <a:endParaRPr lang="hu-HU" i="1" dirty="0" smtClean="0"/>
          </a:p>
          <a:p>
            <a:pPr>
              <a:buNone/>
            </a:pPr>
            <a:endParaRPr lang="hu-HU" i="1" dirty="0" smtClean="0"/>
          </a:p>
          <a:p>
            <a:pPr>
              <a:buNone/>
            </a:pPr>
            <a:r>
              <a:rPr lang="hu-HU" i="1" dirty="0" smtClean="0"/>
              <a:t>In depth regional- territorial migration methodologies:</a:t>
            </a:r>
            <a:r>
              <a:rPr lang="en-US" i="1" dirty="0" smtClean="0"/>
              <a:t> starting with </a:t>
            </a:r>
            <a:r>
              <a:rPr lang="hu-HU" i="1" dirty="0" smtClean="0"/>
              <a:t> </a:t>
            </a:r>
            <a:r>
              <a:rPr lang="en-US" i="1" dirty="0" smtClean="0"/>
              <a:t>‘</a:t>
            </a:r>
            <a:r>
              <a:rPr lang="hu-HU" i="1" dirty="0" smtClean="0"/>
              <a:t>territoral networks of migration</a:t>
            </a:r>
            <a:r>
              <a:rPr lang="en-US" i="1" dirty="0" smtClean="0"/>
              <a:t>’</a:t>
            </a:r>
            <a:r>
              <a:rPr lang="hu-HU" i="1" dirty="0" smtClean="0"/>
              <a:t> Kincses 2020 (can be used)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Employment rate by settlement types, migrant workers, local workers, 2011, 2017 (</a:t>
            </a:r>
            <a:r>
              <a:rPr lang="en-US" sz="2800" dirty="0" err="1" smtClean="0"/>
              <a:t>Kincses</a:t>
            </a:r>
            <a:r>
              <a:rPr lang="en-US" sz="2800" dirty="0" smtClean="0"/>
              <a:t> 2020)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509418" cy="550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Migration to Hungary – Ukrainian territorial sources, 2011, 2017 Source, </a:t>
            </a:r>
            <a:r>
              <a:rPr lang="en-US" sz="2800" dirty="0" err="1" smtClean="0"/>
              <a:t>Kincses</a:t>
            </a:r>
            <a:r>
              <a:rPr lang="en-US" sz="2800" dirty="0" smtClean="0"/>
              <a:t> 2020: 59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1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515" y="2514600"/>
            <a:ext cx="472048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Migration to Hungary – Ukrainian territorial sources, 2011, 2017 Source, </a:t>
            </a:r>
            <a:r>
              <a:rPr lang="en-US" sz="2800" dirty="0" err="1" smtClean="0"/>
              <a:t>Kincses</a:t>
            </a:r>
            <a:r>
              <a:rPr lang="en-US" sz="2800" dirty="0" smtClean="0"/>
              <a:t> 2020: 62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65232"/>
            <a:ext cx="6865630" cy="49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Employment of third country national - w</a:t>
            </a:r>
            <a:r>
              <a:rPr lang="hu-HU" dirty="0" smtClean="0"/>
              <a:t>ith Covid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Among first to lose jobs – in some sectors (e.g. automotives), or under extreme pressure – exposed vulnerabilities (deteriorating income, relative wage, lost subsistence – extra-wage benefit)</a:t>
            </a:r>
          </a:p>
          <a:p>
            <a:r>
              <a:rPr lang="hu-HU" dirty="0" smtClean="0"/>
              <a:t>Return </a:t>
            </a:r>
            <a:r>
              <a:rPr lang="en-US" dirty="0" smtClean="0"/>
              <a:t>of third country citizens </a:t>
            </a:r>
            <a:r>
              <a:rPr lang="hu-HU" dirty="0" smtClean="0"/>
              <a:t>in some sectors</a:t>
            </a:r>
            <a:r>
              <a:rPr lang="en-US" dirty="0" smtClean="0"/>
              <a:t> in the autumn (e.g. automotives, electronics)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Secondary literature, Hungary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Political economy – migration specialists (esp Melegh</a:t>
            </a:r>
            <a:r>
              <a:rPr lang="en-US" dirty="0" smtClean="0"/>
              <a:t>, A.</a:t>
            </a:r>
            <a:r>
              <a:rPr lang="hu-HU" dirty="0" smtClean="0"/>
              <a:t>) Few studies on sectors</a:t>
            </a:r>
            <a:r>
              <a:rPr lang="en-US" dirty="0" smtClean="0"/>
              <a:t> / companies</a:t>
            </a:r>
            <a:r>
              <a:rPr lang="hu-HU" dirty="0" smtClean="0"/>
              <a:t> – global value chain analysis, sourcing of labour </a:t>
            </a:r>
            <a:r>
              <a:rPr lang="en-US" dirty="0" smtClean="0"/>
              <a:t>– expanding </a:t>
            </a:r>
            <a:r>
              <a:rPr lang="en-US" dirty="0" err="1" smtClean="0"/>
              <a:t>labour</a:t>
            </a:r>
            <a:r>
              <a:rPr lang="en-US" dirty="0" smtClean="0"/>
              <a:t> markets </a:t>
            </a:r>
            <a:r>
              <a:rPr lang="hu-HU" dirty="0" smtClean="0"/>
              <a:t>(e.g. Meszmann and Fedyuk 2019)</a:t>
            </a:r>
          </a:p>
          <a:p>
            <a:r>
              <a:rPr lang="hu-HU" dirty="0" smtClean="0"/>
              <a:t>Migration specialists, including work related. E.g. </a:t>
            </a:r>
            <a:r>
              <a:rPr lang="en-US" dirty="0" smtClean="0"/>
              <a:t>R</a:t>
            </a:r>
            <a:r>
              <a:rPr lang="hu-HU" dirty="0" smtClean="0"/>
              <a:t>é</a:t>
            </a:r>
            <a:r>
              <a:rPr lang="en-US" dirty="0" err="1" smtClean="0"/>
              <a:t>dei</a:t>
            </a:r>
            <a:r>
              <a:rPr lang="en-US" dirty="0" smtClean="0"/>
              <a:t>, </a:t>
            </a:r>
            <a:r>
              <a:rPr lang="hu-HU" dirty="0" smtClean="0"/>
              <a:t>Kincses, Á 2020, Hárs, 2016. Extensive statistical and territorial data</a:t>
            </a:r>
            <a:r>
              <a:rPr lang="en-US" dirty="0" smtClean="0"/>
              <a:t> on work related migration since 1990s</a:t>
            </a:r>
            <a:r>
              <a:rPr lang="hu-HU" dirty="0" smtClean="0"/>
              <a:t>. Annual statistical yearbooks and especially census data!</a:t>
            </a:r>
          </a:p>
          <a:p>
            <a:r>
              <a:rPr lang="hu-HU" dirty="0" smtClean="0"/>
              <a:t>History of worker migration and labour market position – but sectoral accounts few (e.g. Construction – open labour market at moszkva tér in Budapest, Sík 1996)</a:t>
            </a:r>
          </a:p>
          <a:p>
            <a:r>
              <a:rPr lang="hu-HU" dirty="0" smtClean="0"/>
              <a:t>Reports of NGOs (Menedék, etc.) on labour market position of third country citizens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Media: right wing, protectionist</a:t>
            </a:r>
            <a:r>
              <a:rPr lang="en-US" sz="2800" dirty="0" smtClean="0"/>
              <a:t> connotations</a:t>
            </a:r>
            <a:r>
              <a:rPr lang="hu-HU" sz="2800" dirty="0" smtClean="0"/>
              <a:t>, and discourse on </a:t>
            </a:r>
            <a:r>
              <a:rPr lang="en-US" sz="2800" dirty="0" smtClean="0"/>
              <a:t>‘</a:t>
            </a:r>
            <a:r>
              <a:rPr lang="hu-HU" sz="2800" dirty="0" smtClean="0"/>
              <a:t>guest</a:t>
            </a:r>
            <a:r>
              <a:rPr lang="en-US" sz="2800" dirty="0" smtClean="0"/>
              <a:t>-</a:t>
            </a:r>
            <a:r>
              <a:rPr lang="hu-HU" sz="2800" dirty="0" smtClean="0"/>
              <a:t>workers</a:t>
            </a:r>
            <a:r>
              <a:rPr lang="en-US" sz="2800" dirty="0" smtClean="0"/>
              <a:t>’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2096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563" y="1549875"/>
            <a:ext cx="4612747" cy="49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Labour market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For „Low” skilled workers: Very low integration level– circular or temporary work related migration- OR naturalisation strategies – higher chance</a:t>
            </a:r>
          </a:p>
          <a:p>
            <a:r>
              <a:rPr lang="hu-HU" dirty="0" smtClean="0"/>
              <a:t>No or very sporadically available channels of interest representation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</a:t>
            </a:r>
            <a:r>
              <a:rPr lang="hu-HU" dirty="0" smtClean="0"/>
              <a:t>.</a:t>
            </a:r>
            <a:r>
              <a:rPr lang="en-US" dirty="0" smtClean="0"/>
              <a:t> </a:t>
            </a:r>
            <a:r>
              <a:rPr lang="hu-HU" dirty="0" smtClean="0"/>
              <a:t>W</a:t>
            </a:r>
            <a:r>
              <a:rPr lang="en-US" dirty="0" err="1" smtClean="0"/>
              <a:t>ork</a:t>
            </a:r>
            <a:r>
              <a:rPr lang="en-US" dirty="0" smtClean="0"/>
              <a:t> permits to third country citizens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Law no. 4/1991 </a:t>
            </a:r>
            <a:r>
              <a:rPr lang="en-US" dirty="0" err="1" smtClean="0"/>
              <a:t>regulat</a:t>
            </a:r>
            <a:r>
              <a:rPr lang="hu-HU" dirty="0" smtClean="0"/>
              <a:t>es</a:t>
            </a:r>
            <a:r>
              <a:rPr lang="en-US" dirty="0" smtClean="0"/>
              <a:t> employment promotion and care for the unemployed </a:t>
            </a:r>
            <a:r>
              <a:rPr lang="hu-HU" dirty="0" smtClean="0"/>
              <a:t>but </a:t>
            </a:r>
            <a:r>
              <a:rPr lang="en-US" dirty="0" smtClean="0"/>
              <a:t>also employment of foreign nationals. A quota system applies, and job openings for skills-professions that are scarce-unavailable. Main rules is that third country citizens can be employed only with permission from respective bodies – decrees outline exemptions. Third country citizen is a person who does not have residence permit – i.e. a foreign national and an </a:t>
            </a:r>
            <a:r>
              <a:rPr lang="en-US" dirty="0" err="1" smtClean="0"/>
              <a:t>apatrid</a:t>
            </a:r>
            <a:r>
              <a:rPr lang="en-US" dirty="0" smtClean="0"/>
              <a:t>. Since 2009, EU+ nationals and their spouses also do not require work permits. Employers only need to register it</a:t>
            </a:r>
          </a:p>
          <a:p>
            <a:r>
              <a:rPr lang="en-US" dirty="0" smtClean="0"/>
              <a:t>Governmental decree No. 355/2007. (XII. 23.) regulating free movement of </a:t>
            </a:r>
            <a:r>
              <a:rPr lang="en-US" dirty="0" err="1" smtClean="0"/>
              <a:t>labour</a:t>
            </a:r>
            <a:r>
              <a:rPr lang="en-US" dirty="0" smtClean="0"/>
              <a:t> with EU residency, as well as rules, procedures related to obtaining work permission for third country nationals, rules of employment - exemptions from work permissions</a:t>
            </a:r>
          </a:p>
          <a:p>
            <a:r>
              <a:rPr lang="en-US" dirty="0" smtClean="0"/>
              <a:t>Governmental decree No. 445/2013. (XI. 28.)  Exemptions from obtaining  work permits of third country nationals in Hungary and remuneration </a:t>
            </a:r>
          </a:p>
          <a:p>
            <a:r>
              <a:rPr lang="en-US" dirty="0" smtClean="0"/>
              <a:t>Special treatment of Ukrainian and Serbian citizens</a:t>
            </a:r>
          </a:p>
          <a:p>
            <a:r>
              <a:rPr lang="en-US" dirty="0" smtClean="0"/>
              <a:t>From July 2017. Ukrainian and Serbian citizens. No work permission visa needed for employment lasting not more than 90 days</a:t>
            </a:r>
            <a:r>
              <a:rPr lang="hu-HU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Employment forms and Social partners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In „low” skilled occupations: temporary agency work on the rise – subcontracting. Platformisation on the rise...</a:t>
            </a:r>
          </a:p>
          <a:p>
            <a:r>
              <a:rPr lang="hu-HU" dirty="0" smtClean="0"/>
              <a:t>OR shady employment practices (e.g. Construction)</a:t>
            </a:r>
          </a:p>
          <a:p>
            <a:r>
              <a:rPr lang="hu-HU" dirty="0" smtClean="0"/>
              <a:t>For high skill – e.g. Healthcare – no data, but most likely high integration</a:t>
            </a:r>
          </a:p>
          <a:p>
            <a:r>
              <a:rPr lang="hu-HU" dirty="0" smtClean="0"/>
              <a:t>In off-line platform work, also present third country nationals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Labour</a:t>
            </a:r>
            <a:r>
              <a:rPr lang="en-US" dirty="0" smtClean="0"/>
              <a:t> market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“tight” </a:t>
            </a:r>
            <a:r>
              <a:rPr lang="en-US" dirty="0" err="1" smtClean="0"/>
              <a:t>labour</a:t>
            </a:r>
            <a:r>
              <a:rPr lang="en-US" dirty="0" smtClean="0"/>
              <a:t> market - especially since 2016 rising </a:t>
            </a:r>
            <a:r>
              <a:rPr lang="en-US" dirty="0" err="1" smtClean="0"/>
              <a:t>labour</a:t>
            </a:r>
            <a:r>
              <a:rPr lang="en-US" dirty="0" smtClean="0"/>
              <a:t> shortages</a:t>
            </a:r>
          </a:p>
          <a:p>
            <a:pPr>
              <a:buNone/>
            </a:pPr>
            <a:r>
              <a:rPr lang="en-US" dirty="0" smtClean="0"/>
              <a:t>Until COVID: High activity rate, but </a:t>
            </a:r>
            <a:r>
              <a:rPr lang="en-US" dirty="0" err="1" smtClean="0"/>
              <a:t>workfarist</a:t>
            </a:r>
            <a:r>
              <a:rPr lang="en-US" dirty="0" smtClean="0"/>
              <a:t> policies (since 2010)</a:t>
            </a:r>
          </a:p>
          <a:p>
            <a:pPr>
              <a:buNone/>
            </a:pPr>
            <a:r>
              <a:rPr lang="en-US" dirty="0" smtClean="0"/>
              <a:t>Migrant workers present in:</a:t>
            </a:r>
          </a:p>
          <a:p>
            <a:pPr>
              <a:buNone/>
            </a:pPr>
            <a:r>
              <a:rPr lang="en-US" dirty="0" smtClean="0"/>
              <a:t> - cost sensitive sectors (traditional): agriculture, construction, increasingly manufacturing</a:t>
            </a:r>
          </a:p>
          <a:p>
            <a:r>
              <a:rPr lang="en-US" dirty="0" smtClean="0"/>
              <a:t>Export oriented economy (manufacturing), in need of flexible workforce – migrants present in 2016</a:t>
            </a:r>
          </a:p>
          <a:p>
            <a:pPr>
              <a:buNone/>
            </a:pPr>
            <a:r>
              <a:rPr lang="en-US" dirty="0" err="1" smtClean="0"/>
              <a:t>Covid</a:t>
            </a:r>
            <a:r>
              <a:rPr lang="en-US" dirty="0" smtClean="0"/>
              <a:t>: major shock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Industrial relations: Employer organisations and trade unions. Capacities and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Employer organisation formally lobbied for import of workers from culturally close countries – plus easing regulation (since 2017)</a:t>
            </a:r>
          </a:p>
          <a:p>
            <a:r>
              <a:rPr lang="hu-HU" dirty="0" smtClean="0"/>
              <a:t>Among employer organisations also association(s) of temp agencies, that increasingly participated in regulation and its implementation </a:t>
            </a:r>
          </a:p>
          <a:p>
            <a:r>
              <a:rPr lang="hu-HU" i="1" dirty="0" smtClean="0"/>
              <a:t>Trade unions</a:t>
            </a:r>
            <a:r>
              <a:rPr lang="hu-HU" dirty="0" smtClean="0"/>
              <a:t>. Strategy until 2010: mostly to limit the number of migrant workers to set numbers</a:t>
            </a:r>
          </a:p>
          <a:p>
            <a:r>
              <a:rPr lang="hu-HU" dirty="0" smtClean="0"/>
              <a:t>In general have low capacities and integration of migrant workers does not feature on their agenda</a:t>
            </a:r>
          </a:p>
          <a:p>
            <a:r>
              <a:rPr lang="hu-HU" dirty="0" smtClean="0"/>
              <a:t>Or: even hostile to-closed to migrant workers (in sectors that are vulnerable to shocks, such as automotives)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Industrial relations in COVID times...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Experienced a further shock – labour law assaulted</a:t>
            </a:r>
            <a:endParaRPr lang="en-US" dirty="0" smtClean="0"/>
          </a:p>
          <a:p>
            <a:r>
              <a:rPr lang="en-US" dirty="0" smtClean="0"/>
              <a:t>Collective bargaining typically do not deal with integration of migrant workers. With </a:t>
            </a:r>
            <a:r>
              <a:rPr lang="en-US" dirty="0" err="1" smtClean="0"/>
              <a:t>Covid</a:t>
            </a:r>
            <a:r>
              <a:rPr lang="en-US" dirty="0" smtClean="0"/>
              <a:t>: many collective agreements are </a:t>
            </a:r>
            <a:r>
              <a:rPr lang="hu-HU" dirty="0" smtClean="0"/>
              <a:t>terminated</a:t>
            </a:r>
          </a:p>
          <a:p>
            <a:r>
              <a:rPr lang="hu-HU" dirty="0" smtClean="0"/>
              <a:t>Trade unions</a:t>
            </a:r>
            <a:r>
              <a:rPr lang="en-US" dirty="0" smtClean="0"/>
              <a:t>’</a:t>
            </a:r>
            <a:r>
              <a:rPr lang="hu-HU" dirty="0" smtClean="0"/>
              <a:t> position weakened further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But probably also of employer associations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interviewees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least 2 interviews per 4 sectors (i.e. 8): construction, retail (warehouse logistics), automotives, healthcare</a:t>
            </a:r>
          </a:p>
          <a:p>
            <a:r>
              <a:rPr lang="en-US" dirty="0" smtClean="0"/>
              <a:t>Employer federations</a:t>
            </a:r>
          </a:p>
          <a:p>
            <a:r>
              <a:rPr lang="en-US" dirty="0" smtClean="0"/>
              <a:t>Trade union federations</a:t>
            </a:r>
          </a:p>
          <a:p>
            <a:r>
              <a:rPr lang="en-US" dirty="0" smtClean="0"/>
              <a:t>Temp agencies </a:t>
            </a:r>
          </a:p>
          <a:p>
            <a:r>
              <a:rPr lang="en-US" dirty="0" smtClean="0"/>
              <a:t>Platform economy: support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 smtClean="0"/>
              <a:t>Experts on </a:t>
            </a:r>
            <a:r>
              <a:rPr lang="en-US" dirty="0" err="1" smtClean="0"/>
              <a:t>labour</a:t>
            </a:r>
            <a:r>
              <a:rPr lang="en-US" dirty="0" smtClean="0"/>
              <a:t> migration and integration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Literature (initial)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u-HU" dirty="0" smtClean="0"/>
              <a:t>Annual reports on foreign workers in Hungary (data since 2009) -  nfsz.munka.hu/tart/stat_kulfoldiek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Bertalan</a:t>
            </a:r>
            <a:r>
              <a:rPr lang="en-US" dirty="0" smtClean="0"/>
              <a:t> B. (1997). </a:t>
            </a:r>
            <a:r>
              <a:rPr lang="en-US" dirty="0" err="1" smtClean="0"/>
              <a:t>Feketemunka</a:t>
            </a:r>
            <a:r>
              <a:rPr lang="en-US" dirty="0" smtClean="0"/>
              <a:t> </a:t>
            </a:r>
            <a:r>
              <a:rPr lang="en-US" dirty="0" err="1" smtClean="0"/>
              <a:t>Imortból</a:t>
            </a:r>
            <a:r>
              <a:rPr lang="en-US" dirty="0" smtClean="0"/>
              <a:t>, </a:t>
            </a:r>
            <a:r>
              <a:rPr lang="en-US" dirty="0" err="1" smtClean="0"/>
              <a:t>Avagy</a:t>
            </a:r>
            <a:r>
              <a:rPr lang="en-US" dirty="0" smtClean="0"/>
              <a:t> a </a:t>
            </a:r>
            <a:r>
              <a:rPr lang="en-US" dirty="0" err="1" smtClean="0"/>
              <a:t>Hétköznapi</a:t>
            </a:r>
            <a:r>
              <a:rPr lang="en-US" dirty="0" smtClean="0"/>
              <a:t> </a:t>
            </a:r>
            <a:r>
              <a:rPr lang="en-US" dirty="0" err="1" smtClean="0"/>
              <a:t>Diplomácia</a:t>
            </a:r>
            <a:r>
              <a:rPr lang="en-US" dirty="0" smtClean="0"/>
              <a:t> </a:t>
            </a:r>
            <a:r>
              <a:rPr lang="en-US" dirty="0" err="1" smtClean="0"/>
              <a:t>Eredete</a:t>
            </a:r>
            <a:r>
              <a:rPr lang="en-US" dirty="0" smtClean="0"/>
              <a:t>, in: E. </a:t>
            </a:r>
            <a:r>
              <a:rPr lang="en-US" dirty="0" err="1" smtClean="0"/>
              <a:t>Sík</a:t>
            </a:r>
            <a:r>
              <a:rPr lang="en-US" dirty="0" smtClean="0"/>
              <a:t>, J. </a:t>
            </a:r>
            <a:r>
              <a:rPr lang="en-US" dirty="0" err="1" smtClean="0"/>
              <a:t>Tóth</a:t>
            </a:r>
            <a:r>
              <a:rPr lang="en-US" dirty="0" smtClean="0"/>
              <a:t> (</a:t>
            </a:r>
            <a:r>
              <a:rPr lang="en-US" dirty="0" err="1" smtClean="0"/>
              <a:t>eds</a:t>
            </a:r>
            <a:r>
              <a:rPr lang="en-US" dirty="0" smtClean="0"/>
              <a:t>), </a:t>
            </a:r>
            <a:r>
              <a:rPr lang="en-US" dirty="0" err="1" smtClean="0"/>
              <a:t>Migráció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Politika</a:t>
            </a:r>
            <a:r>
              <a:rPr lang="en-US" dirty="0" smtClean="0"/>
              <a:t>, pp. 121–135. Budapest: MTA </a:t>
            </a:r>
            <a:r>
              <a:rPr lang="en-US" dirty="0" err="1" smtClean="0"/>
              <a:t>Politikai</a:t>
            </a:r>
            <a:r>
              <a:rPr lang="en-US" dirty="0" smtClean="0"/>
              <a:t> </a:t>
            </a:r>
            <a:r>
              <a:rPr lang="en-US" dirty="0" err="1" smtClean="0"/>
              <a:t>Tudományok</a:t>
            </a:r>
            <a:r>
              <a:rPr lang="en-US" dirty="0" smtClean="0"/>
              <a:t> </a:t>
            </a:r>
            <a:r>
              <a:rPr lang="en-US" dirty="0" err="1" smtClean="0"/>
              <a:t>Intézete</a:t>
            </a:r>
            <a:r>
              <a:rPr lang="en-US" dirty="0" smtClean="0"/>
              <a:t> </a:t>
            </a:r>
            <a:r>
              <a:rPr lang="en-US" dirty="0" err="1" smtClean="0"/>
              <a:t>Nemzetközi</a:t>
            </a:r>
            <a:r>
              <a:rPr lang="en-US" dirty="0" smtClean="0"/>
              <a:t> </a:t>
            </a:r>
            <a:r>
              <a:rPr lang="en-US" dirty="0" err="1" smtClean="0"/>
              <a:t>Migráció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Munkaügyi</a:t>
            </a:r>
            <a:r>
              <a:rPr lang="en-US" dirty="0" smtClean="0"/>
              <a:t> </a:t>
            </a:r>
            <a:r>
              <a:rPr lang="en-US" dirty="0" err="1" smtClean="0"/>
              <a:t>Kutatóközpont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Feischmidt</a:t>
            </a:r>
            <a:r>
              <a:rPr lang="en-US" dirty="0" smtClean="0"/>
              <a:t> M., </a:t>
            </a:r>
            <a:r>
              <a:rPr lang="en-US" dirty="0" err="1" smtClean="0"/>
              <a:t>Zakariás</a:t>
            </a:r>
            <a:r>
              <a:rPr lang="en-US" dirty="0" smtClean="0"/>
              <a:t> I. (2010). </a:t>
            </a:r>
            <a:r>
              <a:rPr lang="en-US" dirty="0" err="1" smtClean="0"/>
              <a:t>Migráció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Etnicitás</a:t>
            </a:r>
            <a:r>
              <a:rPr lang="en-US" dirty="0" smtClean="0"/>
              <a:t>. A </a:t>
            </a:r>
            <a:r>
              <a:rPr lang="en-US" dirty="0" err="1" smtClean="0"/>
              <a:t>Mobilitás</a:t>
            </a:r>
            <a:r>
              <a:rPr lang="en-US" dirty="0" smtClean="0"/>
              <a:t> </a:t>
            </a:r>
            <a:r>
              <a:rPr lang="en-US" dirty="0" err="1" smtClean="0"/>
              <a:t>Formái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Politikái</a:t>
            </a:r>
            <a:r>
              <a:rPr lang="en-US" dirty="0" smtClean="0"/>
              <a:t> </a:t>
            </a:r>
            <a:r>
              <a:rPr lang="en-US" dirty="0" err="1" smtClean="0"/>
              <a:t>Nemzeti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Transznacionális</a:t>
            </a:r>
            <a:r>
              <a:rPr lang="en-US" dirty="0" smtClean="0"/>
              <a:t> </a:t>
            </a:r>
            <a:r>
              <a:rPr lang="en-US" dirty="0" err="1" smtClean="0"/>
              <a:t>Térben</a:t>
            </a:r>
            <a:r>
              <a:rPr lang="en-US" dirty="0" smtClean="0"/>
              <a:t>, in: M. </a:t>
            </a:r>
            <a:r>
              <a:rPr lang="en-US" dirty="0" err="1" smtClean="0"/>
              <a:t>Feischmidt</a:t>
            </a:r>
            <a:r>
              <a:rPr lang="en-US" dirty="0" smtClean="0"/>
              <a:t> (ed.), </a:t>
            </a:r>
            <a:r>
              <a:rPr lang="en-US" dirty="0" err="1" smtClean="0"/>
              <a:t>Etnicitás</a:t>
            </a:r>
            <a:r>
              <a:rPr lang="en-US" dirty="0" smtClean="0"/>
              <a:t>. </a:t>
            </a:r>
            <a:r>
              <a:rPr lang="en-US" dirty="0" err="1" smtClean="0"/>
              <a:t>Különbségteremtő</a:t>
            </a:r>
            <a:r>
              <a:rPr lang="en-US" dirty="0" smtClean="0"/>
              <a:t> </a:t>
            </a:r>
            <a:r>
              <a:rPr lang="en-US" dirty="0" err="1" smtClean="0"/>
              <a:t>Társadalom</a:t>
            </a:r>
            <a:r>
              <a:rPr lang="en-US" dirty="0" smtClean="0"/>
              <a:t>, pp. 152–169. Budapest: </a:t>
            </a:r>
            <a:r>
              <a:rPr lang="en-US" dirty="0" err="1" smtClean="0"/>
              <a:t>Gondolat</a:t>
            </a:r>
            <a:r>
              <a:rPr lang="en-US" dirty="0" smtClean="0"/>
              <a:t>, MTA </a:t>
            </a:r>
            <a:r>
              <a:rPr lang="en-US" dirty="0" err="1" smtClean="0"/>
              <a:t>Kisebbségkutató</a:t>
            </a:r>
            <a:r>
              <a:rPr lang="en-US" dirty="0" smtClean="0"/>
              <a:t> </a:t>
            </a:r>
            <a:r>
              <a:rPr lang="en-US" dirty="0" err="1" smtClean="0"/>
              <a:t>Intézet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Gödri</a:t>
            </a:r>
            <a:r>
              <a:rPr lang="en-US" dirty="0" smtClean="0"/>
              <a:t> I. (2011). </a:t>
            </a:r>
            <a:r>
              <a:rPr lang="en-US" dirty="0" err="1" smtClean="0"/>
              <a:t>Nemek</a:t>
            </a:r>
            <a:r>
              <a:rPr lang="en-US" dirty="0" smtClean="0"/>
              <a:t> </a:t>
            </a:r>
            <a:r>
              <a:rPr lang="en-US" dirty="0" err="1" smtClean="0"/>
              <a:t>Közötti</a:t>
            </a:r>
            <a:r>
              <a:rPr lang="en-US" dirty="0" smtClean="0"/>
              <a:t> </a:t>
            </a:r>
            <a:r>
              <a:rPr lang="en-US" dirty="0" err="1" smtClean="0"/>
              <a:t>Eltérések</a:t>
            </a:r>
            <a:r>
              <a:rPr lang="en-US" dirty="0" smtClean="0"/>
              <a:t> a </a:t>
            </a:r>
            <a:r>
              <a:rPr lang="en-US" dirty="0" err="1" smtClean="0"/>
              <a:t>Külföldi</a:t>
            </a:r>
            <a:r>
              <a:rPr lang="en-US" dirty="0" smtClean="0"/>
              <a:t> </a:t>
            </a:r>
            <a:r>
              <a:rPr lang="en-US" dirty="0" err="1" smtClean="0"/>
              <a:t>Allampolgárok</a:t>
            </a:r>
            <a:r>
              <a:rPr lang="en-US" dirty="0" smtClean="0"/>
              <a:t> </a:t>
            </a:r>
            <a:r>
              <a:rPr lang="en-US" dirty="0" err="1" smtClean="0"/>
              <a:t>Munkaerő-Piaci</a:t>
            </a:r>
            <a:r>
              <a:rPr lang="en-US" dirty="0" smtClean="0"/>
              <a:t> </a:t>
            </a:r>
            <a:r>
              <a:rPr lang="en-US" dirty="0" err="1" smtClean="0"/>
              <a:t>Helyzetében</a:t>
            </a:r>
            <a:r>
              <a:rPr lang="en-US" dirty="0" smtClean="0"/>
              <a:t> </a:t>
            </a:r>
            <a:r>
              <a:rPr lang="en-US" dirty="0" err="1" smtClean="0"/>
              <a:t>Magyarországon</a:t>
            </a:r>
            <a:r>
              <a:rPr lang="en-US" dirty="0" smtClean="0"/>
              <a:t>, in: I. Nagy, T. </a:t>
            </a:r>
            <a:r>
              <a:rPr lang="en-US" dirty="0" err="1" smtClean="0"/>
              <a:t>Pongrácz</a:t>
            </a:r>
            <a:r>
              <a:rPr lang="en-US" dirty="0" smtClean="0"/>
              <a:t> (</a:t>
            </a:r>
            <a:r>
              <a:rPr lang="en-US" dirty="0" err="1" smtClean="0"/>
              <a:t>eds</a:t>
            </a:r>
            <a:r>
              <a:rPr lang="en-US" dirty="0" smtClean="0"/>
              <a:t>), </a:t>
            </a:r>
            <a:r>
              <a:rPr lang="en-US" dirty="0" err="1" smtClean="0"/>
              <a:t>Szerepvaltozasok</a:t>
            </a:r>
            <a:r>
              <a:rPr lang="en-US" dirty="0" smtClean="0"/>
              <a:t>. </a:t>
            </a:r>
            <a:r>
              <a:rPr lang="en-US" dirty="0" err="1" smtClean="0"/>
              <a:t>Jelentes</a:t>
            </a:r>
            <a:r>
              <a:rPr lang="en-US" dirty="0" smtClean="0"/>
              <a:t> a </a:t>
            </a:r>
            <a:r>
              <a:rPr lang="en-US" dirty="0" err="1" smtClean="0"/>
              <a:t>Ferfi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a </a:t>
            </a:r>
            <a:r>
              <a:rPr lang="en-US" dirty="0" err="1" smtClean="0"/>
              <a:t>Nők</a:t>
            </a:r>
            <a:r>
              <a:rPr lang="en-US" dirty="0" smtClean="0"/>
              <a:t> </a:t>
            </a:r>
            <a:r>
              <a:rPr lang="en-US" dirty="0" err="1" smtClean="0"/>
              <a:t>Helyzeteről</a:t>
            </a:r>
            <a:r>
              <a:rPr lang="en-US" dirty="0" smtClean="0"/>
              <a:t> 2011, pp. 88–112. Budapest: TÁRKI–</a:t>
            </a:r>
            <a:r>
              <a:rPr lang="en-US" dirty="0" err="1" smtClean="0"/>
              <a:t>Nemzeti</a:t>
            </a:r>
            <a:r>
              <a:rPr lang="en-US" dirty="0" smtClean="0"/>
              <a:t> </a:t>
            </a:r>
            <a:r>
              <a:rPr lang="en-US" dirty="0" err="1" smtClean="0"/>
              <a:t>Erőforrás</a:t>
            </a:r>
            <a:r>
              <a:rPr lang="en-US" dirty="0" smtClean="0"/>
              <a:t> </a:t>
            </a:r>
            <a:r>
              <a:rPr lang="en-US" dirty="0" err="1" smtClean="0"/>
              <a:t>Minisztérium</a:t>
            </a:r>
            <a:r>
              <a:rPr lang="en-US" dirty="0" smtClean="0"/>
              <a:t>. Central and Eastern European Migration Review 91 </a:t>
            </a:r>
            <a:r>
              <a:rPr lang="en-US" dirty="0" err="1" smtClean="0"/>
              <a:t>Gödri</a:t>
            </a:r>
            <a:r>
              <a:rPr lang="en-US" dirty="0" smtClean="0"/>
              <a:t> I., </a:t>
            </a:r>
            <a:r>
              <a:rPr lang="en-US" dirty="0" err="1" smtClean="0"/>
              <a:t>Soltész</a:t>
            </a:r>
            <a:r>
              <a:rPr lang="en-US" dirty="0" smtClean="0"/>
              <a:t> B., </a:t>
            </a:r>
            <a:r>
              <a:rPr lang="en-US" dirty="0" err="1" smtClean="0"/>
              <a:t>Bodacz</a:t>
            </a:r>
            <a:r>
              <a:rPr lang="en-US" dirty="0" smtClean="0"/>
              <a:t>-Nagy B. (2014). Immigration or Emigration Country? Migration Trends and Their Socio-Economic Background in Hungary: A Longer-Term Historical Perspective. Budapest: Hungarian Demographic Research Institute.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Hárs</a:t>
            </a:r>
            <a:r>
              <a:rPr lang="en-US" dirty="0" smtClean="0"/>
              <a:t> Á. (2010). </a:t>
            </a:r>
            <a:r>
              <a:rPr lang="en-US" dirty="0" err="1" smtClean="0"/>
              <a:t>Migráció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Munkaerőpiac</a:t>
            </a:r>
            <a:r>
              <a:rPr lang="en-US" dirty="0" smtClean="0"/>
              <a:t> </a:t>
            </a:r>
            <a:r>
              <a:rPr lang="en-US" dirty="0" err="1" smtClean="0"/>
              <a:t>Magyarországon</a:t>
            </a:r>
            <a:r>
              <a:rPr lang="en-US" dirty="0" smtClean="0"/>
              <a:t>. </a:t>
            </a:r>
            <a:r>
              <a:rPr lang="en-US" dirty="0" err="1" smtClean="0"/>
              <a:t>Tények</a:t>
            </a:r>
            <a:r>
              <a:rPr lang="en-US" dirty="0" smtClean="0"/>
              <a:t>, </a:t>
            </a:r>
            <a:r>
              <a:rPr lang="en-US" dirty="0" err="1" smtClean="0"/>
              <a:t>Okok</a:t>
            </a:r>
            <a:r>
              <a:rPr lang="en-US" dirty="0" smtClean="0"/>
              <a:t>, </a:t>
            </a:r>
            <a:r>
              <a:rPr lang="en-US" dirty="0" err="1" smtClean="0"/>
              <a:t>Lehetőségek</a:t>
            </a:r>
            <a:r>
              <a:rPr lang="en-US" dirty="0" smtClean="0"/>
              <a:t>, in: Á.</a:t>
            </a:r>
            <a:r>
              <a:rPr lang="hu-HU" dirty="0" smtClean="0"/>
              <a:t>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err="1" smtClean="0"/>
              <a:t>Hárs</a:t>
            </a:r>
            <a:r>
              <a:rPr lang="en-US" dirty="0" smtClean="0"/>
              <a:t>, Á, J. </a:t>
            </a:r>
            <a:r>
              <a:rPr lang="en-US" dirty="0" err="1" smtClean="0"/>
              <a:t>Tóth</a:t>
            </a:r>
            <a:r>
              <a:rPr lang="en-US" dirty="0" smtClean="0"/>
              <a:t> (</a:t>
            </a:r>
            <a:r>
              <a:rPr lang="en-US" dirty="0" err="1" smtClean="0"/>
              <a:t>eds</a:t>
            </a:r>
            <a:r>
              <a:rPr lang="en-US" dirty="0" smtClean="0"/>
              <a:t>), </a:t>
            </a:r>
            <a:r>
              <a:rPr lang="en-US" dirty="0" err="1" smtClean="0"/>
              <a:t>Változó</a:t>
            </a:r>
            <a:r>
              <a:rPr lang="en-US" dirty="0" smtClean="0"/>
              <a:t> </a:t>
            </a:r>
            <a:r>
              <a:rPr lang="en-US" dirty="0" err="1" smtClean="0"/>
              <a:t>Migráció</a:t>
            </a:r>
            <a:r>
              <a:rPr lang="en-US" dirty="0" smtClean="0"/>
              <a:t> – </a:t>
            </a:r>
            <a:r>
              <a:rPr lang="en-US" dirty="0" err="1" smtClean="0"/>
              <a:t>Változó</a:t>
            </a:r>
            <a:r>
              <a:rPr lang="en-US" dirty="0" smtClean="0"/>
              <a:t> </a:t>
            </a:r>
            <a:r>
              <a:rPr lang="en-US" dirty="0" err="1" smtClean="0"/>
              <a:t>Környezet</a:t>
            </a:r>
            <a:r>
              <a:rPr lang="en-US" dirty="0" smtClean="0"/>
              <a:t>, pp. 15–53. Budapest: MTA </a:t>
            </a:r>
            <a:r>
              <a:rPr lang="en-US" dirty="0" err="1" smtClean="0"/>
              <a:t>Kisebbségkutató</a:t>
            </a:r>
            <a:r>
              <a:rPr lang="en-US" dirty="0" smtClean="0"/>
              <a:t>. </a:t>
            </a:r>
            <a:r>
              <a:rPr lang="en-US" dirty="0" err="1" smtClean="0"/>
              <a:t>Hárs</a:t>
            </a:r>
            <a:r>
              <a:rPr lang="en-US" dirty="0" smtClean="0"/>
              <a:t> Á. (2016). The Experiences of a New Emigrant Country: Emerging Migration from Hungary, in: M. </a:t>
            </a:r>
            <a:r>
              <a:rPr lang="en-US" dirty="0" err="1" smtClean="0"/>
              <a:t>Kahanec</a:t>
            </a:r>
            <a:r>
              <a:rPr lang="en-US" dirty="0" smtClean="0"/>
              <a:t>, K. Zimmermann (</a:t>
            </a:r>
            <a:r>
              <a:rPr lang="en-US" dirty="0" err="1" smtClean="0"/>
              <a:t>eds</a:t>
            </a:r>
            <a:r>
              <a:rPr lang="en-US" dirty="0" smtClean="0"/>
              <a:t>), Labor Migration, EU Enlargement, and the Great Recession, pp. 271–296. Berlin, </a:t>
            </a:r>
            <a:r>
              <a:rPr lang="en-US" dirty="0" err="1" smtClean="0"/>
              <a:t>Heidleberg</a:t>
            </a:r>
            <a:r>
              <a:rPr lang="en-US" dirty="0" smtClean="0"/>
              <a:t>: Springer-</a:t>
            </a:r>
            <a:r>
              <a:rPr lang="en-US" dirty="0" err="1" smtClean="0"/>
              <a:t>Verlag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Juhász</a:t>
            </a:r>
            <a:r>
              <a:rPr lang="en-US" dirty="0" smtClean="0"/>
              <a:t> J., </a:t>
            </a:r>
            <a:r>
              <a:rPr lang="en-US" dirty="0" err="1" smtClean="0"/>
              <a:t>Csatári</a:t>
            </a:r>
            <a:r>
              <a:rPr lang="en-US" dirty="0" smtClean="0"/>
              <a:t> F., </a:t>
            </a:r>
            <a:r>
              <a:rPr lang="en-US" dirty="0" err="1" smtClean="0"/>
              <a:t>Makara</a:t>
            </a:r>
            <a:r>
              <a:rPr lang="en-US" dirty="0" smtClean="0"/>
              <a:t> E. (2010). ‘</a:t>
            </a:r>
            <a:r>
              <a:rPr lang="en-US" dirty="0" err="1" smtClean="0"/>
              <a:t>Ukrán</a:t>
            </a:r>
            <a:r>
              <a:rPr lang="en-US" dirty="0" smtClean="0"/>
              <a:t> </a:t>
            </a:r>
            <a:r>
              <a:rPr lang="en-US" dirty="0" err="1" smtClean="0"/>
              <a:t>Allampolgárok</a:t>
            </a:r>
            <a:r>
              <a:rPr lang="en-US" dirty="0" smtClean="0"/>
              <a:t> </a:t>
            </a:r>
            <a:r>
              <a:rPr lang="en-US" dirty="0" err="1" smtClean="0"/>
              <a:t>Munkavállalása</a:t>
            </a:r>
            <a:r>
              <a:rPr lang="en-US" dirty="0" smtClean="0"/>
              <a:t> </a:t>
            </a:r>
            <a:r>
              <a:rPr lang="en-US" dirty="0" err="1" smtClean="0"/>
              <a:t>Magyarországon</a:t>
            </a:r>
            <a:r>
              <a:rPr lang="en-US" dirty="0" smtClean="0"/>
              <a:t>’: </a:t>
            </a:r>
            <a:r>
              <a:rPr lang="en-US" dirty="0" err="1" smtClean="0"/>
              <a:t>Záró</a:t>
            </a:r>
            <a:r>
              <a:rPr lang="en-US" dirty="0" smtClean="0"/>
              <a:t> </a:t>
            </a:r>
            <a:r>
              <a:rPr lang="en-US" dirty="0" err="1" smtClean="0"/>
              <a:t>Tanulmány</a:t>
            </a:r>
            <a:r>
              <a:rPr lang="en-US" dirty="0" smtClean="0"/>
              <a:t>. Budapest: </a:t>
            </a:r>
            <a:r>
              <a:rPr lang="en-US" dirty="0" err="1" smtClean="0"/>
              <a:t>Panta</a:t>
            </a:r>
            <a:r>
              <a:rPr lang="en-US" dirty="0" smtClean="0"/>
              <a:t> </a:t>
            </a:r>
            <a:r>
              <a:rPr lang="en-US" dirty="0" err="1" smtClean="0"/>
              <a:t>Rhei</a:t>
            </a:r>
            <a:r>
              <a:rPr lang="en-US" dirty="0" smtClean="0"/>
              <a:t> </a:t>
            </a:r>
            <a:r>
              <a:rPr lang="en-US" dirty="0" err="1" smtClean="0"/>
              <a:t>Társadalomkutató</a:t>
            </a:r>
            <a:r>
              <a:rPr lang="en-US" dirty="0" smtClean="0"/>
              <a:t> Bt.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Kincses, Á. (2020) A nemzetközi vándorlás területi hálózatai a Kárpát-medencében. Budapest, KSH 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Langerné</a:t>
            </a:r>
            <a:r>
              <a:rPr lang="en-US" dirty="0" smtClean="0"/>
              <a:t> </a:t>
            </a:r>
            <a:r>
              <a:rPr lang="en-US" dirty="0" err="1" smtClean="0"/>
              <a:t>Rédei</a:t>
            </a:r>
            <a:r>
              <a:rPr lang="en-US" dirty="0" smtClean="0"/>
              <a:t> M. (2011). </a:t>
            </a:r>
            <a:r>
              <a:rPr lang="en-US" dirty="0" err="1" smtClean="0"/>
              <a:t>Ukrán</a:t>
            </a:r>
            <a:r>
              <a:rPr lang="en-US" dirty="0" smtClean="0"/>
              <a:t> </a:t>
            </a:r>
            <a:r>
              <a:rPr lang="en-US" dirty="0" err="1" smtClean="0"/>
              <a:t>Munkavállalás</a:t>
            </a:r>
            <a:r>
              <a:rPr lang="en-US" dirty="0" smtClean="0"/>
              <a:t> </a:t>
            </a:r>
            <a:r>
              <a:rPr lang="en-US" dirty="0" err="1" smtClean="0"/>
              <a:t>Magyarországon</a:t>
            </a:r>
            <a:r>
              <a:rPr lang="en-US" dirty="0" smtClean="0"/>
              <a:t>, in: Á. </a:t>
            </a:r>
            <a:r>
              <a:rPr lang="en-US" dirty="0" err="1" smtClean="0"/>
              <a:t>Kincses</a:t>
            </a:r>
            <a:r>
              <a:rPr lang="en-US" dirty="0" smtClean="0"/>
              <a:t> (ed.), </a:t>
            </a:r>
            <a:r>
              <a:rPr lang="en-US" dirty="0" err="1" smtClean="0"/>
              <a:t>Ukrán</a:t>
            </a:r>
            <a:r>
              <a:rPr lang="en-US" dirty="0" smtClean="0"/>
              <a:t> </a:t>
            </a:r>
            <a:r>
              <a:rPr lang="en-US" dirty="0" err="1" smtClean="0"/>
              <a:t>Allampolgárok</a:t>
            </a:r>
            <a:r>
              <a:rPr lang="en-US" dirty="0" smtClean="0"/>
              <a:t> </a:t>
            </a:r>
            <a:r>
              <a:rPr lang="en-US" dirty="0" err="1" smtClean="0"/>
              <a:t>Magyarországon</a:t>
            </a:r>
            <a:r>
              <a:rPr lang="en-US" dirty="0" smtClean="0"/>
              <a:t>, pp. 70–90. Budapest: </a:t>
            </a:r>
            <a:r>
              <a:rPr lang="en-US" dirty="0" err="1" smtClean="0"/>
              <a:t>Európai</a:t>
            </a:r>
            <a:r>
              <a:rPr lang="en-US" dirty="0" smtClean="0"/>
              <a:t> </a:t>
            </a:r>
            <a:r>
              <a:rPr lang="en-US" dirty="0" err="1" smtClean="0"/>
              <a:t>Integrációs</a:t>
            </a:r>
            <a:r>
              <a:rPr lang="en-US" dirty="0" smtClean="0"/>
              <a:t> </a:t>
            </a:r>
            <a:r>
              <a:rPr lang="en-US" dirty="0" err="1" smtClean="0"/>
              <a:t>Alap</a:t>
            </a:r>
            <a:r>
              <a:rPr lang="en-US" dirty="0" smtClean="0"/>
              <a:t>.</a:t>
            </a:r>
            <a:endParaRPr lang="hu-HU" dirty="0" smtClean="0"/>
          </a:p>
          <a:p>
            <a:pPr>
              <a:buNone/>
            </a:pPr>
            <a:r>
              <a:rPr lang="en-US" dirty="0" err="1" smtClean="0"/>
              <a:t>Melegh</a:t>
            </a:r>
            <a:r>
              <a:rPr lang="en-US" dirty="0" smtClean="0"/>
              <a:t> A. (2011). A </a:t>
            </a:r>
            <a:r>
              <a:rPr lang="en-US" dirty="0" err="1" smtClean="0"/>
              <a:t>Globalizáció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Migráció</a:t>
            </a:r>
            <a:r>
              <a:rPr lang="en-US" dirty="0" smtClean="0"/>
              <a:t> </a:t>
            </a:r>
            <a:r>
              <a:rPr lang="en-US" dirty="0" err="1" smtClean="0"/>
              <a:t>Magyarországon</a:t>
            </a:r>
            <a:r>
              <a:rPr lang="en-US" dirty="0" smtClean="0"/>
              <a:t>. </a:t>
            </a:r>
            <a:r>
              <a:rPr lang="en-US" dirty="0" err="1" smtClean="0"/>
              <a:t>Educatio</a:t>
            </a:r>
            <a:r>
              <a:rPr lang="en-US" dirty="0" smtClean="0"/>
              <a:t> 2: 166–180. </a:t>
            </a:r>
            <a:r>
              <a:rPr lang="en-US" dirty="0" err="1" smtClean="0"/>
              <a:t>Melegh</a:t>
            </a:r>
            <a:r>
              <a:rPr lang="en-US" dirty="0" smtClean="0"/>
              <a:t> A. (2016). Unequal Exchanges and the Radicalization of Demographic Nationalism. Intersections. East European Journal of Society and Politics 2(4): 87–108</a:t>
            </a:r>
          </a:p>
          <a:p>
            <a:pPr>
              <a:buNone/>
            </a:pPr>
            <a:r>
              <a:rPr lang="hu-HU" dirty="0" smtClean="0"/>
              <a:t>Meszmann, T. T and Fedyuk O. (2019)  </a:t>
            </a:r>
            <a:r>
              <a:rPr lang="en-US" dirty="0" smtClean="0"/>
              <a:t>‘</a:t>
            </a:r>
            <a:r>
              <a:rPr lang="hu-HU" dirty="0" smtClean="0"/>
              <a:t>Snakes or Ladders?</a:t>
            </a:r>
            <a:r>
              <a:rPr lang="en-US" dirty="0" smtClean="0"/>
              <a:t> </a:t>
            </a:r>
            <a:r>
              <a:rPr lang="en-US" dirty="0" smtClean="0"/>
              <a:t>Job Quality Assessment among Temp Workers from Ukraine in Hungarian Electronics. Central and Eastern European Migration Review 8(1): 75-93</a:t>
            </a:r>
            <a:endParaRPr lang="hu-HU" dirty="0" smtClean="0"/>
          </a:p>
          <a:p>
            <a:pPr>
              <a:buNone/>
            </a:pPr>
            <a:r>
              <a:rPr lang="en-US" dirty="0" err="1" smtClean="0"/>
              <a:t>Pakurár</a:t>
            </a:r>
            <a:r>
              <a:rPr lang="en-US" dirty="0" smtClean="0"/>
              <a:t> M., </a:t>
            </a:r>
            <a:r>
              <a:rPr lang="en-US" dirty="0" err="1" smtClean="0"/>
              <a:t>Oláh</a:t>
            </a:r>
            <a:r>
              <a:rPr lang="en-US" dirty="0" smtClean="0"/>
              <a:t> J., </a:t>
            </a:r>
            <a:r>
              <a:rPr lang="en-US" dirty="0" err="1" smtClean="0"/>
              <a:t>Cehla</a:t>
            </a:r>
            <a:r>
              <a:rPr lang="en-US" dirty="0" smtClean="0"/>
              <a:t> B. (2012).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ukrajnai</a:t>
            </a:r>
            <a:r>
              <a:rPr lang="en-US" dirty="0" smtClean="0"/>
              <a:t> </a:t>
            </a:r>
            <a:r>
              <a:rPr lang="en-US" dirty="0" err="1" smtClean="0"/>
              <a:t>munkavállalók</a:t>
            </a:r>
            <a:r>
              <a:rPr lang="en-US" dirty="0" smtClean="0"/>
              <a:t> </a:t>
            </a:r>
            <a:r>
              <a:rPr lang="en-US" dirty="0" err="1" smtClean="0"/>
              <a:t>munkavállalási</a:t>
            </a:r>
            <a:r>
              <a:rPr lang="en-US" dirty="0" smtClean="0"/>
              <a:t> </a:t>
            </a:r>
            <a:r>
              <a:rPr lang="en-US" dirty="0" err="1" smtClean="0"/>
              <a:t>jellemzői</a:t>
            </a:r>
            <a:r>
              <a:rPr lang="en-US" dirty="0" smtClean="0"/>
              <a:t> </a:t>
            </a:r>
            <a:r>
              <a:rPr lang="en-US" dirty="0" err="1" smtClean="0"/>
              <a:t>Magyarországon</a:t>
            </a:r>
            <a:r>
              <a:rPr lang="en-US" dirty="0" smtClean="0"/>
              <a:t>. </a:t>
            </a:r>
            <a:r>
              <a:rPr lang="en-US" dirty="0" err="1" smtClean="0"/>
              <a:t>Gazdálkodás</a:t>
            </a:r>
            <a:r>
              <a:rPr lang="en-US" dirty="0" smtClean="0"/>
              <a:t> 56(2): 1–9</a:t>
            </a:r>
          </a:p>
          <a:p>
            <a:pPr>
              <a:buNone/>
            </a:pPr>
            <a:r>
              <a:rPr lang="hu-HU" dirty="0" smtClean="0"/>
              <a:t>Sík, E. (2006) „Emberpiac a Moszkva téren: szűkülő változatlanság 1995 és 2004 között. </a:t>
            </a:r>
            <a:r>
              <a:rPr lang="hu-HU" i="1" dirty="0" smtClean="0"/>
              <a:t>Közgazdasági Szemle Vol. 53 March pp. 253-270</a:t>
            </a:r>
            <a:endParaRPr lang="hu-HU" dirty="0" smtClean="0"/>
          </a:p>
          <a:p>
            <a:pPr>
              <a:buNone/>
            </a:pPr>
            <a:r>
              <a:rPr lang="en-US" dirty="0" err="1" smtClean="0"/>
              <a:t>Soltész</a:t>
            </a:r>
            <a:r>
              <a:rPr lang="en-US" dirty="0" smtClean="0"/>
              <a:t> B., </a:t>
            </a:r>
            <a:r>
              <a:rPr lang="en-US" dirty="0" err="1" smtClean="0"/>
              <a:t>Erőss</a:t>
            </a:r>
            <a:r>
              <a:rPr lang="en-US" dirty="0" smtClean="0"/>
              <a:t> Á., </a:t>
            </a:r>
            <a:r>
              <a:rPr lang="en-US" dirty="0" err="1" smtClean="0"/>
              <a:t>Karácsonyi</a:t>
            </a:r>
            <a:r>
              <a:rPr lang="en-US" dirty="0" smtClean="0"/>
              <a:t> D., </a:t>
            </a:r>
            <a:r>
              <a:rPr lang="en-US" dirty="0" err="1" smtClean="0"/>
              <a:t>Kincses</a:t>
            </a:r>
            <a:r>
              <a:rPr lang="en-US" dirty="0" smtClean="0"/>
              <a:t> Á. (2014): Hungary: Cross-Border Migration in a Fragmented Ethnic Space, in: Á. </a:t>
            </a:r>
            <a:r>
              <a:rPr lang="en-US" dirty="0" err="1" smtClean="0"/>
              <a:t>Erőss</a:t>
            </a:r>
            <a:r>
              <a:rPr lang="en-US" dirty="0" smtClean="0"/>
              <a:t>, D. </a:t>
            </a:r>
            <a:r>
              <a:rPr lang="en-US" dirty="0" err="1" smtClean="0"/>
              <a:t>Karácsonyi</a:t>
            </a:r>
            <a:r>
              <a:rPr lang="en-US" dirty="0" smtClean="0"/>
              <a:t> (</a:t>
            </a:r>
            <a:r>
              <a:rPr lang="en-US" dirty="0" err="1" smtClean="0"/>
              <a:t>eds</a:t>
            </a:r>
            <a:r>
              <a:rPr lang="en-US" dirty="0" smtClean="0"/>
              <a:t>), Discovering Migration between </a:t>
            </a:r>
            <a:r>
              <a:rPr lang="en-US" dirty="0" err="1" smtClean="0"/>
              <a:t>Visegrad</a:t>
            </a:r>
            <a:r>
              <a:rPr lang="hu-HU" dirty="0" smtClean="0"/>
              <a:t> </a:t>
            </a:r>
            <a:r>
              <a:rPr lang="en-US" dirty="0" smtClean="0"/>
              <a:t>Countries and Eastern Partners, pp. 72–87. Budapest: HAS Geographical Institute.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Data / pre COVID. Number of issued work permits and registrations by counties. Last data, 2019. Non-EU citizens</a:t>
            </a:r>
            <a:r>
              <a:rPr lang="hu-HU" sz="2400" dirty="0" smtClean="0"/>
              <a:t>. Source: </a:t>
            </a:r>
            <a:r>
              <a:rPr lang="en-US" sz="2000" dirty="0" smtClean="0">
                <a:hlinkClick r:id="rId2"/>
              </a:rPr>
              <a:t>https://nfsz.munka.hu/tart/stat_kulfoldiek</a:t>
            </a:r>
            <a:endParaRPr lang="en-US" sz="2400" dirty="0"/>
          </a:p>
        </p:txBody>
      </p:sp>
      <p:pic>
        <p:nvPicPr>
          <p:cNvPr id="1026" name="Picture 2" descr="C:\Users\User\Pictures\Screenshot-2020-10-06_18.45.04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4572000" cy="4552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2018 individual and joint permit – numbers, by countries NFSZ 2019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4075"/>
            <a:ext cx="8229600" cy="45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Employer registered employees foreign nationals by country, 2018, NFSZ, 2018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7699"/>
            <a:ext cx="8229600" cy="357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Issued work permits by main sectors, 2018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6834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43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Construction</a:t>
            </a:r>
          </a:p>
          <a:p>
            <a:r>
              <a:rPr lang="en-US" sz="1200" b="1" dirty="0" smtClean="0"/>
              <a:t>Manufacturing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242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Health and social support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6576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retail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4400" y="3733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3276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2743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00600" y="2590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00600" y="5029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6800" y="5181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48768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Tourism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Transport, storage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Issued permits by main occupation groups 1-9, 2018</a:t>
            </a:r>
            <a:br>
              <a:rPr lang="en-US" sz="2800" dirty="0" smtClean="0"/>
            </a:br>
            <a:r>
              <a:rPr lang="en-US" sz="2800" dirty="0" smtClean="0"/>
              <a:t> (SOC) Hierarchy. Two thirds in low-skill groups (esp.9)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229600" cy="144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867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1: managers, directors and senior officials 2: professional occupations 3: associate professional and technical occupations 4: administrative and secretarial occupations 5: skilled trades occupations 6: caring, leisure and other service occupations 7: sales and customer service occupations. 8: process, plant and machine operatives 9: elementary occupations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8235806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Employer registered foreign citizen employees by sectors, and distribution 2018</a:t>
            </a:r>
            <a:endParaRPr lang="en-US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0" cy="30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8229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Employer registered foreign citizen employees by main occupation group 1-9, and distribution 2018</a:t>
            </a:r>
            <a:endParaRPr lang="en-US" sz="2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7726"/>
            <a:ext cx="8229600" cy="345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9441</TotalTime>
  <Words>1249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Worker migration to Hungary and industrail relations</vt:lpstr>
      <vt:lpstr>Labour market situation</vt:lpstr>
      <vt:lpstr>Data / pre COVID. Number of issued work permits and registrations by counties. Last data, 2019. Non-EU citizens. Source: https://nfsz.munka.hu/tart/stat_kulfoldiek</vt:lpstr>
      <vt:lpstr>2018 individual and joint permit – numbers, by countries NFSZ 2019</vt:lpstr>
      <vt:lpstr>Employer registered employees foreign nationals by country, 2018, NFSZ, 2018</vt:lpstr>
      <vt:lpstr>Issued work permits by main sectors, 2018</vt:lpstr>
      <vt:lpstr>Issued permits by main occupation groups 1-9, 2018  (SOC) Hierarchy. Two thirds in low-skill groups (esp.9)</vt:lpstr>
      <vt:lpstr>Employer registered foreign citizen employees by sectors, and distribution 2018</vt:lpstr>
      <vt:lpstr>Employer registered foreign citizen employees by main occupation group 1-9, and distribution 2018</vt:lpstr>
      <vt:lpstr>Data quality - problems</vt:lpstr>
      <vt:lpstr>Employment rate by settlement types, migrant workers, local workers, 2011, 2017 (Kincses 2020)</vt:lpstr>
      <vt:lpstr>Migration to Hungary – Ukrainian territorial sources, 2011, 2017 Source, Kincses 2020: 59</vt:lpstr>
      <vt:lpstr>Migration to Hungary – Ukrainian territorial sources, 2011, 2017 Source, Kincses 2020: 62</vt:lpstr>
      <vt:lpstr>Employment of third country national - with Covid</vt:lpstr>
      <vt:lpstr>Secondary literature, Hungary</vt:lpstr>
      <vt:lpstr>Media: right wing, protectionist connotations, and discourse on ‘guest-workers’</vt:lpstr>
      <vt:lpstr>Labour market integration</vt:lpstr>
      <vt:lpstr>Regulation. Work permits to third country citizens</vt:lpstr>
      <vt:lpstr>Employment forms and Social partners role</vt:lpstr>
      <vt:lpstr>Industrial relations: Employer organisations and trade unions. Capacities and strategies</vt:lpstr>
      <vt:lpstr>Industrial relations in COVID times...</vt:lpstr>
      <vt:lpstr>suggested interviewees</vt:lpstr>
      <vt:lpstr>Literature (initial)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Prekárius foglakoztatási formák és munkaügyi kapcsolatok az egészségügyben</dc:title>
  <dc:creator>User</dc:creator>
  <cp:lastModifiedBy>User</cp:lastModifiedBy>
  <cp:revision>17</cp:revision>
  <dcterms:created xsi:type="dcterms:W3CDTF">2016-03-29T22:12:24Z</dcterms:created>
  <dcterms:modified xsi:type="dcterms:W3CDTF">2020-10-14T09:32:07Z</dcterms:modified>
</cp:coreProperties>
</file>