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03" r:id="rId4"/>
    <p:sldId id="304" r:id="rId5"/>
    <p:sldId id="306" r:id="rId6"/>
    <p:sldId id="266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7534" autoAdjust="0"/>
  </p:normalViewPr>
  <p:slideViewPr>
    <p:cSldViewPr>
      <p:cViewPr varScale="1">
        <p:scale>
          <a:sx n="141" d="100"/>
          <a:sy n="141" d="100"/>
        </p:scale>
        <p:origin x="12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1E8C7-38F7-44E6-83C4-EFC849B55B57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Click to edit the text pattern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3DD58-C1E1-4469-A3A1-86335C7F9D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7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3DD58-C1E1-4469-A3A1-86335C7F9D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6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DF676-48BB-0351-497E-999B589CD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B4F50B5-7AFE-EEAF-9E27-5B546AE72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C150316-851A-167E-C611-FCBCD73FF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E7423B-E972-18D9-D480-5BE60EB4BF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3DD58-C1E1-4469-A3A1-86335C7F9D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0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73945-FCBA-BB73-533C-B8257D7A5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F5CCD45-29DA-240F-BE6B-1DD1E9CB9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3AD83E-F88C-0788-E81A-238F28D8D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D6FE98-BCA2-697C-44C9-BFCF09EDB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3DD58-C1E1-4469-A3A1-86335C7F9D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8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FBFC7-3DE6-41CB-150A-6BF465CCD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7118614-A7E1-0CBC-3840-23C11DDFA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5E5BDD5-5E40-9127-CFD1-A49FB51C5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C7DCF5A-B4F9-5189-D384-A99133999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3DD58-C1E1-4469-A3A1-86335C7F9D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2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3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0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1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3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19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72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10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7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Click to edit the style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Click to edit the text pattern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EBE89-61BB-417C-9471-5BD205387316}" type="datetimeFigureOut">
              <a:rPr lang="en-GB" smtClean="0"/>
              <a:t>23/06/2025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8AFB-4D7B-42E2-8D6D-A489F3DEA6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6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hyperlink" Target="https://www.isp.org.pl/en/projects/ceecaw-challenges-for-organising-and-collective-bargaining-in-care-administration-and-waste-management-sectors-in-central-eastern-european-countrie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03" y="128958"/>
            <a:ext cx="7118375" cy="131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8420" y="1293580"/>
            <a:ext cx="9143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GA No: 101126476, 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SOCPL-2022-IND-REL-01</a:t>
            </a:r>
            <a:endParaRPr lang="pl-PL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pl-PL" sz="16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 care sector crisis as a turning point:</a:t>
            </a:r>
            <a:r>
              <a:rPr lang="pl-PL" sz="2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pl-PL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Advancing collective bargaining</a:t>
            </a:r>
            <a:br>
              <a:rPr lang="pl-PL" sz="2200" b="1" dirty="0">
                <a:latin typeface="Century Gothic" panose="020B0502020202020204" pitchFamily="34" charset="0"/>
              </a:rPr>
            </a:br>
            <a:r>
              <a:rPr lang="en-GB" sz="2200" b="1" dirty="0">
                <a:latin typeface="Century Gothic" panose="020B0502020202020204" pitchFamily="34" charset="0"/>
              </a:rPr>
              <a:t>in the care sector of Central and Eastern</a:t>
            </a:r>
            <a:r>
              <a:rPr lang="pl-PL" sz="2200" b="1" dirty="0">
                <a:latin typeface="Century Gothic" panose="020B0502020202020204" pitchFamily="34" charset="0"/>
              </a:rPr>
              <a:t> </a:t>
            </a:r>
            <a:r>
              <a:rPr lang="en-GB" sz="2200" b="1" dirty="0">
                <a:latin typeface="Century Gothic" panose="020B0502020202020204" pitchFamily="34" charset="0"/>
              </a:rPr>
              <a:t>European countries</a:t>
            </a:r>
            <a:endParaRPr lang="pl-PL" sz="2200" b="1" dirty="0">
              <a:latin typeface="Century Gothic" panose="020B0502020202020204" pitchFamily="34" charset="0"/>
            </a:endParaRPr>
          </a:p>
          <a:p>
            <a:pPr algn="ctr"/>
            <a:br>
              <a:rPr lang="pl-PL" sz="1400" dirty="0">
                <a:latin typeface="Century Gothic" panose="020B0502020202020204" pitchFamily="34" charset="0"/>
              </a:rPr>
            </a:br>
            <a:r>
              <a:rPr lang="pl-PL" sz="1400" dirty="0" err="1">
                <a:latin typeface="Century Gothic" panose="020B0502020202020204" pitchFamily="34" charset="0"/>
              </a:rPr>
              <a:t>Scientific</a:t>
            </a:r>
            <a:r>
              <a:rPr lang="pl-PL" sz="1400" dirty="0">
                <a:latin typeface="Century Gothic" panose="020B0502020202020204" pitchFamily="34" charset="0"/>
              </a:rPr>
              <a:t> </a:t>
            </a:r>
            <a:r>
              <a:rPr lang="pl-PL" sz="1400" dirty="0" err="1">
                <a:latin typeface="Century Gothic" panose="020B0502020202020204" pitchFamily="34" charset="0"/>
              </a:rPr>
              <a:t>webinar</a:t>
            </a:r>
            <a:r>
              <a:rPr lang="pl-PL" sz="1400" dirty="0">
                <a:latin typeface="Century Gothic" panose="020B0502020202020204" pitchFamily="34" charset="0"/>
              </a:rPr>
              <a:t>, 23 </a:t>
            </a:r>
            <a:r>
              <a:rPr lang="pl-PL" sz="1400" dirty="0" err="1">
                <a:latin typeface="Century Gothic" panose="020B0502020202020204" pitchFamily="34" charset="0"/>
              </a:rPr>
              <a:t>June</a:t>
            </a:r>
            <a:r>
              <a:rPr lang="pl-PL" sz="1400" dirty="0">
                <a:latin typeface="Century Gothic" panose="020B0502020202020204" pitchFamily="34" charset="0"/>
              </a:rPr>
              <a:t> 2025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CF0092-2A0E-5BD6-0B97-860A59E218A7}"/>
              </a:ext>
            </a:extLst>
          </p:cNvPr>
          <p:cNvGrpSpPr/>
          <p:nvPr/>
        </p:nvGrpSpPr>
        <p:grpSpPr>
          <a:xfrm>
            <a:off x="28420" y="4133698"/>
            <a:ext cx="8876491" cy="880844"/>
            <a:chOff x="96380" y="4313662"/>
            <a:chExt cx="8876491" cy="880844"/>
          </a:xfrm>
        </p:grpSpPr>
        <p:pic>
          <p:nvPicPr>
            <p:cNvPr id="2" name="Picture 2" descr="Fond Centar za demokratiju logo">
              <a:extLst>
                <a:ext uri="{FF2B5EF4-FFF2-40B4-BE49-F238E27FC236}">
                  <a16:creationId xmlns:a16="http://schemas.microsoft.com/office/drawing/2014/main" id="{1350E2E4-518B-5E5D-9D65-83BD44AB8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266" y="4313662"/>
              <a:ext cx="1684190" cy="84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Obraz 13">
              <a:extLst>
                <a:ext uri="{FF2B5EF4-FFF2-40B4-BE49-F238E27FC236}">
                  <a16:creationId xmlns:a16="http://schemas.microsoft.com/office/drawing/2014/main" id="{576D46FF-F246-B5F6-2AAD-9A159259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0" y="4410522"/>
              <a:ext cx="1876222" cy="732978"/>
            </a:xfrm>
            <a:prstGeom prst="rect">
              <a:avLst/>
            </a:prstGeom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9F1DF85-C5D0-3029-F965-518425B90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928" y="4401947"/>
              <a:ext cx="1344998" cy="732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368C960-FC48-4663-0329-0BEBED9F3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456" y="4313662"/>
              <a:ext cx="791415" cy="809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9EDA376-9D52-DF5E-D3B0-14414EDE9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187" y="4323729"/>
              <a:ext cx="1331777" cy="870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red and black logo&#10;&#10;AI-generated content may be incorrect.">
              <a:extLst>
                <a:ext uri="{FF2B5EF4-FFF2-40B4-BE49-F238E27FC236}">
                  <a16:creationId xmlns:a16="http://schemas.microsoft.com/office/drawing/2014/main" id="{4F843333-1AF8-3B53-2CD6-9E7D07DA7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126" y="4504100"/>
              <a:ext cx="1876061" cy="510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06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467544" y="309330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Agenda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87" name="Obraz 86"/>
          <p:cNvPicPr/>
          <p:nvPr/>
        </p:nvPicPr>
        <p:blipFill>
          <a:blip r:embed="rId3"/>
          <a:stretch>
            <a:fillRect/>
          </a:stretch>
        </p:blipFill>
        <p:spPr>
          <a:xfrm>
            <a:off x="6660232" y="2216469"/>
            <a:ext cx="1044614" cy="870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241E41-EE08-FE8C-376C-10889847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76" y="975272"/>
            <a:ext cx="4042170" cy="3858898"/>
          </a:xfrm>
          <a:prstGeom prst="rect">
            <a:avLst/>
          </a:prstGeom>
        </p:spPr>
      </p:pic>
      <p:pic>
        <p:nvPicPr>
          <p:cNvPr id="3074" name="Picture 2" descr="Photo high angle view at diverse group of senior people enjoying breakfast at dining table in nursing home...">
            <a:extLst>
              <a:ext uri="{FF2B5EF4-FFF2-40B4-BE49-F238E27FC236}">
                <a16:creationId xmlns:a16="http://schemas.microsoft.com/office/drawing/2014/main" id="{B17E7B8D-9E71-989C-0B5C-794741BD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90" y="250968"/>
            <a:ext cx="2779220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eacher and preschool students playing with balls sitting on floor at kindergarten">
            <a:extLst>
              <a:ext uri="{FF2B5EF4-FFF2-40B4-BE49-F238E27FC236}">
                <a16:creationId xmlns:a16="http://schemas.microsoft.com/office/drawing/2014/main" id="{81C7C2C7-011C-8AB5-DDDA-2431F39A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95036"/>
            <a:ext cx="2915816" cy="16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9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B9B57-9710-E542-8FB7-6E150E5A8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840F2F6-AA1D-6A87-04E0-2B427CD781C9}"/>
              </a:ext>
            </a:extLst>
          </p:cNvPr>
          <p:cNvSpPr txBox="1"/>
          <p:nvPr/>
        </p:nvSpPr>
        <p:spPr>
          <a:xfrm>
            <a:off x="2715770" y="234050"/>
            <a:ext cx="493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>
                <a:latin typeface="Century Gothic" panose="020B0502020202020204" pitchFamily="34" charset="0"/>
              </a:rPr>
              <a:t>Slido</a:t>
            </a:r>
            <a:r>
              <a:rPr lang="pl-PL" sz="2400" b="1" dirty="0">
                <a:latin typeface="Century Gothic" panose="020B0502020202020204" pitchFamily="34" charset="0"/>
              </a:rPr>
              <a:t> </a:t>
            </a:r>
            <a:r>
              <a:rPr lang="pl-PL" sz="2400" b="1" dirty="0" err="1">
                <a:latin typeface="Century Gothic" panose="020B0502020202020204" pitchFamily="34" charset="0"/>
              </a:rPr>
              <a:t>Poll</a:t>
            </a:r>
            <a:r>
              <a:rPr lang="pl-PL" sz="2400" b="1" dirty="0">
                <a:latin typeface="Century Gothic" panose="020B0502020202020204" pitchFamily="34" charset="0"/>
              </a:rPr>
              <a:t> of </a:t>
            </a:r>
            <a:r>
              <a:rPr lang="pl-PL" sz="2400" b="1" dirty="0" err="1">
                <a:latin typeface="Century Gothic" panose="020B0502020202020204" pitchFamily="34" charset="0"/>
              </a:rPr>
              <a:t>participants</a:t>
            </a:r>
            <a:r>
              <a:rPr lang="pl-PL" sz="2400" b="1" dirty="0">
                <a:latin typeface="Century Gothic" panose="020B0502020202020204" pitchFamily="34" charset="0"/>
              </a:rPr>
              <a:t> - </a:t>
            </a:r>
            <a:r>
              <a:rPr lang="pl-PL" sz="2400" b="1" dirty="0" err="1">
                <a:latin typeface="Century Gothic" panose="020B0502020202020204" pitchFamily="34" charset="0"/>
              </a:rPr>
              <a:t>results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11A452A-D365-BFE8-2E5E-2FB731E0EB78}"/>
              </a:ext>
            </a:extLst>
          </p:cNvPr>
          <p:cNvSpPr/>
          <p:nvPr/>
        </p:nvSpPr>
        <p:spPr>
          <a:xfrm>
            <a:off x="1619672" y="737233"/>
            <a:ext cx="813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>
                <a:latin typeface="Century Gothic" panose="020B0502020202020204" pitchFamily="34" charset="0"/>
              </a:rPr>
              <a:t>Share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your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views</a:t>
            </a:r>
            <a:r>
              <a:rPr lang="pl-PL" dirty="0">
                <a:latin typeface="Century Gothic" panose="020B0502020202020204" pitchFamily="34" charset="0"/>
              </a:rPr>
              <a:t> on </a:t>
            </a:r>
            <a:r>
              <a:rPr lang="pl-PL" dirty="0" err="1">
                <a:latin typeface="Century Gothic" panose="020B0502020202020204" pitchFamily="34" charset="0"/>
              </a:rPr>
              <a:t>priority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challenges</a:t>
            </a:r>
            <a:r>
              <a:rPr lang="pl-PL" dirty="0">
                <a:latin typeface="Century Gothic" panose="020B0502020202020204" pitchFamily="34" charset="0"/>
              </a:rPr>
              <a:t> in the </a:t>
            </a:r>
            <a:r>
              <a:rPr lang="pl-PL" dirty="0" err="1">
                <a:latin typeface="Century Gothic" panose="020B0502020202020204" pitchFamily="34" charset="0"/>
              </a:rPr>
              <a:t>care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sector</a:t>
            </a:r>
            <a:endParaRPr lang="pl-PL" dirty="0">
              <a:latin typeface="Century Gothic" panose="020B0502020202020204" pitchFamily="34" charset="0"/>
            </a:endParaRPr>
          </a:p>
        </p:txBody>
      </p:sp>
      <p:pic>
        <p:nvPicPr>
          <p:cNvPr id="87" name="Obraz 86">
            <a:extLst>
              <a:ext uri="{FF2B5EF4-FFF2-40B4-BE49-F238E27FC236}">
                <a16:creationId xmlns:a16="http://schemas.microsoft.com/office/drawing/2014/main" id="{3087E69C-09CC-AF55-014F-69C977B9F2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202786"/>
            <a:ext cx="1224136" cy="8665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9B5C1-F1DB-FB2D-58FB-D4959C1C2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64657"/>
            <a:ext cx="7454746" cy="36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A6828-2BB8-101B-0E24-0B3313B4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C6CD79F-A84E-DE02-3C98-E27FD80056CC}"/>
              </a:ext>
            </a:extLst>
          </p:cNvPr>
          <p:cNvSpPr txBox="1"/>
          <p:nvPr/>
        </p:nvSpPr>
        <p:spPr>
          <a:xfrm>
            <a:off x="3261385" y="516028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entury Gothic" panose="020B0502020202020204" pitchFamily="34" charset="0"/>
              </a:rPr>
              <a:t>Panel </a:t>
            </a:r>
            <a:r>
              <a:rPr lang="pl-PL" sz="2400" b="1" dirty="0" err="1">
                <a:latin typeface="Century Gothic" panose="020B0502020202020204" pitchFamily="34" charset="0"/>
              </a:rPr>
              <a:t>discussion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FD2ACAF-2DBA-7E6F-2E49-D70C055981F3}"/>
              </a:ext>
            </a:extLst>
          </p:cNvPr>
          <p:cNvSpPr/>
          <p:nvPr/>
        </p:nvSpPr>
        <p:spPr>
          <a:xfrm>
            <a:off x="647564" y="113159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Jana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</a:rPr>
              <a:t>Hnyková</a:t>
            </a:r>
            <a:r>
              <a:rPr lang="en-GB" sz="2400" b="1" dirty="0"/>
              <a:t>, Trade Union Federation of Healthcare and Social Work of the Czech Republic (OSZSP ČR)</a:t>
            </a:r>
          </a:p>
          <a:p>
            <a:pPr marL="285750" indent="-285750">
              <a:buFont typeface="Wingdings" pitchFamily="2" charset="2"/>
              <a:buChar char="v"/>
            </a:pPr>
            <a:endParaRPr lang="pl-PL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Anton Szalay</a:t>
            </a:r>
            <a:r>
              <a:rPr lang="en-GB" sz="2400" b="1" dirty="0"/>
              <a:t>, Slovak Trade Union Federation of Healthcare and Social Work (</a:t>
            </a:r>
            <a:r>
              <a:rPr lang="en-GB" sz="2400" b="1" dirty="0" err="1"/>
              <a:t>SOZZaSS</a:t>
            </a:r>
            <a:r>
              <a:rPr lang="en-GB" sz="2400" b="1" dirty="0"/>
              <a:t>)</a:t>
            </a:r>
            <a:endParaRPr lang="en-GB" sz="2400" dirty="0"/>
          </a:p>
          <a:p>
            <a:pPr marL="285750" indent="-285750">
              <a:buFont typeface="Wingdings" pitchFamily="2" charset="2"/>
              <a:buChar char="v"/>
            </a:pPr>
            <a:endParaRPr lang="pl-PL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pl-PL" sz="2400" b="1" dirty="0" err="1">
                <a:solidFill>
                  <a:schemeClr val="accent2">
                    <a:lumMod val="50000"/>
                  </a:schemeClr>
                </a:solidFill>
              </a:rPr>
              <a:t>Sylvain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400" b="1" dirty="0" err="1">
                <a:solidFill>
                  <a:schemeClr val="accent2">
                    <a:lumMod val="50000"/>
                  </a:schemeClr>
                </a:solidFill>
              </a:rPr>
              <a:t>Renouvel</a:t>
            </a:r>
            <a:r>
              <a:rPr lang="pl-PL" sz="2400" b="1" dirty="0"/>
              <a:t>, </a:t>
            </a:r>
            <a:r>
              <a:rPr lang="pl-PL" sz="2400" b="1" dirty="0" err="1"/>
              <a:t>Social</a:t>
            </a:r>
            <a:r>
              <a:rPr lang="pl-PL" sz="2400" b="1" dirty="0"/>
              <a:t> </a:t>
            </a:r>
            <a:r>
              <a:rPr lang="pl-PL" sz="2400" b="1" dirty="0" err="1"/>
              <a:t>Employers</a:t>
            </a:r>
            <a:r>
              <a:rPr lang="pl-PL" sz="2400" b="1" dirty="0"/>
              <a:t> Europe</a:t>
            </a:r>
            <a:endParaRPr lang="en-GB" sz="2400" dirty="0"/>
          </a:p>
          <a:p>
            <a:pPr marL="285750" indent="-285750">
              <a:buFont typeface="Wingdings" pitchFamily="2" charset="2"/>
              <a:buChar char="v"/>
            </a:pPr>
            <a:endParaRPr lang="en-GB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Anna Mori</a:t>
            </a:r>
            <a:r>
              <a:rPr lang="en-GB" sz="2400" b="1" dirty="0"/>
              <a:t>, University of Milano</a:t>
            </a:r>
          </a:p>
          <a:p>
            <a:endParaRPr lang="en-GB" sz="2400" dirty="0"/>
          </a:p>
        </p:txBody>
      </p:sp>
      <p:pic>
        <p:nvPicPr>
          <p:cNvPr id="87" name="Obraz 86">
            <a:extLst>
              <a:ext uri="{FF2B5EF4-FFF2-40B4-BE49-F238E27FC236}">
                <a16:creationId xmlns:a16="http://schemas.microsoft.com/office/drawing/2014/main" id="{35B27DE7-6624-5836-25F0-7F2A04B16E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2188" y="162321"/>
            <a:ext cx="937444" cy="7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5ECCB-017A-6736-92C5-5257D7B5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B6945D0-6C10-E75C-972C-546120D07DE1}"/>
              </a:ext>
            </a:extLst>
          </p:cNvPr>
          <p:cNvSpPr txBox="1"/>
          <p:nvPr/>
        </p:nvSpPr>
        <p:spPr>
          <a:xfrm>
            <a:off x="2152463" y="699542"/>
            <a:ext cx="534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>
                <a:latin typeface="Century Gothic" panose="020B0502020202020204" pitchFamily="34" charset="0"/>
              </a:rPr>
              <a:t>Key</a:t>
            </a:r>
            <a:r>
              <a:rPr lang="pl-PL" sz="2400" b="1" dirty="0">
                <a:latin typeface="Century Gothic" panose="020B0502020202020204" pitchFamily="34" charset="0"/>
              </a:rPr>
              <a:t> </a:t>
            </a:r>
            <a:r>
              <a:rPr lang="pl-PL" sz="2400" b="1" dirty="0" err="1">
                <a:latin typeface="Century Gothic" panose="020B0502020202020204" pitchFamily="34" charset="0"/>
              </a:rPr>
              <a:t>conclusions</a:t>
            </a:r>
            <a:r>
              <a:rPr lang="pl-PL" sz="2400" b="1" dirty="0">
                <a:latin typeface="Century Gothic" panose="020B0502020202020204" pitchFamily="34" charset="0"/>
              </a:rPr>
              <a:t> and </a:t>
            </a:r>
            <a:r>
              <a:rPr lang="pl-PL" sz="2400" b="1" dirty="0" err="1">
                <a:latin typeface="Century Gothic" panose="020B0502020202020204" pitchFamily="34" charset="0"/>
              </a:rPr>
              <a:t>ways</a:t>
            </a:r>
            <a:r>
              <a:rPr lang="pl-PL" sz="2400" b="1" dirty="0">
                <a:latin typeface="Century Gothic" panose="020B0502020202020204" pitchFamily="34" charset="0"/>
              </a:rPr>
              <a:t> </a:t>
            </a:r>
            <a:r>
              <a:rPr lang="pl-PL" sz="2400" b="1" dirty="0" err="1">
                <a:latin typeface="Century Gothic" panose="020B0502020202020204" pitchFamily="34" charset="0"/>
              </a:rPr>
              <a:t>forward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87" name="Obraz 86">
            <a:extLst>
              <a:ext uri="{FF2B5EF4-FFF2-40B4-BE49-F238E27FC236}">
                <a16:creationId xmlns:a16="http://schemas.microsoft.com/office/drawing/2014/main" id="{3D24333A-BC8B-26CA-64D4-4A0896449F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560" y="267494"/>
            <a:ext cx="993063" cy="802934"/>
          </a:xfrm>
          <a:prstGeom prst="rect">
            <a:avLst/>
          </a:prstGeom>
        </p:spPr>
      </p:pic>
      <p:sp>
        <p:nvSpPr>
          <p:cNvPr id="2" name="Prostokąt 4">
            <a:extLst>
              <a:ext uri="{FF2B5EF4-FFF2-40B4-BE49-F238E27FC236}">
                <a16:creationId xmlns:a16="http://schemas.microsoft.com/office/drawing/2014/main" id="{552730DE-171A-1531-7157-309CC2194A1B}"/>
              </a:ext>
            </a:extLst>
          </p:cNvPr>
          <p:cNvSpPr/>
          <p:nvPr/>
        </p:nvSpPr>
        <p:spPr>
          <a:xfrm>
            <a:off x="647564" y="140094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b="1" dirty="0"/>
          </a:p>
          <a:p>
            <a:pPr marL="285750" indent="-285750" algn="ctr">
              <a:buFont typeface="Wingdings" pitchFamily="2" charset="2"/>
              <a:buChar char="v"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Samantha Howe</a:t>
            </a:r>
            <a:r>
              <a:rPr lang="en-GB" sz="2400" b="1" dirty="0"/>
              <a:t>, European Public Service Union</a:t>
            </a:r>
          </a:p>
          <a:p>
            <a:pPr algn="ctr"/>
            <a:endParaRPr lang="en-GB" sz="2400" dirty="0"/>
          </a:p>
        </p:txBody>
      </p:sp>
      <p:pic>
        <p:nvPicPr>
          <p:cNvPr id="6146" name="Picture 2" descr="Man servant babysitting kids">
            <a:extLst>
              <a:ext uri="{FF2B5EF4-FFF2-40B4-BE49-F238E27FC236}">
                <a16:creationId xmlns:a16="http://schemas.microsoft.com/office/drawing/2014/main" id="{FD1FCD58-A690-EADC-B9B4-27DBFD738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59" y="2887968"/>
            <a:ext cx="2346905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sual senior man at home with doctor">
            <a:extLst>
              <a:ext uri="{FF2B5EF4-FFF2-40B4-BE49-F238E27FC236}">
                <a16:creationId xmlns:a16="http://schemas.microsoft.com/office/drawing/2014/main" id="{8150F55F-CE31-87CC-70C9-2E18AEDF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81" y="2887968"/>
            <a:ext cx="2342078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 senior woman in wheelchair with a health visitor at home at Christmas time">
            <a:extLst>
              <a:ext uri="{FF2B5EF4-FFF2-40B4-BE49-F238E27FC236}">
                <a16:creationId xmlns:a16="http://schemas.microsoft.com/office/drawing/2014/main" id="{B2CDE8F5-1151-9D3C-3548-5EC8E6B3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1" y="2931791"/>
            <a:ext cx="245498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416271" y="822785"/>
            <a:ext cx="34563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Century Gothic" panose="020B0502020202020204" pitchFamily="34" charset="0"/>
              </a:rPr>
              <a:t>CEECAW </a:t>
            </a:r>
            <a:r>
              <a:rPr lang="pl-PL" sz="1600" dirty="0" err="1">
                <a:latin typeface="Century Gothic" panose="020B0502020202020204" pitchFamily="34" charset="0"/>
              </a:rPr>
              <a:t>website</a:t>
            </a:r>
            <a:r>
              <a:rPr lang="pl-PL" sz="1600" dirty="0">
                <a:latin typeface="Century Gothic" panose="020B0502020202020204" pitchFamily="34" charset="0"/>
              </a:rPr>
              <a:t> and </a:t>
            </a:r>
            <a:r>
              <a:rPr lang="pl-PL" sz="1600" dirty="0" err="1">
                <a:latin typeface="Century Gothic" panose="020B0502020202020204" pitchFamily="34" charset="0"/>
              </a:rPr>
              <a:t>reports</a:t>
            </a:r>
            <a:r>
              <a:rPr lang="pl-PL" sz="1600" dirty="0">
                <a:latin typeface="Century Gothic" panose="020B0502020202020204" pitchFamily="34" charset="0"/>
              </a:rPr>
              <a:t> (in English), </a:t>
            </a:r>
            <a:r>
              <a:rPr lang="pl-PL" sz="1600" dirty="0" err="1">
                <a:latin typeface="Century Gothic" panose="020B0502020202020204" pitchFamily="34" charset="0"/>
              </a:rPr>
              <a:t>newsletters</a:t>
            </a:r>
            <a:r>
              <a:rPr lang="pl-PL" sz="1600" dirty="0">
                <a:latin typeface="Century Gothic" panose="020B0502020202020204" pitchFamily="34" charset="0"/>
              </a:rPr>
              <a:t> in English, </a:t>
            </a:r>
            <a:r>
              <a:rPr lang="pl-PL" sz="1600" dirty="0" err="1">
                <a:latin typeface="Century Gothic" panose="020B0502020202020204" pitchFamily="34" charset="0"/>
              </a:rPr>
              <a:t>Polish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pl-PL" sz="1600" dirty="0" err="1">
                <a:latin typeface="Century Gothic" panose="020B0502020202020204" pitchFamily="34" charset="0"/>
              </a:rPr>
              <a:t>Bulgarian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pl-PL" sz="1600" dirty="0" err="1">
                <a:latin typeface="Century Gothic" panose="020B0502020202020204" pitchFamily="34" charset="0"/>
              </a:rPr>
              <a:t>Slovak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pl-PL" sz="1600" dirty="0" err="1">
                <a:latin typeface="Century Gothic" panose="020B0502020202020204" pitchFamily="34" charset="0"/>
              </a:rPr>
              <a:t>Lithuanian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pl-PL" sz="1600" dirty="0" err="1">
                <a:latin typeface="Century Gothic" panose="020B0502020202020204" pitchFamily="34" charset="0"/>
              </a:rPr>
              <a:t>Serbian</a:t>
            </a:r>
            <a:endParaRPr lang="pl-PL" sz="1600" dirty="0">
              <a:latin typeface="Century Gothic" panose="020B0502020202020204" pitchFamily="34" charset="0"/>
            </a:endParaRPr>
          </a:p>
          <a:p>
            <a:endParaRPr lang="pl-PL" sz="1600" dirty="0">
              <a:latin typeface="Century Gothic" panose="020B0502020202020204" pitchFamily="34" charset="0"/>
            </a:endParaRPr>
          </a:p>
          <a:p>
            <a:r>
              <a:rPr lang="pl-PL" sz="1600" dirty="0">
                <a:latin typeface="Century Gothic" panose="020B0502020202020204" pitchFamily="34" charset="0"/>
                <a:hlinkClick r:id="rId2"/>
              </a:rPr>
              <a:t>https://www.isp.org.pl/en/projects/ceecaw-challenges-for-organising-and-collective-bargaining-in-care-administration-and-waste-management-sectors-in-central-eastern-european-countries</a:t>
            </a:r>
            <a:endParaRPr lang="pl-PL" sz="1600" dirty="0">
              <a:latin typeface="Century Gothic" panose="020B0502020202020204" pitchFamily="34" charset="0"/>
            </a:endParaRPr>
          </a:p>
          <a:p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87" name="Obraz 86"/>
          <p:cNvPicPr/>
          <p:nvPr/>
        </p:nvPicPr>
        <p:blipFill>
          <a:blip r:embed="rId3"/>
          <a:stretch>
            <a:fillRect/>
          </a:stretch>
        </p:blipFill>
        <p:spPr>
          <a:xfrm>
            <a:off x="32817" y="8027"/>
            <a:ext cx="866775" cy="6915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21E3939-D978-3071-61A6-F11272EB617E}"/>
              </a:ext>
            </a:extLst>
          </p:cNvPr>
          <p:cNvGrpSpPr/>
          <p:nvPr/>
        </p:nvGrpSpPr>
        <p:grpSpPr>
          <a:xfrm>
            <a:off x="28420" y="4133698"/>
            <a:ext cx="8876491" cy="880844"/>
            <a:chOff x="96380" y="4313662"/>
            <a:chExt cx="8876491" cy="880844"/>
          </a:xfrm>
        </p:grpSpPr>
        <p:pic>
          <p:nvPicPr>
            <p:cNvPr id="3" name="Picture 2" descr="Fond Centar za demokratiju logo">
              <a:extLst>
                <a:ext uri="{FF2B5EF4-FFF2-40B4-BE49-F238E27FC236}">
                  <a16:creationId xmlns:a16="http://schemas.microsoft.com/office/drawing/2014/main" id="{6EB6DC3B-A2B0-7D5A-C98E-EC4FD9BA5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266" y="4313662"/>
              <a:ext cx="1684190" cy="842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Obraz 13">
              <a:extLst>
                <a:ext uri="{FF2B5EF4-FFF2-40B4-BE49-F238E27FC236}">
                  <a16:creationId xmlns:a16="http://schemas.microsoft.com/office/drawing/2014/main" id="{FA2AA07B-E621-B5C2-1E93-F44F86C3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0" y="4410522"/>
              <a:ext cx="1876222" cy="732978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BFD03BCF-6E4B-F7DC-0245-1691B092C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928" y="4401947"/>
              <a:ext cx="1344998" cy="732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940650-564C-D816-12D1-F8A019AE4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456" y="4313662"/>
              <a:ext cx="791415" cy="809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69CE73F2-97C5-80C6-9A4F-158A6A569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187" y="4323729"/>
              <a:ext cx="1331777" cy="870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 red and black logo&#10;&#10;AI-generated content may be incorrect.">
              <a:extLst>
                <a:ext uri="{FF2B5EF4-FFF2-40B4-BE49-F238E27FC236}">
                  <a16:creationId xmlns:a16="http://schemas.microsoft.com/office/drawing/2014/main" id="{968396D6-0CBD-F60C-E3E8-7C9579EB8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126" y="4504100"/>
              <a:ext cx="1876061" cy="510034"/>
            </a:xfrm>
            <a:prstGeom prst="rect">
              <a:avLst/>
            </a:prstGeom>
          </p:spPr>
        </p:pic>
      </p:grpSp>
      <p:pic>
        <p:nvPicPr>
          <p:cNvPr id="11" name="Picture 10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0551EC4D-4AC7-653A-2800-F958CC3A54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76" y="2427823"/>
            <a:ext cx="1131590" cy="11315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064A6B-D70F-BA6A-4D4D-C9A2935D651F}"/>
              </a:ext>
            </a:extLst>
          </p:cNvPr>
          <p:cNvSpPr txBox="1"/>
          <p:nvPr/>
        </p:nvSpPr>
        <p:spPr>
          <a:xfrm>
            <a:off x="793787" y="935859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>
                <a:latin typeface="Century Gothic" panose="020B0502020202020204" pitchFamily="34" charset="0"/>
              </a:rPr>
              <a:t>Concluding</a:t>
            </a:r>
            <a:r>
              <a:rPr lang="pl-PL" b="1" dirty="0">
                <a:latin typeface="Century Gothic" panose="020B0502020202020204" pitchFamily="34" charset="0"/>
              </a:rPr>
              <a:t> </a:t>
            </a:r>
            <a:r>
              <a:rPr lang="pl-PL" b="1" dirty="0" err="1">
                <a:latin typeface="Century Gothic" panose="020B0502020202020204" pitchFamily="34" charset="0"/>
              </a:rPr>
              <a:t>words</a:t>
            </a:r>
            <a:endParaRPr lang="pl-PL" b="1" dirty="0">
              <a:latin typeface="Century Gothic" panose="020B0502020202020204" pitchFamily="34" charset="0"/>
            </a:endParaRPr>
          </a:p>
          <a:p>
            <a:endParaRPr lang="pl-PL" b="1" dirty="0">
              <a:latin typeface="Century Gothic" panose="020B0502020202020204" pitchFamily="34" charset="0"/>
            </a:endParaRPr>
          </a:p>
          <a:p>
            <a:r>
              <a:rPr lang="pl-PL" dirty="0">
                <a:latin typeface="Century Gothic" panose="020B0502020202020204" pitchFamily="34" charset="0"/>
              </a:rPr>
              <a:t>Maciej Panków</a:t>
            </a:r>
          </a:p>
          <a:p>
            <a:r>
              <a:rPr lang="pl-PL" dirty="0">
                <a:latin typeface="Century Gothic" panose="020B0502020202020204" pitchFamily="34" charset="0"/>
              </a:rPr>
              <a:t>Instytut Spraw Publicznych</a:t>
            </a:r>
            <a:endParaRPr lang="en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A4EA78-2056-1315-DBF1-5B040FFF6596}"/>
              </a:ext>
            </a:extLst>
          </p:cNvPr>
          <p:cNvSpPr txBox="1"/>
          <p:nvPr/>
        </p:nvSpPr>
        <p:spPr>
          <a:xfrm>
            <a:off x="899592" y="2955310"/>
            <a:ext cx="1504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>
                <a:latin typeface="Century Gothic" panose="020B0502020202020204" pitchFamily="34" charset="0"/>
              </a:rPr>
              <a:t>Thank</a:t>
            </a:r>
            <a:r>
              <a:rPr lang="pl-PL" b="1" dirty="0">
                <a:latin typeface="Century Gothic" panose="020B0502020202020204" pitchFamily="34" charset="0"/>
              </a:rPr>
              <a:t> </a:t>
            </a:r>
            <a:r>
              <a:rPr lang="pl-PL" b="1" dirty="0" err="1">
                <a:latin typeface="Century Gothic" panose="020B0502020202020204" pitchFamily="34" charset="0"/>
              </a:rPr>
              <a:t>you</a:t>
            </a:r>
            <a:r>
              <a:rPr lang="pl-PL" b="1" dirty="0">
                <a:latin typeface="Century Gothic" panose="020B0502020202020204" pitchFamily="34" charset="0"/>
              </a:rPr>
              <a:t>!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942223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163</Words>
  <Application>Microsoft Macintosh PowerPoint</Application>
  <PresentationFormat>On-screen Show (16:9)</PresentationFormat>
  <Paragraphs>32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Pańków</dc:creator>
  <cp:keywords>, docId:EE80C61D138C31139B0844FF221408EA</cp:keywords>
  <cp:lastModifiedBy>Kahancová Marta</cp:lastModifiedBy>
  <cp:revision>787</cp:revision>
  <dcterms:created xsi:type="dcterms:W3CDTF">2023-11-19T21:29:19Z</dcterms:created>
  <dcterms:modified xsi:type="dcterms:W3CDTF">2025-06-23T14:16:25Z</dcterms:modified>
</cp:coreProperties>
</file>